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notesSlides/notesSlide1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1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charts/chart6.xml" ContentType="application/vnd.openxmlformats-officedocument.drawingml.chart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charts/chart7.xml" ContentType="application/vnd.openxmlformats-officedocument.drawingml.chart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20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21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83" r:id="rId1"/>
    <p:sldMasterId id="2147483895" r:id="rId2"/>
    <p:sldMasterId id="2147483899" r:id="rId3"/>
    <p:sldMasterId id="2147483903" r:id="rId4"/>
  </p:sldMasterIdLst>
  <p:notesMasterIdLst>
    <p:notesMasterId r:id="rId59"/>
  </p:notesMasterIdLst>
  <p:handoutMasterIdLst>
    <p:handoutMasterId r:id="rId60"/>
  </p:handoutMasterIdLst>
  <p:sldIdLst>
    <p:sldId id="493" r:id="rId5"/>
    <p:sldId id="267" r:id="rId6"/>
    <p:sldId id="394" r:id="rId7"/>
    <p:sldId id="443" r:id="rId8"/>
    <p:sldId id="412" r:id="rId9"/>
    <p:sldId id="413" r:id="rId10"/>
    <p:sldId id="500" r:id="rId11"/>
    <p:sldId id="442" r:id="rId12"/>
    <p:sldId id="445" r:id="rId13"/>
    <p:sldId id="447" r:id="rId14"/>
    <p:sldId id="446" r:id="rId15"/>
    <p:sldId id="448" r:id="rId16"/>
    <p:sldId id="494" r:id="rId17"/>
    <p:sldId id="495" r:id="rId18"/>
    <p:sldId id="496" r:id="rId19"/>
    <p:sldId id="497" r:id="rId20"/>
    <p:sldId id="498" r:id="rId21"/>
    <p:sldId id="499" r:id="rId22"/>
    <p:sldId id="501" r:id="rId23"/>
    <p:sldId id="502" r:id="rId24"/>
    <p:sldId id="503" r:id="rId25"/>
    <p:sldId id="504" r:id="rId26"/>
    <p:sldId id="505" r:id="rId27"/>
    <p:sldId id="506" r:id="rId28"/>
    <p:sldId id="507" r:id="rId29"/>
    <p:sldId id="405" r:id="rId30"/>
    <p:sldId id="462" r:id="rId31"/>
    <p:sldId id="463" r:id="rId32"/>
    <p:sldId id="464" r:id="rId33"/>
    <p:sldId id="465" r:id="rId34"/>
    <p:sldId id="517" r:id="rId35"/>
    <p:sldId id="468" r:id="rId36"/>
    <p:sldId id="511" r:id="rId37"/>
    <p:sldId id="520" r:id="rId38"/>
    <p:sldId id="525" r:id="rId39"/>
    <p:sldId id="526" r:id="rId40"/>
    <p:sldId id="527" r:id="rId41"/>
    <p:sldId id="528" r:id="rId42"/>
    <p:sldId id="529" r:id="rId43"/>
    <p:sldId id="523" r:id="rId44"/>
    <p:sldId id="524" r:id="rId45"/>
    <p:sldId id="521" r:id="rId46"/>
    <p:sldId id="522" r:id="rId47"/>
    <p:sldId id="516" r:id="rId48"/>
    <p:sldId id="518" r:id="rId49"/>
    <p:sldId id="519" r:id="rId50"/>
    <p:sldId id="509" r:id="rId51"/>
    <p:sldId id="510" r:id="rId52"/>
    <p:sldId id="508" r:id="rId53"/>
    <p:sldId id="484" r:id="rId54"/>
    <p:sldId id="414" r:id="rId55"/>
    <p:sldId id="415" r:id="rId56"/>
    <p:sldId id="492" r:id="rId57"/>
    <p:sldId id="403" r:id="rId58"/>
  </p:sldIdLst>
  <p:sldSz cx="6858000" cy="51435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5677" autoAdjust="0"/>
  </p:normalViewPr>
  <p:slideViewPr>
    <p:cSldViewPr>
      <p:cViewPr varScale="1">
        <p:scale>
          <a:sx n="117" d="100"/>
          <a:sy n="117" d="100"/>
        </p:scale>
        <p:origin x="648" y="57"/>
      </p:cViewPr>
      <p:guideLst>
        <p:guide orient="horz" pos="1620"/>
        <p:guide pos="2160"/>
        <p:guide pos="336"/>
      </p:guideLst>
    </p:cSldViewPr>
  </p:slideViewPr>
  <p:outlineViewPr>
    <p:cViewPr>
      <p:scale>
        <a:sx n="33" d="100"/>
        <a:sy n="33" d="100"/>
      </p:scale>
      <p:origin x="0" y="195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304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UFEMI%20AO\Desktop\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99346405228758E-2"/>
          <c:y val="0.10459363957597173"/>
          <c:w val="0.96601307189542474"/>
          <c:h val="0.7865724381625441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 w="9525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2339222614840989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7200-475E-B10A-5C0102C44B4D}"/>
                </c:ext>
              </c:extLst>
            </c:dLbl>
            <c:dLbl>
              <c:idx val="1"/>
              <c:layout>
                <c:manualLayout>
                  <c:x val="0"/>
                  <c:y val="-0.217667844522968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7200-475E-B10A-5C0102C44B4D}"/>
                </c:ext>
              </c:extLst>
            </c:dLbl>
            <c:dLbl>
              <c:idx val="2"/>
              <c:layout>
                <c:manualLayout>
                  <c:x val="0"/>
                  <c:y val="-0.2692579505300353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7200-475E-B10A-5C0102C44B4D}"/>
                </c:ext>
              </c:extLst>
            </c:dLbl>
            <c:dLbl>
              <c:idx val="3"/>
              <c:layout>
                <c:manualLayout>
                  <c:x val="0"/>
                  <c:y val="-0.27208480565371024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7200-475E-B10A-5C0102C44B4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-3.75</c:v>
                </c:pt>
                <c:pt idx="1">
                  <c:v>3.5000000000000004</c:v>
                </c:pt>
                <c:pt idx="2">
                  <c:v>4.5999999999999996</c:v>
                </c:pt>
                <c:pt idx="3">
                  <c:v>4.6500000000000004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00-475E-B10A-5C0102C44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24049191"/>
        <c:axId val="1"/>
      </c:barChart>
      <c:catAx>
        <c:axId val="12404919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7F7F7F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4.6500000000000004"/>
          <c:min val="-3.75"/>
        </c:scaling>
        <c:delete val="1"/>
        <c:axPos val="l"/>
        <c:numFmt formatCode="General" sourceLinked="1"/>
        <c:majorTickMark val="out"/>
        <c:minorTickMark val="none"/>
        <c:tickLblPos val="nextTo"/>
        <c:crossAx val="12404919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99346405228758E-2"/>
          <c:y val="0.11271896420411272"/>
          <c:w val="0.96601307189542474"/>
          <c:h val="0.8476770753998477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 w="9525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4364051789794364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47CF-459B-B44E-7ECB53FB5804}"/>
                </c:ext>
              </c:extLst>
            </c:dLbl>
            <c:dLbl>
              <c:idx val="1"/>
              <c:layout>
                <c:manualLayout>
                  <c:x val="0"/>
                  <c:y val="-0.4463061690784462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47CF-459B-B44E-7ECB53FB5804}"/>
                </c:ext>
              </c:extLst>
            </c:dLbl>
            <c:dLbl>
              <c:idx val="2"/>
              <c:layout>
                <c:manualLayout>
                  <c:x val="0"/>
                  <c:y val="-0.463823305407463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47CF-459B-B44E-7ECB53FB5804}"/>
                </c:ext>
              </c:extLst>
            </c:dLbl>
            <c:dLbl>
              <c:idx val="3"/>
              <c:layout>
                <c:manualLayout>
                  <c:x val="0"/>
                  <c:y val="-0.4821020563594821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47CF-459B-B44E-7ECB53FB580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26.5</c:v>
                </c:pt>
                <c:pt idx="1">
                  <c:v>27.189</c:v>
                </c:pt>
                <c:pt idx="2">
                  <c:v>28.412504999999999</c:v>
                </c:pt>
                <c:pt idx="3">
                  <c:v>29.691067724999996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CF-459B-B44E-7ECB53FB5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325685599"/>
        <c:axId val="1"/>
      </c:barChart>
      <c:catAx>
        <c:axId val="32568559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9.69106772499999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2568559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99346405228758E-2"/>
          <c:y val="0.11271896420411272"/>
          <c:w val="0.96601307189542474"/>
          <c:h val="0.8476770753998477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 w="9525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3412033511043411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B272-4AB0-85C1-A87F0D0E8682}"/>
                </c:ext>
              </c:extLst>
            </c:dLbl>
            <c:dLbl>
              <c:idx val="1"/>
              <c:layout>
                <c:manualLayout>
                  <c:x val="0"/>
                  <c:y val="-0.404417364813404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B272-4AB0-85C1-A87F0D0E8682}"/>
                </c:ext>
              </c:extLst>
            </c:dLbl>
            <c:dLbl>
              <c:idx val="2"/>
              <c:layout>
                <c:manualLayout>
                  <c:x val="0"/>
                  <c:y val="-0.4470677837014470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B272-4AB0-85C1-A87F0D0E8682}"/>
                </c:ext>
              </c:extLst>
            </c:dLbl>
            <c:dLbl>
              <c:idx val="3"/>
              <c:layout>
                <c:manualLayout>
                  <c:x val="0"/>
                  <c:y val="-0.4821020563594821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B272-4AB0-85C1-A87F0D0E868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40</c:v>
                </c:pt>
                <c:pt idx="1">
                  <c:v>49</c:v>
                </c:pt>
                <c:pt idx="2">
                  <c:v>55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72-4AB0-85C1-A87F0D0E8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139997368"/>
        <c:axId val="1"/>
      </c:barChart>
      <c:catAx>
        <c:axId val="113999736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3999736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99346405228758E-2"/>
          <c:y val="0.11271896420411272"/>
          <c:w val="0.96601307189542474"/>
          <c:h val="0.8476770753998477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 w="19050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3472962680883472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C19D-41AE-9A2C-79C2283B0912}"/>
                </c:ext>
              </c:extLst>
            </c:dLbl>
            <c:dLbl>
              <c:idx val="1"/>
              <c:layout>
                <c:manualLayout>
                  <c:x val="0"/>
                  <c:y val="-0.3625285605483625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C19D-41AE-9A2C-79C2283B0912}"/>
                </c:ext>
              </c:extLst>
            </c:dLbl>
            <c:dLbl>
              <c:idx val="2"/>
              <c:layout>
                <c:manualLayout>
                  <c:x val="0"/>
                  <c:y val="-0.4325971058644326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C19D-41AE-9A2C-79C2283B0912}"/>
                </c:ext>
              </c:extLst>
            </c:dLbl>
            <c:dLbl>
              <c:idx val="3"/>
              <c:layout>
                <c:manualLayout>
                  <c:x val="0"/>
                  <c:y val="-0.4821020563594821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C19D-41AE-9A2C-79C2283B091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1.5</c:v>
                </c:pt>
                <c:pt idx="1">
                  <c:v>1.579</c:v>
                </c:pt>
                <c:pt idx="2">
                  <c:v>1.9412500000000001</c:v>
                </c:pt>
                <c:pt idx="3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9D-41AE-9A2C-79C2283B0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140031808"/>
        <c:axId val="1"/>
      </c:barChart>
      <c:catAx>
        <c:axId val="114003180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.200000000000000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4003180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852899171665239E-2"/>
          <c:y val="4.2728019720624483E-2"/>
          <c:w val="0.97029420165666946"/>
          <c:h val="0.9145439605587509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396386</c:v>
                </c:pt>
                <c:pt idx="1">
                  <c:v>462698</c:v>
                </c:pt>
                <c:pt idx="2">
                  <c:v>622170</c:v>
                </c:pt>
                <c:pt idx="3">
                  <c:v>684023</c:v>
                </c:pt>
                <c:pt idx="4">
                  <c:v>826531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3D-4761-8963-3D1A115964E7}"/>
            </c:ext>
          </c:extLst>
        </c:ser>
        <c:ser>
          <c:idx val="1"/>
          <c:order val="1"/>
          <c:spPr>
            <a:solidFill>
              <a:srgbClr val="5991FF"/>
            </a:solidFill>
            <a:ln>
              <a:noFill/>
            </a:ln>
          </c:spPr>
          <c:invertIfNegative val="0"/>
          <c:val>
            <c:numRef>
              <c:f>Sheet1!$A$2:$E$2</c:f>
              <c:numCache>
                <c:formatCode>General</c:formatCode>
                <c:ptCount val="5"/>
                <c:pt idx="0">
                  <c:v>214396</c:v>
                </c:pt>
                <c:pt idx="1">
                  <c:v>129492</c:v>
                </c:pt>
                <c:pt idx="2">
                  <c:v>158100</c:v>
                </c:pt>
                <c:pt idx="3">
                  <c:v>156602</c:v>
                </c:pt>
                <c:pt idx="4">
                  <c:v>164754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3D-4761-8963-3D1A115964E7}"/>
            </c:ext>
          </c:extLst>
        </c:ser>
        <c:ser>
          <c:idx val="2"/>
          <c:order val="2"/>
          <c:spPr>
            <a:solidFill>
              <a:srgbClr val="0156FF"/>
            </a:solidFill>
            <a:ln>
              <a:noFill/>
            </a:ln>
          </c:spPr>
          <c:invertIfNegative val="0"/>
          <c:val>
            <c:numRef>
              <c:f>Sheet1!$A$3:$E$3</c:f>
              <c:numCache>
                <c:formatCode>General</c:formatCode>
                <c:ptCount val="5"/>
                <c:pt idx="0">
                  <c:v>12630</c:v>
                </c:pt>
                <c:pt idx="1">
                  <c:v>220275</c:v>
                </c:pt>
                <c:pt idx="2">
                  <c:v>66068</c:v>
                </c:pt>
                <c:pt idx="3">
                  <c:v>64177</c:v>
                </c:pt>
                <c:pt idx="4">
                  <c:v>71332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3D-4761-8963-3D1A11596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000099584"/>
        <c:axId val="1"/>
      </c:barChart>
      <c:catAx>
        <c:axId val="100009958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6261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0009958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852899171665239E-2"/>
          <c:y val="4.2728019720624483E-2"/>
          <c:w val="0.97029420165666946"/>
          <c:h val="0.9145439605587509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EEA346"/>
            </a:solidFill>
            <a:ln>
              <a:noFill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236105</c:v>
                </c:pt>
                <c:pt idx="1">
                  <c:v>399311</c:v>
                </c:pt>
                <c:pt idx="2">
                  <c:v>447745</c:v>
                </c:pt>
                <c:pt idx="3">
                  <c:v>473883</c:v>
                </c:pt>
                <c:pt idx="4">
                  <c:v>565264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80-4E5F-BB13-184CE711B0BA}"/>
            </c:ext>
          </c:extLst>
        </c:ser>
        <c:ser>
          <c:idx val="1"/>
          <c:order val="1"/>
          <c:spPr>
            <a:solidFill>
              <a:srgbClr val="FA5007"/>
            </a:solidFill>
            <a:ln>
              <a:noFill/>
            </a:ln>
          </c:spPr>
          <c:invertIfNegative val="0"/>
          <c:val>
            <c:numRef>
              <c:f>Sheet1!$A$2:$E$2</c:f>
              <c:numCache>
                <c:formatCode>General</c:formatCode>
                <c:ptCount val="5"/>
                <c:pt idx="0">
                  <c:v>323757</c:v>
                </c:pt>
                <c:pt idx="1">
                  <c:v>411609</c:v>
                </c:pt>
                <c:pt idx="2">
                  <c:v>452966</c:v>
                </c:pt>
                <c:pt idx="3">
                  <c:v>487145</c:v>
                </c:pt>
                <c:pt idx="4">
                  <c:v>533767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80-4E5F-BB13-184CE711B0BA}"/>
            </c:ext>
          </c:extLst>
        </c:ser>
        <c:ser>
          <c:idx val="2"/>
          <c:order val="2"/>
          <c:spPr>
            <a:solidFill>
              <a:srgbClr val="CD0500"/>
            </a:solidFill>
            <a:ln>
              <a:noFill/>
            </a:ln>
          </c:spPr>
          <c:invertIfNegative val="0"/>
          <c:val>
            <c:numRef>
              <c:f>Sheet1!$A$3:$E$3</c:f>
              <c:numCache>
                <c:formatCode>General</c:formatCode>
                <c:ptCount val="5"/>
                <c:pt idx="0">
                  <c:v>147293</c:v>
                </c:pt>
                <c:pt idx="1">
                  <c:v>109550</c:v>
                </c:pt>
                <c:pt idx="2">
                  <c:v>72874</c:v>
                </c:pt>
                <c:pt idx="3">
                  <c:v>92917</c:v>
                </c:pt>
                <c:pt idx="4">
                  <c:v>126309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80-4E5F-BB13-184CE711B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922481816"/>
        <c:axId val="1"/>
      </c:barChart>
      <c:catAx>
        <c:axId val="9224818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22534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224818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44347A79-7CF2-4130-8352-2858131E0CCC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EEA64490-2339-4CF7-937C-E01F8DE207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847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5D12C3E-EA26-4B64-8D87-9C71E7FF4037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DD84F7A-2788-4005-B213-963BF6F21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0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16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2663" y="574675"/>
            <a:ext cx="4967287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1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2650" y="225425"/>
            <a:ext cx="7267575" cy="5451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38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2650" y="225425"/>
            <a:ext cx="7267575" cy="5451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9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2650" y="225425"/>
            <a:ext cx="7267575" cy="5451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85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2650" y="225425"/>
            <a:ext cx="7267575" cy="5451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76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2650" y="225425"/>
            <a:ext cx="7267575" cy="5451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6663" y="209550"/>
            <a:ext cx="6762750" cy="5072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36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2A5B-E761-41EF-8A77-C9E5F55C545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03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D338-0932-4698-9CE2-33EFC393F73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96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D338-0932-4698-9CE2-33EFC393F73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4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84F7A-2788-4005-B213-963BF6F210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8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6663" y="209550"/>
            <a:ext cx="6762750" cy="5072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2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6663" y="209550"/>
            <a:ext cx="6762750" cy="5072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Notes view: </a:t>
            </a:r>
            <a:fld id="{128CEAFE-FA94-43E5-B0FF-D47E1CCDD1B4}" type="slidenum">
              <a:rPr lang="en-US" smtClean="0">
                <a:latin typeface="Garamond" panose="02020404030301010803" pitchFamily="18" charset="0"/>
              </a:rPr>
              <a:pPr/>
              <a:t>43</a:t>
            </a:fld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7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6663" y="209550"/>
            <a:ext cx="6762750" cy="5072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57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84F7A-2788-4005-B213-963BF6F210B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3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84F7A-2788-4005-B213-963BF6F210B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44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FAE3AF-21E3-4473-80BF-9509E48FBAB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155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23AECA-E36A-4948-9DEE-5817F076AD24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120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FAE3AF-21E3-4473-80BF-9509E48FBAB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01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84F7A-2788-4005-B213-963BF6F210B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0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6663" y="209550"/>
            <a:ext cx="6762750" cy="5072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0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2663" y="574675"/>
            <a:ext cx="4967287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7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6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8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8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1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2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4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984C6-D255-4A27-8691-7042005489F1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B2895-0376-4A01-9964-9AFE9494C1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6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592F4C-2A43-44CB-BB7A-B4C265A35644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A9F1-C2D6-48FB-88B7-09415BA2A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9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6411EC-5696-40BC-9EE1-FF1170E9FC49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A9F1-C2D6-48FB-88B7-09415BA2A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9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350" b="0" i="0" baseline="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pic>
        <p:nvPicPr>
          <p:cNvPr id="60" name="Shadow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5028355" y="0"/>
            <a:ext cx="298237" cy="5143500"/>
          </a:xfrm>
          <a:prstGeom prst="rect">
            <a:avLst/>
          </a:prstGeom>
        </p:spPr>
      </p:pic>
      <p:sp>
        <p:nvSpPr>
          <p:cNvPr id="61" name="PanelWhite"/>
          <p:cNvSpPr/>
          <p:nvPr userDrawn="1"/>
        </p:nvSpPr>
        <p:spPr bwMode="white">
          <a:xfrm>
            <a:off x="0" y="0"/>
            <a:ext cx="503677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675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6178121" y="4832567"/>
            <a:ext cx="221106" cy="8662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56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514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563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5635641" y="4803777"/>
            <a:ext cx="542482" cy="1154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532A001C-3841-4BDF-A88F-B0F7D1AD339F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4834063" y="2950947"/>
            <a:ext cx="3850481" cy="54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338"/>
              </a:spcAft>
            </a:pPr>
            <a:r>
              <a:rPr lang="en-US" sz="394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394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54376" y="467103"/>
            <a:ext cx="4523744" cy="2492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83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350" b="0" i="0" baseline="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pic>
        <p:nvPicPr>
          <p:cNvPr id="61" name="Shadow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2031094" y="0"/>
            <a:ext cx="297773" cy="5143500"/>
          </a:xfrm>
          <a:prstGeom prst="rect">
            <a:avLst/>
          </a:prstGeom>
        </p:spPr>
      </p:pic>
      <p:sp>
        <p:nvSpPr>
          <p:cNvPr id="63" name="PanelWhite"/>
          <p:cNvSpPr/>
          <p:nvPr userDrawn="1"/>
        </p:nvSpPr>
        <p:spPr bwMode="white">
          <a:xfrm>
            <a:off x="2329647" y="-982"/>
            <a:ext cx="4528354" cy="5144482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675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6178121" y="4832567"/>
            <a:ext cx="221106" cy="8662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56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514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56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5635641" y="4803777"/>
            <a:ext cx="542482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116642C9-AB7F-4F2F-B976-17DBAB14996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4834063" y="2950947"/>
            <a:ext cx="3850481" cy="54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338"/>
              </a:spcAft>
            </a:pPr>
            <a:r>
              <a:rPr lang="en-US" sz="39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394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354375" y="2010828"/>
            <a:ext cx="1800127" cy="11218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35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931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34" y="1192"/>
          <a:ext cx="1134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0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1192"/>
                        <a:ext cx="1134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350" b="0" i="0" baseline="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8963E6A7-42F6-4DEE-A001-4E223241B8C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4834063" y="2950947"/>
            <a:ext cx="3850481" cy="54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338"/>
              </a:spcAft>
            </a:pPr>
            <a:r>
              <a:rPr lang="en-US" sz="39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394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54375" y="467102"/>
            <a:ext cx="6150010" cy="2492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3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1192"/>
          <a:ext cx="1134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1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1192"/>
                        <a:ext cx="1134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0" i="0" baseline="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 flipV="1">
            <a:off x="52388" y="1379538"/>
            <a:ext cx="6760369" cy="68262"/>
          </a:xfrm>
          <a:prstGeom prst="rect">
            <a:avLst/>
          </a:prstGeom>
          <a:solidFill>
            <a:srgbClr val="4F81BD">
              <a:alpha val="100000"/>
            </a:srgbClr>
          </a:solidFill>
          <a:ln w="19050" cap="sq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52388" y="1352551"/>
            <a:ext cx="6760369" cy="34925"/>
          </a:xfrm>
          <a:prstGeom prst="rect">
            <a:avLst/>
          </a:prstGeom>
          <a:solidFill>
            <a:srgbClr val="4F81BD">
              <a:tint val="60000"/>
            </a:srgbClr>
          </a:solidFill>
          <a:ln w="19050" cap="sq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1197" y="1406526"/>
            <a:ext cx="6761559" cy="34925"/>
          </a:xfrm>
          <a:prstGeom prst="rect">
            <a:avLst/>
          </a:prstGeom>
          <a:solidFill>
            <a:srgbClr val="4BACC6"/>
          </a:solidFill>
          <a:ln w="19050" cap="sq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48985" y="52317"/>
            <a:ext cx="6760029" cy="501915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 dirty="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92944" y="2121551"/>
            <a:ext cx="5479256" cy="443198"/>
          </a:xfrm>
        </p:spPr>
        <p:txBody>
          <a:bodyPr anchor="ctr"/>
          <a:lstStyle>
            <a:lvl1pPr algn="ctr">
              <a:defRPr sz="2400">
                <a:solidFill>
                  <a:srgbClr val="37609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92944" y="3867150"/>
            <a:ext cx="5479256" cy="457200"/>
          </a:xfrm>
        </p:spPr>
        <p:txBody>
          <a:bodyPr anchor="ctr"/>
          <a:lstStyle>
            <a:lvl1pPr marL="0" indent="0" algn="ctr">
              <a:buNone/>
              <a:defRPr sz="825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8" name="Picture 2" descr="21st Century Lagos — Health &amp; Environment - Biodun Awosusi - Medium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7" y="133350"/>
            <a:ext cx="5143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92944" y="3333750"/>
            <a:ext cx="5479256" cy="457200"/>
          </a:xfrm>
        </p:spPr>
        <p:txBody>
          <a:bodyPr anchor="ctr"/>
          <a:lstStyle>
            <a:lvl1pPr marL="0" indent="0" algn="ctr">
              <a:buNone/>
              <a:defRPr sz="1050">
                <a:latin typeface="+mn-lt"/>
                <a:ea typeface="+mn-ea"/>
                <a:cs typeface="+mn-cs"/>
                <a:sym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92944" y="438150"/>
            <a:ext cx="5479256" cy="914400"/>
          </a:xfrm>
        </p:spPr>
        <p:txBody>
          <a:bodyPr anchor="ctr"/>
          <a:lstStyle>
            <a:lvl1pPr marL="0" indent="0" algn="ctr">
              <a:buNone/>
              <a:defRPr sz="1350">
                <a:solidFill>
                  <a:srgbClr val="00B050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3" name="Picture 10" descr="MEPB fin_0.tmp">
            <a:extLst>
              <a:ext uri="{FF2B5EF4-FFF2-40B4-BE49-F238E27FC236}">
                <a16:creationId xmlns:a16="http://schemas.microsoft.com/office/drawing/2014/main" id="{F7CDF0C6-6A39-4387-9A30-3C12055E43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/>
          <a:srcRect l="37587" t="2222" r="1588" b="55556"/>
          <a:stretch>
            <a:fillRect/>
          </a:stretch>
        </p:blipFill>
        <p:spPr bwMode="auto">
          <a:xfrm>
            <a:off x="6205889" y="227270"/>
            <a:ext cx="469879" cy="49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73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age"/>
          <p:cNvSpPr txBox="1"/>
          <p:nvPr userDrawn="1"/>
        </p:nvSpPr>
        <p:spPr>
          <a:xfrm>
            <a:off x="6178121" y="4832567"/>
            <a:ext cx="221106" cy="8662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56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514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563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635641" y="4803777"/>
            <a:ext cx="542482" cy="1154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15C4CB93-7E96-4DEC-B10D-5279882C9F74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4834063" y="2950947"/>
            <a:ext cx="3850481" cy="54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338"/>
              </a:spcAft>
            </a:pPr>
            <a:r>
              <a:rPr lang="en-US" sz="394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394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7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7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800" b="0" i="0" baseline="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pic>
        <p:nvPicPr>
          <p:cNvPr id="63" name="Shadow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131484" y="0"/>
            <a:ext cx="297773" cy="5143500"/>
          </a:xfrm>
          <a:prstGeom prst="rect">
            <a:avLst/>
          </a:prstGeom>
        </p:spPr>
      </p:pic>
      <p:sp>
        <p:nvSpPr>
          <p:cNvPr id="66" name="PanelWhite"/>
          <p:cNvSpPr/>
          <p:nvPr userDrawn="1"/>
        </p:nvSpPr>
        <p:spPr bwMode="white">
          <a:xfrm>
            <a:off x="3430037" y="-982"/>
            <a:ext cx="3427964" cy="5144482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675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3430852" y="0"/>
            <a:ext cx="3427148" cy="51435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013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6178121" y="4832567"/>
            <a:ext cx="221106" cy="8662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56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514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45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5635641" y="4803777"/>
            <a:ext cx="542482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74E3AC44-9BC6-4711-88B9-01F6A4868B98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4834063" y="2950947"/>
            <a:ext cx="3850481" cy="54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338"/>
              </a:spcAft>
            </a:pPr>
            <a:r>
              <a:rPr lang="en-US" sz="39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394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354375" y="1339200"/>
            <a:ext cx="2489154" cy="24651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999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37DAA04-19AA-44D2-A8F0-D33B685E2C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893" y="1192"/>
          <a:ext cx="892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3" y="1192"/>
                        <a:ext cx="892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0" y="291513"/>
            <a:ext cx="6258065" cy="3422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60" y="1017047"/>
            <a:ext cx="6258065" cy="3679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20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hidden="1"/>
          <p:cNvGrpSpPr/>
          <p:nvPr userDrawn="1"/>
        </p:nvGrpSpPr>
        <p:grpSpPr>
          <a:xfrm>
            <a:off x="0" y="0"/>
            <a:ext cx="6858000" cy="5143500"/>
            <a:chOff x="0" y="0"/>
            <a:chExt cx="9144000" cy="6858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55613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88388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1284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2364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07088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16625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18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26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0" y="388938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0" y="1055688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0" y="1162050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0" y="1278439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0" y="342741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0" y="389096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0" y="6492875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0" y="6575425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0" y="670401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72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376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 noChangeAspect="1"/>
          </p:cNvGrpSpPr>
          <p:nvPr userDrawn="1"/>
        </p:nvGrpSpPr>
        <p:grpSpPr>
          <a:xfrm>
            <a:off x="6290279" y="4743611"/>
            <a:ext cx="226196" cy="308754"/>
            <a:chOff x="5453464" y="5340118"/>
            <a:chExt cx="790216" cy="808552"/>
          </a:xfrm>
        </p:grpSpPr>
        <p:sp>
          <p:nvSpPr>
            <p:cNvPr id="31" name="Freeform 5"/>
            <p:cNvSpPr>
              <a:spLocks/>
            </p:cNvSpPr>
            <p:nvPr userDrawn="1"/>
          </p:nvSpPr>
          <p:spPr bwMode="auto">
            <a:xfrm>
              <a:off x="5453464" y="5340118"/>
              <a:ext cx="790216" cy="288145"/>
            </a:xfrm>
            <a:custGeom>
              <a:avLst/>
              <a:gdLst>
                <a:gd name="T0" fmla="*/ 905 w 905"/>
                <a:gd name="T1" fmla="*/ 0 h 330"/>
                <a:gd name="T2" fmla="*/ 0 w 905"/>
                <a:gd name="T3" fmla="*/ 330 h 330"/>
                <a:gd name="T4" fmla="*/ 905 w 905"/>
                <a:gd name="T5" fmla="*/ 171 h 330"/>
                <a:gd name="T6" fmla="*/ 905 w 905"/>
                <a:gd name="T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" h="330">
                  <a:moveTo>
                    <a:pt x="905" y="0"/>
                  </a:moveTo>
                  <a:lnTo>
                    <a:pt x="0" y="330"/>
                  </a:lnTo>
                  <a:lnTo>
                    <a:pt x="905" y="171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076">
                <a:defRPr/>
              </a:pPr>
              <a:endParaRPr lang="en-US" sz="1012" kern="0" dirty="0">
                <a:solidFill>
                  <a:srgbClr val="000000"/>
                </a:solidFill>
                <a:latin typeface="EYInterstate" panose="02000503020000020004" pitchFamily="2" charset="0"/>
              </a:endParaRPr>
            </a:p>
          </p:txBody>
        </p:sp>
        <p:sp>
          <p:nvSpPr>
            <p:cNvPr id="32" name="Freeform 6"/>
            <p:cNvSpPr>
              <a:spLocks noEditPoints="1"/>
            </p:cNvSpPr>
            <p:nvPr userDrawn="1"/>
          </p:nvSpPr>
          <p:spPr bwMode="auto">
            <a:xfrm>
              <a:off x="5459576" y="5747887"/>
              <a:ext cx="666227" cy="400783"/>
            </a:xfrm>
            <a:custGeom>
              <a:avLst/>
              <a:gdLst>
                <a:gd name="T0" fmla="*/ 611 w 763"/>
                <a:gd name="T1" fmla="*/ 0 h 459"/>
                <a:gd name="T2" fmla="*/ 535 w 763"/>
                <a:gd name="T3" fmla="*/ 150 h 459"/>
                <a:gd name="T4" fmla="*/ 456 w 763"/>
                <a:gd name="T5" fmla="*/ 0 h 459"/>
                <a:gd name="T6" fmla="*/ 304 w 763"/>
                <a:gd name="T7" fmla="*/ 0 h 459"/>
                <a:gd name="T8" fmla="*/ 463 w 763"/>
                <a:gd name="T9" fmla="*/ 278 h 459"/>
                <a:gd name="T10" fmla="*/ 463 w 763"/>
                <a:gd name="T11" fmla="*/ 459 h 459"/>
                <a:gd name="T12" fmla="*/ 601 w 763"/>
                <a:gd name="T13" fmla="*/ 459 h 459"/>
                <a:gd name="T14" fmla="*/ 601 w 763"/>
                <a:gd name="T15" fmla="*/ 278 h 459"/>
                <a:gd name="T16" fmla="*/ 763 w 763"/>
                <a:gd name="T17" fmla="*/ 0 h 459"/>
                <a:gd name="T18" fmla="*/ 611 w 763"/>
                <a:gd name="T19" fmla="*/ 0 h 459"/>
                <a:gd name="T20" fmla="*/ 138 w 763"/>
                <a:gd name="T21" fmla="*/ 278 h 459"/>
                <a:gd name="T22" fmla="*/ 304 w 763"/>
                <a:gd name="T23" fmla="*/ 278 h 459"/>
                <a:gd name="T24" fmla="*/ 304 w 763"/>
                <a:gd name="T25" fmla="*/ 181 h 459"/>
                <a:gd name="T26" fmla="*/ 138 w 763"/>
                <a:gd name="T27" fmla="*/ 181 h 459"/>
                <a:gd name="T28" fmla="*/ 138 w 763"/>
                <a:gd name="T29" fmla="*/ 105 h 459"/>
                <a:gd name="T30" fmla="*/ 321 w 763"/>
                <a:gd name="T31" fmla="*/ 105 h 459"/>
                <a:gd name="T32" fmla="*/ 261 w 763"/>
                <a:gd name="T33" fmla="*/ 0 h 459"/>
                <a:gd name="T34" fmla="*/ 0 w 763"/>
                <a:gd name="T35" fmla="*/ 0 h 459"/>
                <a:gd name="T36" fmla="*/ 0 w 763"/>
                <a:gd name="T37" fmla="*/ 459 h 459"/>
                <a:gd name="T38" fmla="*/ 368 w 763"/>
                <a:gd name="T39" fmla="*/ 459 h 459"/>
                <a:gd name="T40" fmla="*/ 368 w 763"/>
                <a:gd name="T41" fmla="*/ 354 h 459"/>
                <a:gd name="T42" fmla="*/ 138 w 763"/>
                <a:gd name="T43" fmla="*/ 354 h 459"/>
                <a:gd name="T44" fmla="*/ 138 w 763"/>
                <a:gd name="T45" fmla="*/ 27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" h="459">
                  <a:moveTo>
                    <a:pt x="611" y="0"/>
                  </a:moveTo>
                  <a:lnTo>
                    <a:pt x="535" y="150"/>
                  </a:lnTo>
                  <a:lnTo>
                    <a:pt x="456" y="0"/>
                  </a:lnTo>
                  <a:lnTo>
                    <a:pt x="304" y="0"/>
                  </a:lnTo>
                  <a:lnTo>
                    <a:pt x="463" y="278"/>
                  </a:lnTo>
                  <a:lnTo>
                    <a:pt x="463" y="459"/>
                  </a:lnTo>
                  <a:lnTo>
                    <a:pt x="601" y="459"/>
                  </a:lnTo>
                  <a:lnTo>
                    <a:pt x="601" y="278"/>
                  </a:lnTo>
                  <a:lnTo>
                    <a:pt x="763" y="0"/>
                  </a:lnTo>
                  <a:lnTo>
                    <a:pt x="611" y="0"/>
                  </a:lnTo>
                  <a:close/>
                  <a:moveTo>
                    <a:pt x="138" y="278"/>
                  </a:moveTo>
                  <a:lnTo>
                    <a:pt x="304" y="278"/>
                  </a:lnTo>
                  <a:lnTo>
                    <a:pt x="304" y="181"/>
                  </a:lnTo>
                  <a:lnTo>
                    <a:pt x="138" y="181"/>
                  </a:lnTo>
                  <a:lnTo>
                    <a:pt x="138" y="105"/>
                  </a:lnTo>
                  <a:lnTo>
                    <a:pt x="321" y="105"/>
                  </a:lnTo>
                  <a:lnTo>
                    <a:pt x="26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368" y="459"/>
                  </a:lnTo>
                  <a:lnTo>
                    <a:pt x="368" y="354"/>
                  </a:lnTo>
                  <a:lnTo>
                    <a:pt x="138" y="354"/>
                  </a:lnTo>
                  <a:lnTo>
                    <a:pt x="138" y="2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076">
                <a:defRPr/>
              </a:pPr>
              <a:endParaRPr lang="en-US" sz="1012" kern="0" dirty="0">
                <a:solidFill>
                  <a:srgbClr val="000000"/>
                </a:solidFill>
                <a:latin typeface="EYInterstate" panose="02000503020000020004" pitchFamily="2" charset="0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342900" y="4816800"/>
            <a:ext cx="1388022" cy="148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514076">
              <a:defRPr/>
            </a:pPr>
            <a:r>
              <a:rPr lang="en-GB" sz="675" kern="0" dirty="0">
                <a:solidFill>
                  <a:srgbClr val="FFFFFF"/>
                </a:solidFill>
              </a:rPr>
              <a:t>Page </a:t>
            </a:r>
            <a:fld id="{9AE4D82F-B047-469B-AC52-A46321747EAF}" type="slidenum">
              <a:rPr lang="en-GB" sz="675" kern="0" smtClean="0">
                <a:solidFill>
                  <a:srgbClr val="FFFFFF"/>
                </a:solidFill>
              </a:rPr>
              <a:pPr defTabSz="514076">
                <a:defRPr/>
              </a:pPr>
              <a:t>‹#›</a:t>
            </a:fld>
            <a:r>
              <a:rPr lang="en-GB" sz="675" kern="0" dirty="0">
                <a:solidFill>
                  <a:srgbClr val="FFFFFF"/>
                </a:solidFill>
              </a:rPr>
              <a:t> </a:t>
            </a:r>
            <a:r>
              <a:rPr lang="en-GB" sz="675" kern="0">
                <a:solidFill>
                  <a:srgbClr val="FFFFFF"/>
                </a:solidFill>
              </a:rPr>
              <a:t>| Digital Strategy </a:t>
            </a:r>
            <a:r>
              <a:rPr lang="en-GB" sz="675" kern="0" dirty="0">
                <a:solidFill>
                  <a:srgbClr val="FFFFFF"/>
                </a:solidFill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51845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FC53F3-E73A-49BE-A782-D19C254966B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7150" y="666750"/>
            <a:ext cx="66294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66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BACA41C-E7D3-40C3-9FA1-CE3966E652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893" y="1192"/>
          <a:ext cx="892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3" y="1192"/>
                        <a:ext cx="892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723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37DAA04-19AA-44D2-A8F0-D33B685E2C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893" y="1192"/>
          <a:ext cx="892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3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3" y="1192"/>
                        <a:ext cx="892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0" y="291513"/>
            <a:ext cx="6258065" cy="3422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60" y="1017047"/>
            <a:ext cx="6258065" cy="3679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7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hidden="1"/>
          <p:cNvGrpSpPr/>
          <p:nvPr userDrawn="1"/>
        </p:nvGrpSpPr>
        <p:grpSpPr>
          <a:xfrm>
            <a:off x="0" y="0"/>
            <a:ext cx="6858000" cy="5143500"/>
            <a:chOff x="0" y="0"/>
            <a:chExt cx="9144000" cy="6858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55613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88388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1284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2364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07088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16625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18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26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0" y="388938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0" y="1055688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0" y="1162050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0" y="1278439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0" y="342741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0" y="389096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0" y="6492875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0" y="6575425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0" y="670401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72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376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 noChangeAspect="1"/>
          </p:cNvGrpSpPr>
          <p:nvPr userDrawn="1"/>
        </p:nvGrpSpPr>
        <p:grpSpPr>
          <a:xfrm>
            <a:off x="6290279" y="4743611"/>
            <a:ext cx="226196" cy="308754"/>
            <a:chOff x="5453464" y="5340118"/>
            <a:chExt cx="790216" cy="808552"/>
          </a:xfrm>
        </p:grpSpPr>
        <p:sp>
          <p:nvSpPr>
            <p:cNvPr id="31" name="Freeform 5"/>
            <p:cNvSpPr>
              <a:spLocks/>
            </p:cNvSpPr>
            <p:nvPr userDrawn="1"/>
          </p:nvSpPr>
          <p:spPr bwMode="auto">
            <a:xfrm>
              <a:off x="5453464" y="5340118"/>
              <a:ext cx="790216" cy="288145"/>
            </a:xfrm>
            <a:custGeom>
              <a:avLst/>
              <a:gdLst>
                <a:gd name="T0" fmla="*/ 905 w 905"/>
                <a:gd name="T1" fmla="*/ 0 h 330"/>
                <a:gd name="T2" fmla="*/ 0 w 905"/>
                <a:gd name="T3" fmla="*/ 330 h 330"/>
                <a:gd name="T4" fmla="*/ 905 w 905"/>
                <a:gd name="T5" fmla="*/ 171 h 330"/>
                <a:gd name="T6" fmla="*/ 905 w 905"/>
                <a:gd name="T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" h="330">
                  <a:moveTo>
                    <a:pt x="905" y="0"/>
                  </a:moveTo>
                  <a:lnTo>
                    <a:pt x="0" y="330"/>
                  </a:lnTo>
                  <a:lnTo>
                    <a:pt x="905" y="171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076">
                <a:defRPr/>
              </a:pPr>
              <a:endParaRPr lang="en-US" sz="1012" kern="0" dirty="0">
                <a:solidFill>
                  <a:srgbClr val="000000"/>
                </a:solidFill>
                <a:latin typeface="EYInterstate" panose="02000503020000020004" pitchFamily="2" charset="0"/>
              </a:endParaRPr>
            </a:p>
          </p:txBody>
        </p:sp>
        <p:sp>
          <p:nvSpPr>
            <p:cNvPr id="32" name="Freeform 6"/>
            <p:cNvSpPr>
              <a:spLocks noEditPoints="1"/>
            </p:cNvSpPr>
            <p:nvPr userDrawn="1"/>
          </p:nvSpPr>
          <p:spPr bwMode="auto">
            <a:xfrm>
              <a:off x="5459576" y="5747887"/>
              <a:ext cx="666227" cy="400783"/>
            </a:xfrm>
            <a:custGeom>
              <a:avLst/>
              <a:gdLst>
                <a:gd name="T0" fmla="*/ 611 w 763"/>
                <a:gd name="T1" fmla="*/ 0 h 459"/>
                <a:gd name="T2" fmla="*/ 535 w 763"/>
                <a:gd name="T3" fmla="*/ 150 h 459"/>
                <a:gd name="T4" fmla="*/ 456 w 763"/>
                <a:gd name="T5" fmla="*/ 0 h 459"/>
                <a:gd name="T6" fmla="*/ 304 w 763"/>
                <a:gd name="T7" fmla="*/ 0 h 459"/>
                <a:gd name="T8" fmla="*/ 463 w 763"/>
                <a:gd name="T9" fmla="*/ 278 h 459"/>
                <a:gd name="T10" fmla="*/ 463 w 763"/>
                <a:gd name="T11" fmla="*/ 459 h 459"/>
                <a:gd name="T12" fmla="*/ 601 w 763"/>
                <a:gd name="T13" fmla="*/ 459 h 459"/>
                <a:gd name="T14" fmla="*/ 601 w 763"/>
                <a:gd name="T15" fmla="*/ 278 h 459"/>
                <a:gd name="T16" fmla="*/ 763 w 763"/>
                <a:gd name="T17" fmla="*/ 0 h 459"/>
                <a:gd name="T18" fmla="*/ 611 w 763"/>
                <a:gd name="T19" fmla="*/ 0 h 459"/>
                <a:gd name="T20" fmla="*/ 138 w 763"/>
                <a:gd name="T21" fmla="*/ 278 h 459"/>
                <a:gd name="T22" fmla="*/ 304 w 763"/>
                <a:gd name="T23" fmla="*/ 278 h 459"/>
                <a:gd name="T24" fmla="*/ 304 w 763"/>
                <a:gd name="T25" fmla="*/ 181 h 459"/>
                <a:gd name="T26" fmla="*/ 138 w 763"/>
                <a:gd name="T27" fmla="*/ 181 h 459"/>
                <a:gd name="T28" fmla="*/ 138 w 763"/>
                <a:gd name="T29" fmla="*/ 105 h 459"/>
                <a:gd name="T30" fmla="*/ 321 w 763"/>
                <a:gd name="T31" fmla="*/ 105 h 459"/>
                <a:gd name="T32" fmla="*/ 261 w 763"/>
                <a:gd name="T33" fmla="*/ 0 h 459"/>
                <a:gd name="T34" fmla="*/ 0 w 763"/>
                <a:gd name="T35" fmla="*/ 0 h 459"/>
                <a:gd name="T36" fmla="*/ 0 w 763"/>
                <a:gd name="T37" fmla="*/ 459 h 459"/>
                <a:gd name="T38" fmla="*/ 368 w 763"/>
                <a:gd name="T39" fmla="*/ 459 h 459"/>
                <a:gd name="T40" fmla="*/ 368 w 763"/>
                <a:gd name="T41" fmla="*/ 354 h 459"/>
                <a:gd name="T42" fmla="*/ 138 w 763"/>
                <a:gd name="T43" fmla="*/ 354 h 459"/>
                <a:gd name="T44" fmla="*/ 138 w 763"/>
                <a:gd name="T45" fmla="*/ 27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" h="459">
                  <a:moveTo>
                    <a:pt x="611" y="0"/>
                  </a:moveTo>
                  <a:lnTo>
                    <a:pt x="535" y="150"/>
                  </a:lnTo>
                  <a:lnTo>
                    <a:pt x="456" y="0"/>
                  </a:lnTo>
                  <a:lnTo>
                    <a:pt x="304" y="0"/>
                  </a:lnTo>
                  <a:lnTo>
                    <a:pt x="463" y="278"/>
                  </a:lnTo>
                  <a:lnTo>
                    <a:pt x="463" y="459"/>
                  </a:lnTo>
                  <a:lnTo>
                    <a:pt x="601" y="459"/>
                  </a:lnTo>
                  <a:lnTo>
                    <a:pt x="601" y="278"/>
                  </a:lnTo>
                  <a:lnTo>
                    <a:pt x="763" y="0"/>
                  </a:lnTo>
                  <a:lnTo>
                    <a:pt x="611" y="0"/>
                  </a:lnTo>
                  <a:close/>
                  <a:moveTo>
                    <a:pt x="138" y="278"/>
                  </a:moveTo>
                  <a:lnTo>
                    <a:pt x="304" y="278"/>
                  </a:lnTo>
                  <a:lnTo>
                    <a:pt x="304" y="181"/>
                  </a:lnTo>
                  <a:lnTo>
                    <a:pt x="138" y="181"/>
                  </a:lnTo>
                  <a:lnTo>
                    <a:pt x="138" y="105"/>
                  </a:lnTo>
                  <a:lnTo>
                    <a:pt x="321" y="105"/>
                  </a:lnTo>
                  <a:lnTo>
                    <a:pt x="26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368" y="459"/>
                  </a:lnTo>
                  <a:lnTo>
                    <a:pt x="368" y="354"/>
                  </a:lnTo>
                  <a:lnTo>
                    <a:pt x="138" y="354"/>
                  </a:lnTo>
                  <a:lnTo>
                    <a:pt x="138" y="2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076">
                <a:defRPr/>
              </a:pPr>
              <a:endParaRPr lang="en-US" sz="1012" kern="0" dirty="0">
                <a:solidFill>
                  <a:srgbClr val="000000"/>
                </a:solidFill>
                <a:latin typeface="EYInterstate" panose="02000503020000020004" pitchFamily="2" charset="0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342900" y="4816800"/>
            <a:ext cx="1388022" cy="148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514076">
              <a:defRPr/>
            </a:pPr>
            <a:r>
              <a:rPr lang="en-GB" sz="675" kern="0" dirty="0">
                <a:solidFill>
                  <a:srgbClr val="FFFFFF"/>
                </a:solidFill>
              </a:rPr>
              <a:t>Page </a:t>
            </a:r>
            <a:fld id="{9AE4D82F-B047-469B-AC52-A46321747EAF}" type="slidenum">
              <a:rPr lang="en-GB" sz="675" kern="0" smtClean="0">
                <a:solidFill>
                  <a:srgbClr val="FFFFFF"/>
                </a:solidFill>
              </a:rPr>
              <a:pPr defTabSz="514076">
                <a:defRPr/>
              </a:pPr>
              <a:t>‹#›</a:t>
            </a:fld>
            <a:r>
              <a:rPr lang="en-GB" sz="675" kern="0" dirty="0">
                <a:solidFill>
                  <a:srgbClr val="FFFFFF"/>
                </a:solidFill>
              </a:rPr>
              <a:t> </a:t>
            </a:r>
            <a:r>
              <a:rPr lang="en-GB" sz="675" kern="0">
                <a:solidFill>
                  <a:srgbClr val="FFFFFF"/>
                </a:solidFill>
              </a:rPr>
              <a:t>| Digital Strategy </a:t>
            </a:r>
            <a:r>
              <a:rPr lang="en-GB" sz="675" kern="0" dirty="0">
                <a:solidFill>
                  <a:srgbClr val="FFFFFF"/>
                </a:solidFill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397376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BACA41C-E7D3-40C3-9FA1-CE3966E652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893" y="1192"/>
          <a:ext cx="892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3" y="1192"/>
                        <a:ext cx="892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9458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37DAA04-19AA-44D2-A8F0-D33B685E2C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893" y="1192"/>
          <a:ext cx="892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5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3" y="1192"/>
                        <a:ext cx="892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0" y="291513"/>
            <a:ext cx="6258065" cy="3422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60" y="1017047"/>
            <a:ext cx="6258065" cy="3679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17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hidden="1"/>
          <p:cNvGrpSpPr/>
          <p:nvPr userDrawn="1"/>
        </p:nvGrpSpPr>
        <p:grpSpPr>
          <a:xfrm>
            <a:off x="0" y="0"/>
            <a:ext cx="6858000" cy="5143500"/>
            <a:chOff x="0" y="0"/>
            <a:chExt cx="9144000" cy="6858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55613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88388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1284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2364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07088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16625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18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26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0" y="388938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0" y="1055688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0" y="1162050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0" y="1278439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0" y="342741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0" y="389096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0" y="6492875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0" y="6575425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0" y="670401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72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376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 noChangeAspect="1"/>
          </p:cNvGrpSpPr>
          <p:nvPr userDrawn="1"/>
        </p:nvGrpSpPr>
        <p:grpSpPr>
          <a:xfrm>
            <a:off x="6290279" y="4743611"/>
            <a:ext cx="226196" cy="308754"/>
            <a:chOff x="5453464" y="5340118"/>
            <a:chExt cx="790216" cy="808552"/>
          </a:xfrm>
        </p:grpSpPr>
        <p:sp>
          <p:nvSpPr>
            <p:cNvPr id="31" name="Freeform 5"/>
            <p:cNvSpPr>
              <a:spLocks/>
            </p:cNvSpPr>
            <p:nvPr userDrawn="1"/>
          </p:nvSpPr>
          <p:spPr bwMode="auto">
            <a:xfrm>
              <a:off x="5453464" y="5340118"/>
              <a:ext cx="790216" cy="288145"/>
            </a:xfrm>
            <a:custGeom>
              <a:avLst/>
              <a:gdLst>
                <a:gd name="T0" fmla="*/ 905 w 905"/>
                <a:gd name="T1" fmla="*/ 0 h 330"/>
                <a:gd name="T2" fmla="*/ 0 w 905"/>
                <a:gd name="T3" fmla="*/ 330 h 330"/>
                <a:gd name="T4" fmla="*/ 905 w 905"/>
                <a:gd name="T5" fmla="*/ 171 h 330"/>
                <a:gd name="T6" fmla="*/ 905 w 905"/>
                <a:gd name="T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" h="330">
                  <a:moveTo>
                    <a:pt x="905" y="0"/>
                  </a:moveTo>
                  <a:lnTo>
                    <a:pt x="0" y="330"/>
                  </a:lnTo>
                  <a:lnTo>
                    <a:pt x="905" y="171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076">
                <a:defRPr/>
              </a:pPr>
              <a:endParaRPr lang="en-US" sz="1012" kern="0" dirty="0">
                <a:solidFill>
                  <a:srgbClr val="000000"/>
                </a:solidFill>
                <a:latin typeface="EYInterstate" panose="02000503020000020004" pitchFamily="2" charset="0"/>
              </a:endParaRPr>
            </a:p>
          </p:txBody>
        </p:sp>
        <p:sp>
          <p:nvSpPr>
            <p:cNvPr id="32" name="Freeform 6"/>
            <p:cNvSpPr>
              <a:spLocks noEditPoints="1"/>
            </p:cNvSpPr>
            <p:nvPr userDrawn="1"/>
          </p:nvSpPr>
          <p:spPr bwMode="auto">
            <a:xfrm>
              <a:off x="5459576" y="5747887"/>
              <a:ext cx="666227" cy="400783"/>
            </a:xfrm>
            <a:custGeom>
              <a:avLst/>
              <a:gdLst>
                <a:gd name="T0" fmla="*/ 611 w 763"/>
                <a:gd name="T1" fmla="*/ 0 h 459"/>
                <a:gd name="T2" fmla="*/ 535 w 763"/>
                <a:gd name="T3" fmla="*/ 150 h 459"/>
                <a:gd name="T4" fmla="*/ 456 w 763"/>
                <a:gd name="T5" fmla="*/ 0 h 459"/>
                <a:gd name="T6" fmla="*/ 304 w 763"/>
                <a:gd name="T7" fmla="*/ 0 h 459"/>
                <a:gd name="T8" fmla="*/ 463 w 763"/>
                <a:gd name="T9" fmla="*/ 278 h 459"/>
                <a:gd name="T10" fmla="*/ 463 w 763"/>
                <a:gd name="T11" fmla="*/ 459 h 459"/>
                <a:gd name="T12" fmla="*/ 601 w 763"/>
                <a:gd name="T13" fmla="*/ 459 h 459"/>
                <a:gd name="T14" fmla="*/ 601 w 763"/>
                <a:gd name="T15" fmla="*/ 278 h 459"/>
                <a:gd name="T16" fmla="*/ 763 w 763"/>
                <a:gd name="T17" fmla="*/ 0 h 459"/>
                <a:gd name="T18" fmla="*/ 611 w 763"/>
                <a:gd name="T19" fmla="*/ 0 h 459"/>
                <a:gd name="T20" fmla="*/ 138 w 763"/>
                <a:gd name="T21" fmla="*/ 278 h 459"/>
                <a:gd name="T22" fmla="*/ 304 w 763"/>
                <a:gd name="T23" fmla="*/ 278 h 459"/>
                <a:gd name="T24" fmla="*/ 304 w 763"/>
                <a:gd name="T25" fmla="*/ 181 h 459"/>
                <a:gd name="T26" fmla="*/ 138 w 763"/>
                <a:gd name="T27" fmla="*/ 181 h 459"/>
                <a:gd name="T28" fmla="*/ 138 w 763"/>
                <a:gd name="T29" fmla="*/ 105 h 459"/>
                <a:gd name="T30" fmla="*/ 321 w 763"/>
                <a:gd name="T31" fmla="*/ 105 h 459"/>
                <a:gd name="T32" fmla="*/ 261 w 763"/>
                <a:gd name="T33" fmla="*/ 0 h 459"/>
                <a:gd name="T34" fmla="*/ 0 w 763"/>
                <a:gd name="T35" fmla="*/ 0 h 459"/>
                <a:gd name="T36" fmla="*/ 0 w 763"/>
                <a:gd name="T37" fmla="*/ 459 h 459"/>
                <a:gd name="T38" fmla="*/ 368 w 763"/>
                <a:gd name="T39" fmla="*/ 459 h 459"/>
                <a:gd name="T40" fmla="*/ 368 w 763"/>
                <a:gd name="T41" fmla="*/ 354 h 459"/>
                <a:gd name="T42" fmla="*/ 138 w 763"/>
                <a:gd name="T43" fmla="*/ 354 h 459"/>
                <a:gd name="T44" fmla="*/ 138 w 763"/>
                <a:gd name="T45" fmla="*/ 27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" h="459">
                  <a:moveTo>
                    <a:pt x="611" y="0"/>
                  </a:moveTo>
                  <a:lnTo>
                    <a:pt x="535" y="150"/>
                  </a:lnTo>
                  <a:lnTo>
                    <a:pt x="456" y="0"/>
                  </a:lnTo>
                  <a:lnTo>
                    <a:pt x="304" y="0"/>
                  </a:lnTo>
                  <a:lnTo>
                    <a:pt x="463" y="278"/>
                  </a:lnTo>
                  <a:lnTo>
                    <a:pt x="463" y="459"/>
                  </a:lnTo>
                  <a:lnTo>
                    <a:pt x="601" y="459"/>
                  </a:lnTo>
                  <a:lnTo>
                    <a:pt x="601" y="278"/>
                  </a:lnTo>
                  <a:lnTo>
                    <a:pt x="763" y="0"/>
                  </a:lnTo>
                  <a:lnTo>
                    <a:pt x="611" y="0"/>
                  </a:lnTo>
                  <a:close/>
                  <a:moveTo>
                    <a:pt x="138" y="278"/>
                  </a:moveTo>
                  <a:lnTo>
                    <a:pt x="304" y="278"/>
                  </a:lnTo>
                  <a:lnTo>
                    <a:pt x="304" y="181"/>
                  </a:lnTo>
                  <a:lnTo>
                    <a:pt x="138" y="181"/>
                  </a:lnTo>
                  <a:lnTo>
                    <a:pt x="138" y="105"/>
                  </a:lnTo>
                  <a:lnTo>
                    <a:pt x="321" y="105"/>
                  </a:lnTo>
                  <a:lnTo>
                    <a:pt x="26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368" y="459"/>
                  </a:lnTo>
                  <a:lnTo>
                    <a:pt x="368" y="354"/>
                  </a:lnTo>
                  <a:lnTo>
                    <a:pt x="138" y="354"/>
                  </a:lnTo>
                  <a:lnTo>
                    <a:pt x="138" y="2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076">
                <a:defRPr/>
              </a:pPr>
              <a:endParaRPr lang="en-US" sz="1012" kern="0" dirty="0">
                <a:solidFill>
                  <a:srgbClr val="000000"/>
                </a:solidFill>
                <a:latin typeface="EYInterstate" panose="02000503020000020004" pitchFamily="2" charset="0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342900" y="4816800"/>
            <a:ext cx="1388022" cy="148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514076">
              <a:defRPr/>
            </a:pPr>
            <a:r>
              <a:rPr lang="en-GB" sz="675" kern="0" dirty="0">
                <a:solidFill>
                  <a:srgbClr val="FFFFFF"/>
                </a:solidFill>
              </a:rPr>
              <a:t>Page </a:t>
            </a:r>
            <a:fld id="{9AE4D82F-B047-469B-AC52-A46321747EAF}" type="slidenum">
              <a:rPr lang="en-GB" sz="675" kern="0" smtClean="0">
                <a:solidFill>
                  <a:srgbClr val="FFFFFF"/>
                </a:solidFill>
              </a:rPr>
              <a:pPr defTabSz="514076">
                <a:defRPr/>
              </a:pPr>
              <a:t>‹#›</a:t>
            </a:fld>
            <a:r>
              <a:rPr lang="en-GB" sz="675" kern="0" dirty="0">
                <a:solidFill>
                  <a:srgbClr val="FFFFFF"/>
                </a:solidFill>
              </a:rPr>
              <a:t> </a:t>
            </a:r>
            <a:r>
              <a:rPr lang="en-GB" sz="675" kern="0">
                <a:solidFill>
                  <a:srgbClr val="FFFFFF"/>
                </a:solidFill>
              </a:rPr>
              <a:t>| Digital Strategy </a:t>
            </a:r>
            <a:r>
              <a:rPr lang="en-GB" sz="675" kern="0" dirty="0">
                <a:solidFill>
                  <a:srgbClr val="FFFFFF"/>
                </a:solidFill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330169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BACA41C-E7D3-40C3-9FA1-CE3966E652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893" y="1192"/>
          <a:ext cx="892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3" y="1192"/>
                        <a:ext cx="892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302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E735CE-2FAB-45D2-B8E7-CE97D648769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A9F1-C2D6-48FB-88B7-09415BA2A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7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C9FB0-7280-4851-8833-5BE551F45431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A9F1-C2D6-48FB-88B7-09415BA2A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9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C783CB-A3A9-4358-84DC-41CD7F255AF8}" type="datetime1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A71F4-90B2-4FA4-8A7B-9EC07F00E7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7150" y="666750"/>
            <a:ext cx="66294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BE86F3-F7D0-49F9-9F65-71FF23B8F9D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A9F1-C2D6-48FB-88B7-09415BA2A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9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3B3C38-910A-4A79-9B2F-3FF0C89E5CDE}" type="datetime1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6B8F4-DA90-4550-84A7-0A2D684C42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3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40F84B-D44B-49FD-8696-53C958FCCD9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A9F1-C2D6-48FB-88B7-09415BA2A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2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3D599-93E5-4E46-A233-3A66E0001CE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A9F1-C2D6-48FB-88B7-09415BA2A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9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12.xml"/><Relationship Id="rId5" Type="http://schemas.openxmlformats.org/officeDocument/2006/relationships/vmlDrawing" Target="../drawings/vmlDrawing7.vml"/><Relationship Id="rId4" Type="http://schemas.openxmlformats.org/officeDocument/2006/relationships/theme" Target="../theme/theme2.xml"/><Relationship Id="rId9" Type="http://schemas.openxmlformats.org/officeDocument/2006/relationships/image" Target="../media/image6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slideLayout" Target="../slideLayouts/slideLayout23.xml"/><Relationship Id="rId7" Type="http://schemas.openxmlformats.org/officeDocument/2006/relationships/tags" Target="../tags/tag1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ags" Target="../tags/tag16.xml"/><Relationship Id="rId5" Type="http://schemas.openxmlformats.org/officeDocument/2006/relationships/vmlDrawing" Target="../drawings/vmlDrawing10.vml"/><Relationship Id="rId4" Type="http://schemas.openxmlformats.org/officeDocument/2006/relationships/theme" Target="../theme/theme3.xml"/><Relationship Id="rId9" Type="http://schemas.openxmlformats.org/officeDocument/2006/relationships/image" Target="../media/image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2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ags" Target="../tags/tag20.xml"/><Relationship Id="rId5" Type="http://schemas.openxmlformats.org/officeDocument/2006/relationships/vmlDrawing" Target="../drawings/vmlDrawing13.vml"/><Relationship Id="rId4" Type="http://schemas.openxmlformats.org/officeDocument/2006/relationships/theme" Target="../theme/theme4.xml"/><Relationship Id="rId9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62EA3C-8EEC-40E2-B3CB-DB3E35D7166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93A9F1-C2D6-48FB-88B7-09415BA2A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9" cstate="print"/>
          <a:srcRect l="6061" t="5437" r="63635" b="56505"/>
          <a:stretch>
            <a:fillRect/>
          </a:stretch>
        </p:blipFill>
        <p:spPr bwMode="auto">
          <a:xfrm>
            <a:off x="62930" y="-19050"/>
            <a:ext cx="44564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19" cstate="print"/>
          <a:srcRect l="38828" t="1651" b="53223"/>
          <a:stretch>
            <a:fillRect/>
          </a:stretch>
        </p:blipFill>
        <p:spPr bwMode="auto">
          <a:xfrm>
            <a:off x="6286500" y="67424"/>
            <a:ext cx="410103" cy="57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125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1020" y="1106"/>
          <a:ext cx="1019" cy="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0" y="1106"/>
                        <a:ext cx="1019" cy="1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A34F76-1C4E-4D32-9EEA-73B6CDE790DD}"/>
              </a:ext>
            </a:extLst>
          </p:cNvPr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89250" cy="11906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51407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4" dirty="0">
              <a:solidFill>
                <a:srgbClr val="000000"/>
              </a:solidFill>
              <a:latin typeface="EYInterstate" pitchFamily="2" charset="0"/>
              <a:sym typeface="EYInterstate" panose="02000503020000020004" pitchFamily="2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9460" y="291513"/>
            <a:ext cx="6258065" cy="3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9460" y="1017047"/>
            <a:ext cx="6258065" cy="367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77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hf hdr="0" dt="0"/>
  <p:txStyles>
    <p:titleStyle>
      <a:lvl1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+mj-lt"/>
          <a:ea typeface="+mj-ea"/>
          <a:cs typeface="+mj-cs"/>
        </a:defRPr>
      </a:lvl1pPr>
      <a:lvl2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2pPr>
      <a:lvl3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3pPr>
      <a:lvl4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4pPr>
      <a:lvl5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5pPr>
      <a:lvl6pPr marL="255782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6pPr>
      <a:lvl7pPr marL="511571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7pPr>
      <a:lvl8pPr marL="767356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8pPr>
      <a:lvl9pPr marL="1023143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9pPr>
    </p:titleStyle>
    <p:bodyStyle>
      <a:lvl1pPr marL="0" indent="0" algn="l" defTabSz="569723" rtl="0" eaLnBrk="1" fontAlgn="base" hangingPunct="1">
        <a:spcBef>
          <a:spcPts val="337"/>
        </a:spcBef>
        <a:spcAft>
          <a:spcPct val="0"/>
        </a:spcAft>
        <a:buClr>
          <a:schemeClr val="accent1"/>
        </a:buClr>
        <a:buFont typeface="EYInterstate" pitchFamily="2" charset="0"/>
        <a:buNone/>
        <a:defRPr sz="812" b="1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None/>
        <a:defRPr sz="722">
          <a:solidFill>
            <a:schemeClr val="bg1"/>
          </a:solidFill>
          <a:latin typeface="+mn-lt"/>
        </a:defRPr>
      </a:lvl2pPr>
      <a:lvl3pPr marL="158247" indent="-93349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3pPr>
      <a:lvl4pPr marL="256038" indent="-97792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4pPr>
      <a:lvl5pPr marL="353831" indent="-97792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5pPr>
      <a:lvl6pPr marL="863278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6pPr>
      <a:lvl7pPr marL="1119064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7pPr>
      <a:lvl8pPr marL="1374850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8pPr>
      <a:lvl9pPr marL="1630635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1pPr>
      <a:lvl2pPr marL="255782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2pPr>
      <a:lvl3pPr marL="511571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3pPr>
      <a:lvl4pPr marL="767356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4pPr>
      <a:lvl5pPr marL="1023143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5pPr>
      <a:lvl6pPr marL="1278929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6pPr>
      <a:lvl7pPr marL="1534713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7pPr>
      <a:lvl8pPr marL="1790501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8pPr>
      <a:lvl9pPr marL="2046287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1020" y="1106"/>
          <a:ext cx="1019" cy="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0" y="1106"/>
                        <a:ext cx="1019" cy="1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A34F76-1C4E-4D32-9EEA-73B6CDE790DD}"/>
              </a:ext>
            </a:extLst>
          </p:cNvPr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89250" cy="11906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51407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4" dirty="0">
              <a:solidFill>
                <a:srgbClr val="000000"/>
              </a:solidFill>
              <a:latin typeface="EYInterstate" pitchFamily="2" charset="0"/>
              <a:sym typeface="EYInterstate" panose="02000503020000020004" pitchFamily="2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9460" y="291513"/>
            <a:ext cx="6258065" cy="3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9460" y="1017047"/>
            <a:ext cx="6258065" cy="367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</p:sldLayoutIdLst>
  <p:hf hdr="0" dt="0"/>
  <p:txStyles>
    <p:titleStyle>
      <a:lvl1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+mj-lt"/>
          <a:ea typeface="+mj-ea"/>
          <a:cs typeface="+mj-cs"/>
        </a:defRPr>
      </a:lvl1pPr>
      <a:lvl2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2pPr>
      <a:lvl3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3pPr>
      <a:lvl4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4pPr>
      <a:lvl5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5pPr>
      <a:lvl6pPr marL="255782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6pPr>
      <a:lvl7pPr marL="511571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7pPr>
      <a:lvl8pPr marL="767356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8pPr>
      <a:lvl9pPr marL="1023143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9pPr>
    </p:titleStyle>
    <p:bodyStyle>
      <a:lvl1pPr marL="0" indent="0" algn="l" defTabSz="569723" rtl="0" eaLnBrk="1" fontAlgn="base" hangingPunct="1">
        <a:spcBef>
          <a:spcPts val="337"/>
        </a:spcBef>
        <a:spcAft>
          <a:spcPct val="0"/>
        </a:spcAft>
        <a:buClr>
          <a:schemeClr val="accent1"/>
        </a:buClr>
        <a:buFont typeface="EYInterstate" pitchFamily="2" charset="0"/>
        <a:buNone/>
        <a:defRPr sz="812" b="1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None/>
        <a:defRPr sz="722">
          <a:solidFill>
            <a:schemeClr val="bg1"/>
          </a:solidFill>
          <a:latin typeface="+mn-lt"/>
        </a:defRPr>
      </a:lvl2pPr>
      <a:lvl3pPr marL="158247" indent="-93349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3pPr>
      <a:lvl4pPr marL="256038" indent="-97792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4pPr>
      <a:lvl5pPr marL="353831" indent="-97792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5pPr>
      <a:lvl6pPr marL="863278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6pPr>
      <a:lvl7pPr marL="1119064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7pPr>
      <a:lvl8pPr marL="1374850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8pPr>
      <a:lvl9pPr marL="1630635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1pPr>
      <a:lvl2pPr marL="255782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2pPr>
      <a:lvl3pPr marL="511571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3pPr>
      <a:lvl4pPr marL="767356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4pPr>
      <a:lvl5pPr marL="1023143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5pPr>
      <a:lvl6pPr marL="1278929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6pPr>
      <a:lvl7pPr marL="1534713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7pPr>
      <a:lvl8pPr marL="1790501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8pPr>
      <a:lvl9pPr marL="2046287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1020" y="1106"/>
          <a:ext cx="1019" cy="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1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0" y="1106"/>
                        <a:ext cx="1019" cy="1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A34F76-1C4E-4D32-9EEA-73B6CDE790DD}"/>
              </a:ext>
            </a:extLst>
          </p:cNvPr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89250" cy="11906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51407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4" dirty="0">
              <a:solidFill>
                <a:srgbClr val="000000"/>
              </a:solidFill>
              <a:latin typeface="EYInterstate" pitchFamily="2" charset="0"/>
              <a:sym typeface="EYInterstate" panose="02000503020000020004" pitchFamily="2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9460" y="291513"/>
            <a:ext cx="6258065" cy="3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9460" y="1017047"/>
            <a:ext cx="6258065" cy="367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1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</p:sldLayoutIdLst>
  <p:hf hdr="0" dt="0"/>
  <p:txStyles>
    <p:titleStyle>
      <a:lvl1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+mj-lt"/>
          <a:ea typeface="+mj-ea"/>
          <a:cs typeface="+mj-cs"/>
        </a:defRPr>
      </a:lvl1pPr>
      <a:lvl2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2pPr>
      <a:lvl3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3pPr>
      <a:lvl4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4pPr>
      <a:lvl5pPr algn="l" defTabSz="569723" rtl="0" eaLnBrk="1" fontAlgn="base" hangingPunct="1">
        <a:spcBef>
          <a:spcPct val="0"/>
        </a:spcBef>
        <a:spcAft>
          <a:spcPct val="0"/>
        </a:spcAft>
        <a:defRPr sz="1354">
          <a:solidFill>
            <a:srgbClr val="646464"/>
          </a:solidFill>
          <a:latin typeface="EYInterstate" pitchFamily="2" charset="0"/>
        </a:defRPr>
      </a:lvl5pPr>
      <a:lvl6pPr marL="255782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6pPr>
      <a:lvl7pPr marL="511571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7pPr>
      <a:lvl8pPr marL="767356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8pPr>
      <a:lvl9pPr marL="1023143" algn="l" defTabSz="570190" rtl="0" eaLnBrk="1" fontAlgn="base" hangingPunct="1">
        <a:spcBef>
          <a:spcPct val="0"/>
        </a:spcBef>
        <a:spcAft>
          <a:spcPct val="0"/>
        </a:spcAft>
        <a:defRPr sz="1354">
          <a:solidFill>
            <a:schemeClr val="bg2"/>
          </a:solidFill>
          <a:latin typeface="EYInterstate" pitchFamily="2" charset="0"/>
        </a:defRPr>
      </a:lvl9pPr>
    </p:titleStyle>
    <p:bodyStyle>
      <a:lvl1pPr marL="0" indent="0" algn="l" defTabSz="569723" rtl="0" eaLnBrk="1" fontAlgn="base" hangingPunct="1">
        <a:spcBef>
          <a:spcPts val="337"/>
        </a:spcBef>
        <a:spcAft>
          <a:spcPct val="0"/>
        </a:spcAft>
        <a:buClr>
          <a:schemeClr val="accent1"/>
        </a:buClr>
        <a:buFont typeface="EYInterstate" pitchFamily="2" charset="0"/>
        <a:buNone/>
        <a:defRPr sz="812" b="1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None/>
        <a:defRPr sz="722">
          <a:solidFill>
            <a:schemeClr val="bg1"/>
          </a:solidFill>
          <a:latin typeface="+mn-lt"/>
        </a:defRPr>
      </a:lvl2pPr>
      <a:lvl3pPr marL="158247" indent="-93349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3pPr>
      <a:lvl4pPr marL="256038" indent="-97792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4pPr>
      <a:lvl5pPr marL="353831" indent="-97792" algn="l" defTabSz="56972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1"/>
          </a:solidFill>
          <a:latin typeface="+mn-lt"/>
        </a:defRPr>
      </a:lvl5pPr>
      <a:lvl6pPr marL="863278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6pPr>
      <a:lvl7pPr marL="1119064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7pPr>
      <a:lvl8pPr marL="1374850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8pPr>
      <a:lvl9pPr marL="1630635" indent="-95920" algn="l" defTabSz="57019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EYInterstate" pitchFamily="2" charset="0"/>
        <a:buChar char="•"/>
        <a:defRPr sz="722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1pPr>
      <a:lvl2pPr marL="255782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2pPr>
      <a:lvl3pPr marL="511571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3pPr>
      <a:lvl4pPr marL="767356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4pPr>
      <a:lvl5pPr marL="1023143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5pPr>
      <a:lvl6pPr marL="1278929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6pPr>
      <a:lvl7pPr marL="1534713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7pPr>
      <a:lvl8pPr marL="1790501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8pPr>
      <a:lvl9pPr marL="2046287" algn="l" defTabSz="511571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2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tags" Target="../tags/tag30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8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0.emf"/><Relationship Id="rId5" Type="http://schemas.openxmlformats.org/officeDocument/2006/relationships/tags" Target="../tags/tag32.xml"/><Relationship Id="rId10" Type="http://schemas.openxmlformats.org/officeDocument/2006/relationships/oleObject" Target="../embeddings/oleObject19.bin"/><Relationship Id="rId4" Type="http://schemas.openxmlformats.org/officeDocument/2006/relationships/tags" Target="../tags/tag31.xml"/><Relationship Id="rId9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1.jpg"/><Relationship Id="rId2" Type="http://schemas.openxmlformats.org/officeDocument/2006/relationships/tags" Target="../tags/tag3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36.xml"/><Relationship Id="rId7" Type="http://schemas.openxmlformats.org/officeDocument/2006/relationships/image" Target="../media/image2.emf"/><Relationship Id="rId2" Type="http://schemas.openxmlformats.org/officeDocument/2006/relationships/tags" Target="../tags/tag3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3.bin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5.bin"/><Relationship Id="rId4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7.bin"/><Relationship Id="rId4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7.vml"/><Relationship Id="rId6" Type="http://schemas.openxmlformats.org/officeDocument/2006/relationships/tags" Target="../tags/tag52.xml"/><Relationship Id="rId11" Type="http://schemas.openxmlformats.org/officeDocument/2006/relationships/image" Target="../media/image2.emf"/><Relationship Id="rId5" Type="http://schemas.openxmlformats.org/officeDocument/2006/relationships/tags" Target="../tags/tag51.xml"/><Relationship Id="rId10" Type="http://schemas.openxmlformats.org/officeDocument/2006/relationships/oleObject" Target="../embeddings/oleObject28.bin"/><Relationship Id="rId4" Type="http://schemas.openxmlformats.org/officeDocument/2006/relationships/tags" Target="../tags/tag50.xml"/><Relationship Id="rId9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16.gif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chart" Target="../charts/chart2.xml"/><Relationship Id="rId2" Type="http://schemas.openxmlformats.org/officeDocument/2006/relationships/tags" Target="../tags/tag54.xml"/><Relationship Id="rId16" Type="http://schemas.openxmlformats.org/officeDocument/2006/relationships/image" Target="../media/image2.emf"/><Relationship Id="rId1" Type="http://schemas.openxmlformats.org/officeDocument/2006/relationships/vmlDrawing" Target="../drawings/vmlDrawing28.v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oleObject" Target="../embeddings/oleObject29.bin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chart" Target="../charts/chart3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image" Target="../media/image2.emf"/><Relationship Id="rId2" Type="http://schemas.openxmlformats.org/officeDocument/2006/relationships/tags" Target="../tags/tag65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29.v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notesSlide" Target="../notesSlides/notesSlide13.xml"/><Relationship Id="rId10" Type="http://schemas.openxmlformats.org/officeDocument/2006/relationships/tags" Target="../tags/tag73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chart" Target="../charts/chart4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image" Target="../media/image2.emf"/><Relationship Id="rId2" Type="http://schemas.openxmlformats.org/officeDocument/2006/relationships/tags" Target="../tags/tag77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30.v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notesSlide" Target="../notesSlides/notesSlide14.xml"/><Relationship Id="rId10" Type="http://schemas.openxmlformats.org/officeDocument/2006/relationships/tags" Target="../tags/tag85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chart" Target="../charts/chart5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image" Target="../media/image2.emf"/><Relationship Id="rId2" Type="http://schemas.openxmlformats.org/officeDocument/2006/relationships/tags" Target="../tags/tag89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31.v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notesSlide" Target="../notesSlides/notesSlide15.xml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" Type="http://schemas.openxmlformats.org/officeDocument/2006/relationships/tags" Target="../tags/tag102.xml"/><Relationship Id="rId21" Type="http://schemas.openxmlformats.org/officeDocument/2006/relationships/tags" Target="../tags/tag120.xml"/><Relationship Id="rId34" Type="http://schemas.openxmlformats.org/officeDocument/2006/relationships/oleObject" Target="../embeddings/oleObject32.bin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slideLayout" Target="../slideLayouts/slideLayout14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tags" Target="../tags/tag128.xml"/><Relationship Id="rId1" Type="http://schemas.openxmlformats.org/officeDocument/2006/relationships/vmlDrawing" Target="../drawings/vmlDrawing32.v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tags" Target="../tags/tag131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tags" Target="../tags/tag127.xml"/><Relationship Id="rId36" Type="http://schemas.openxmlformats.org/officeDocument/2006/relationships/chart" Target="../charts/chart6.xml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tags" Target="../tags/tag130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tags" Target="../tags/tag126.xml"/><Relationship Id="rId30" Type="http://schemas.openxmlformats.org/officeDocument/2006/relationships/tags" Target="../tags/tag129.xml"/><Relationship Id="rId35" Type="http://schemas.openxmlformats.org/officeDocument/2006/relationships/image" Target="../media/image9.emf"/><Relationship Id="rId8" Type="http://schemas.openxmlformats.org/officeDocument/2006/relationships/tags" Target="../tags/tag10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143.xml"/><Relationship Id="rId18" Type="http://schemas.openxmlformats.org/officeDocument/2006/relationships/tags" Target="../tags/tag148.xml"/><Relationship Id="rId26" Type="http://schemas.openxmlformats.org/officeDocument/2006/relationships/tags" Target="../tags/tag156.xml"/><Relationship Id="rId3" Type="http://schemas.openxmlformats.org/officeDocument/2006/relationships/tags" Target="../tags/tag133.xml"/><Relationship Id="rId21" Type="http://schemas.openxmlformats.org/officeDocument/2006/relationships/tags" Target="../tags/tag151.xml"/><Relationship Id="rId34" Type="http://schemas.openxmlformats.org/officeDocument/2006/relationships/oleObject" Target="../embeddings/oleObject33.bin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tags" Target="../tags/tag147.xml"/><Relationship Id="rId25" Type="http://schemas.openxmlformats.org/officeDocument/2006/relationships/tags" Target="../tags/tag155.xml"/><Relationship Id="rId33" Type="http://schemas.openxmlformats.org/officeDocument/2006/relationships/slideLayout" Target="../slideLayouts/slideLayout14.xml"/><Relationship Id="rId2" Type="http://schemas.openxmlformats.org/officeDocument/2006/relationships/tags" Target="../tags/tag132.xml"/><Relationship Id="rId16" Type="http://schemas.openxmlformats.org/officeDocument/2006/relationships/tags" Target="../tags/tag146.xml"/><Relationship Id="rId20" Type="http://schemas.openxmlformats.org/officeDocument/2006/relationships/tags" Target="../tags/tag150.xml"/><Relationship Id="rId29" Type="http://schemas.openxmlformats.org/officeDocument/2006/relationships/tags" Target="../tags/tag159.xml"/><Relationship Id="rId1" Type="http://schemas.openxmlformats.org/officeDocument/2006/relationships/vmlDrawing" Target="../drawings/vmlDrawing33.v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24" Type="http://schemas.openxmlformats.org/officeDocument/2006/relationships/tags" Target="../tags/tag154.xml"/><Relationship Id="rId32" Type="http://schemas.openxmlformats.org/officeDocument/2006/relationships/tags" Target="../tags/tag162.xml"/><Relationship Id="rId5" Type="http://schemas.openxmlformats.org/officeDocument/2006/relationships/tags" Target="../tags/tag135.xml"/><Relationship Id="rId15" Type="http://schemas.openxmlformats.org/officeDocument/2006/relationships/tags" Target="../tags/tag145.xml"/><Relationship Id="rId23" Type="http://schemas.openxmlformats.org/officeDocument/2006/relationships/tags" Target="../tags/tag153.xml"/><Relationship Id="rId28" Type="http://schemas.openxmlformats.org/officeDocument/2006/relationships/tags" Target="../tags/tag158.xml"/><Relationship Id="rId36" Type="http://schemas.openxmlformats.org/officeDocument/2006/relationships/chart" Target="../charts/chart7.xml"/><Relationship Id="rId10" Type="http://schemas.openxmlformats.org/officeDocument/2006/relationships/tags" Target="../tags/tag140.xml"/><Relationship Id="rId19" Type="http://schemas.openxmlformats.org/officeDocument/2006/relationships/tags" Target="../tags/tag149.xml"/><Relationship Id="rId31" Type="http://schemas.openxmlformats.org/officeDocument/2006/relationships/tags" Target="../tags/tag161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Relationship Id="rId22" Type="http://schemas.openxmlformats.org/officeDocument/2006/relationships/tags" Target="../tags/tag152.xml"/><Relationship Id="rId27" Type="http://schemas.openxmlformats.org/officeDocument/2006/relationships/tags" Target="../tags/tag157.xml"/><Relationship Id="rId30" Type="http://schemas.openxmlformats.org/officeDocument/2006/relationships/tags" Target="../tags/tag160.xml"/><Relationship Id="rId35" Type="http://schemas.openxmlformats.org/officeDocument/2006/relationships/image" Target="../media/image9.emf"/><Relationship Id="rId8" Type="http://schemas.openxmlformats.org/officeDocument/2006/relationships/tags" Target="../tags/tag1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7" Type="http://schemas.openxmlformats.org/officeDocument/2006/relationships/image" Target="../media/image21.jpeg"/><Relationship Id="rId2" Type="http://schemas.openxmlformats.org/officeDocument/2006/relationships/tags" Target="../tags/tag163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4.bin"/><Relationship Id="rId4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26.jpeg"/><Relationship Id="rId3" Type="http://schemas.openxmlformats.org/officeDocument/2006/relationships/tags" Target="../tags/tag16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25.jpeg"/><Relationship Id="rId2" Type="http://schemas.openxmlformats.org/officeDocument/2006/relationships/tags" Target="../tags/tag165.xml"/><Relationship Id="rId1" Type="http://schemas.openxmlformats.org/officeDocument/2006/relationships/vmlDrawing" Target="../drawings/vmlDrawing35.v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tags" Target="../tags/tag167.xml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4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69.xml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61.jpeg"/><Relationship Id="rId2" Type="http://schemas.openxmlformats.org/officeDocument/2006/relationships/tags" Target="../tags/tag168.xml"/><Relationship Id="rId1" Type="http://schemas.openxmlformats.org/officeDocument/2006/relationships/vmlDrawing" Target="../drawings/vmlDrawing36.v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60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9.jpeg"/><Relationship Id="rId4" Type="http://schemas.openxmlformats.org/officeDocument/2006/relationships/tags" Target="../tags/tag170.xml"/><Relationship Id="rId9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tags" Target="../tags/tag172.xml"/><Relationship Id="rId7" Type="http://schemas.openxmlformats.org/officeDocument/2006/relationships/image" Target="../media/image2.emf"/><Relationship Id="rId12" Type="http://schemas.openxmlformats.org/officeDocument/2006/relationships/image" Target="../media/image66.jpeg"/><Relationship Id="rId2" Type="http://schemas.openxmlformats.org/officeDocument/2006/relationships/tags" Target="../tags/tag171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65.jpe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64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74.xml"/><Relationship Id="rId7" Type="http://schemas.openxmlformats.org/officeDocument/2006/relationships/oleObject" Target="../embeddings/oleObject38.bin"/><Relationship Id="rId2" Type="http://schemas.openxmlformats.org/officeDocument/2006/relationships/tags" Target="../tags/tag173.xml"/><Relationship Id="rId1" Type="http://schemas.openxmlformats.org/officeDocument/2006/relationships/vmlDrawing" Target="../drawings/vmlDrawing38.v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8.png"/><Relationship Id="rId4" Type="http://schemas.openxmlformats.org/officeDocument/2006/relationships/tags" Target="../tags/tag175.xml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1.png"/><Relationship Id="rId7" Type="http://schemas.openxmlformats.org/officeDocument/2006/relationships/image" Target="../media/image79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7.xml"/><Relationship Id="rId7" Type="http://schemas.openxmlformats.org/officeDocument/2006/relationships/oleObject" Target="../embeddings/oleObject17.bin"/><Relationship Id="rId2" Type="http://schemas.openxmlformats.org/officeDocument/2006/relationships/tags" Target="../tags/tag26.xml"/><Relationship Id="rId1" Type="http://schemas.openxmlformats.org/officeDocument/2006/relationships/vmlDrawing" Target="../drawings/vmlDrawing17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8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729110" y="643832"/>
          <a:ext cx="893" cy="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" name="think-cell Slide" r:id="rId6" imgW="286" imgH="286" progId="TCLayout.ActiveDocument.1">
                  <p:embed/>
                </p:oleObj>
              </mc:Choice>
              <mc:Fallback>
                <p:oleObj name="think-cell Slide" r:id="rId6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9110" y="643832"/>
                        <a:ext cx="893" cy="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306943B-E9D9-4F82-92F9-F4EA1EEFE5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944" y="2067902"/>
            <a:ext cx="5479256" cy="664798"/>
          </a:xfrm>
        </p:spPr>
        <p:txBody>
          <a:bodyPr>
            <a:normAutofit fontScale="90000"/>
          </a:bodyPr>
          <a:lstStyle/>
          <a:p>
            <a:r>
              <a:rPr lang="en-GB" dirty="0"/>
              <a:t>Lagos State Government</a:t>
            </a:r>
            <a:br>
              <a:rPr lang="en-GB" dirty="0"/>
            </a:br>
            <a:r>
              <a:rPr lang="en-GB" dirty="0" smtClean="0"/>
              <a:t>Y2021 Budget Consultative Forum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August, </a:t>
            </a:r>
            <a:r>
              <a:rPr lang="en-US" dirty="0"/>
              <a:t>2020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Mr. Samuel </a:t>
            </a:r>
            <a:r>
              <a:rPr lang="en-GB" b="1" dirty="0" err="1"/>
              <a:t>Egube</a:t>
            </a:r>
            <a:endParaRPr lang="en-GB" b="1" dirty="0"/>
          </a:p>
          <a:p>
            <a:r>
              <a:rPr lang="en-GB" dirty="0"/>
              <a:t>Honourable Commissioner, Ministry of Economic Planning &amp; Budget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Ministry of Economic Planning and Budget</a:t>
            </a:r>
          </a:p>
        </p:txBody>
      </p:sp>
    </p:spTree>
    <p:extLst>
      <p:ext uri="{BB962C8B-B14F-4D97-AF65-F5344CB8AC3E}">
        <p14:creationId xmlns:p14="http://schemas.microsoft.com/office/powerpoint/2010/main" val="11984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9BF644B1-4351-4492-A9AD-A36B9EE01C6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8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9BF644B1-4351-4492-A9AD-A36B9EE01C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4F7B1C6-11B9-4401-8227-25C3364509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economic realities present significant downside risk to the </a:t>
            </a:r>
            <a:r>
              <a:rPr lang="en-GB" dirty="0" err="1"/>
              <a:t>LASG's</a:t>
            </a:r>
            <a:r>
              <a:rPr lang="en-GB" dirty="0"/>
              <a:t> fiscal position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23568" y="1166402"/>
            <a:ext cx="3723374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GB" sz="1125" dirty="0"/>
              <a:t>Fall in crude oil revenue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US" sz="1125" dirty="0"/>
              <a:t>Downward pressure on IGR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US" sz="1125" dirty="0"/>
              <a:t>Increase in fiscal deficit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US" sz="1125" dirty="0"/>
              <a:t>Devaluation of the Naira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US" sz="1125" dirty="0"/>
              <a:t>Increased unemployment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US" sz="1125" dirty="0"/>
              <a:t>Lower GDP growth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GB" sz="1125" dirty="0"/>
              <a:t>Reduced public and private investment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US" sz="1125" dirty="0"/>
              <a:t>Increased inflation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GB" sz="1125" dirty="0"/>
              <a:t>Decline in demand for goods and services</a:t>
            </a:r>
          </a:p>
          <a:p>
            <a:pPr>
              <a:spcBef>
                <a:spcPts val="216"/>
              </a:spcBef>
              <a:spcAft>
                <a:spcPts val="675"/>
              </a:spcAft>
              <a:buClr>
                <a:schemeClr val="tx2"/>
              </a:buClr>
            </a:pPr>
            <a:r>
              <a:rPr lang="en-US" sz="1125" dirty="0"/>
              <a:t>Reduction in manufacturing activities</a:t>
            </a:r>
          </a:p>
        </p:txBody>
      </p:sp>
      <p:sp>
        <p:nvSpPr>
          <p:cNvPr id="4" name="Oval 20"/>
          <p:cNvSpPr>
            <a:spLocks noChangeArrowheads="1"/>
          </p:cNvSpPr>
          <p:nvPr/>
        </p:nvSpPr>
        <p:spPr bwMode="auto">
          <a:xfrm>
            <a:off x="2459375" y="3708224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2459375" y="3422430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>
            <a:off x="2459375" y="3136636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7" name="Oval 20"/>
          <p:cNvSpPr>
            <a:spLocks noChangeArrowheads="1"/>
          </p:cNvSpPr>
          <p:nvPr/>
        </p:nvSpPr>
        <p:spPr bwMode="auto">
          <a:xfrm>
            <a:off x="2459375" y="2850842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2459375" y="2565047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2459375" y="2279252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0" name="Oval 20"/>
          <p:cNvSpPr>
            <a:spLocks noChangeArrowheads="1"/>
          </p:cNvSpPr>
          <p:nvPr/>
        </p:nvSpPr>
        <p:spPr bwMode="auto">
          <a:xfrm>
            <a:off x="2459375" y="1993458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2459375" y="1707664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2" name="Oval 20"/>
          <p:cNvSpPr>
            <a:spLocks noChangeArrowheads="1"/>
          </p:cNvSpPr>
          <p:nvPr/>
        </p:nvSpPr>
        <p:spPr bwMode="auto">
          <a:xfrm>
            <a:off x="2459375" y="1421869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3" name="Oval 20"/>
          <p:cNvSpPr>
            <a:spLocks noChangeArrowheads="1"/>
          </p:cNvSpPr>
          <p:nvPr/>
        </p:nvSpPr>
        <p:spPr bwMode="auto">
          <a:xfrm>
            <a:off x="2459375" y="1136075"/>
            <a:ext cx="225279" cy="222786"/>
          </a:xfrm>
          <a:prstGeom prst="ellipse">
            <a:avLst/>
          </a:prstGeom>
          <a:solidFill>
            <a:srgbClr val="6E6F73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25" dirty="0">
                <a:solidFill>
                  <a:srgbClr val="FFFFFF"/>
                </a:solidFill>
              </a:rPr>
              <a:t>1</a:t>
            </a:r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7D7A961F-964A-4549-B30A-8111BD4FC950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192" y="644129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9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7D7A961F-964A-4549-B30A-8111BD4FC9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2" y="644129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DD172D8C-5D3F-4169-AC46-7A257A0394F9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0" y="642937"/>
            <a:ext cx="119063" cy="119063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6E5673-159C-413C-809F-410DF6124145}"/>
              </a:ext>
            </a:extLst>
          </p:cNvPr>
          <p:cNvGrpSpPr>
            <a:grpSpLocks noChangeAspect="1"/>
          </p:cNvGrpSpPr>
          <p:nvPr/>
        </p:nvGrpSpPr>
        <p:grpSpPr>
          <a:xfrm>
            <a:off x="354375" y="1386705"/>
            <a:ext cx="863594" cy="862760"/>
            <a:chOff x="5272881" y="2606675"/>
            <a:chExt cx="1646238" cy="1644650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17A328D3-64F5-40BF-99C7-7017BBECB1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2881" y="2606675"/>
              <a:ext cx="1646238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9A6CE1B5-8D52-4B33-83BB-D42235506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744" y="2962275"/>
              <a:ext cx="1304925" cy="931863"/>
            </a:xfrm>
            <a:custGeom>
              <a:avLst/>
              <a:gdLst>
                <a:gd name="connsiteX0" fmla="*/ 61912 w 1304925"/>
                <a:gd name="connsiteY0" fmla="*/ 142875 h 931863"/>
                <a:gd name="connsiteX1" fmla="*/ 231289 w 1304925"/>
                <a:gd name="connsiteY1" fmla="*/ 367854 h 931863"/>
                <a:gd name="connsiteX2" fmla="*/ 254159 w 1304925"/>
                <a:gd name="connsiteY2" fmla="*/ 397851 h 931863"/>
                <a:gd name="connsiteX3" fmla="*/ 254874 w 1304925"/>
                <a:gd name="connsiteY3" fmla="*/ 399280 h 931863"/>
                <a:gd name="connsiteX4" fmla="*/ 288463 w 1304925"/>
                <a:gd name="connsiteY4" fmla="*/ 414993 h 931863"/>
                <a:gd name="connsiteX5" fmla="*/ 301327 w 1304925"/>
                <a:gd name="connsiteY5" fmla="*/ 412850 h 931863"/>
                <a:gd name="connsiteX6" fmla="*/ 302757 w 1304925"/>
                <a:gd name="connsiteY6" fmla="*/ 412136 h 931863"/>
                <a:gd name="connsiteX7" fmla="*/ 442118 w 1304925"/>
                <a:gd name="connsiteY7" fmla="*/ 361426 h 931863"/>
                <a:gd name="connsiteX8" fmla="*/ 464272 w 1304925"/>
                <a:gd name="connsiteY8" fmla="*/ 388566 h 931863"/>
                <a:gd name="connsiteX9" fmla="*/ 464987 w 1304925"/>
                <a:gd name="connsiteY9" fmla="*/ 388566 h 931863"/>
                <a:gd name="connsiteX10" fmla="*/ 640796 w 1304925"/>
                <a:gd name="connsiteY10" fmla="*/ 596404 h 931863"/>
                <a:gd name="connsiteX11" fmla="*/ 666525 w 1304925"/>
                <a:gd name="connsiteY11" fmla="*/ 627116 h 931863"/>
                <a:gd name="connsiteX12" fmla="*/ 676530 w 1304925"/>
                <a:gd name="connsiteY12" fmla="*/ 640686 h 931863"/>
                <a:gd name="connsiteX13" fmla="*/ 677959 w 1304925"/>
                <a:gd name="connsiteY13" fmla="*/ 642114 h 931863"/>
                <a:gd name="connsiteX14" fmla="*/ 710120 w 1304925"/>
                <a:gd name="connsiteY14" fmla="*/ 656399 h 931863"/>
                <a:gd name="connsiteX15" fmla="*/ 732274 w 1304925"/>
                <a:gd name="connsiteY15" fmla="*/ 649971 h 931863"/>
                <a:gd name="connsiteX16" fmla="*/ 881641 w 1304925"/>
                <a:gd name="connsiteY16" fmla="*/ 561408 h 931863"/>
                <a:gd name="connsiteX17" fmla="*/ 893076 w 1304925"/>
                <a:gd name="connsiteY17" fmla="*/ 554265 h 931863"/>
                <a:gd name="connsiteX18" fmla="*/ 997418 w 1304925"/>
                <a:gd name="connsiteY18" fmla="*/ 676397 h 931863"/>
                <a:gd name="connsiteX19" fmla="*/ 967401 w 1304925"/>
                <a:gd name="connsiteY19" fmla="*/ 699966 h 931863"/>
                <a:gd name="connsiteX20" fmla="*/ 950964 w 1304925"/>
                <a:gd name="connsiteY20" fmla="*/ 738534 h 931863"/>
                <a:gd name="connsiteX21" fmla="*/ 976692 w 1304925"/>
                <a:gd name="connsiteY21" fmla="*/ 772102 h 931863"/>
                <a:gd name="connsiteX22" fmla="*/ 986698 w 1304925"/>
                <a:gd name="connsiteY22" fmla="*/ 775673 h 931863"/>
                <a:gd name="connsiteX23" fmla="*/ 1206817 w 1304925"/>
                <a:gd name="connsiteY23" fmla="*/ 869236 h 931863"/>
                <a:gd name="connsiteX24" fmla="*/ 1209675 w 1304925"/>
                <a:gd name="connsiteY24" fmla="*/ 869950 h 931863"/>
                <a:gd name="connsiteX25" fmla="*/ 61912 w 1304925"/>
                <a:gd name="connsiteY25" fmla="*/ 869950 h 931863"/>
                <a:gd name="connsiteX26" fmla="*/ 61912 w 1304925"/>
                <a:gd name="connsiteY26" fmla="*/ 142875 h 931863"/>
                <a:gd name="connsiteX27" fmla="*/ 61912 w 1304925"/>
                <a:gd name="connsiteY27" fmla="*/ 90488 h 931863"/>
                <a:gd name="connsiteX28" fmla="*/ 81936 w 1304925"/>
                <a:gd name="connsiteY28" fmla="*/ 114043 h 931863"/>
                <a:gd name="connsiteX29" fmla="*/ 256431 w 1304925"/>
                <a:gd name="connsiteY29" fmla="*/ 309616 h 931863"/>
                <a:gd name="connsiteX30" fmla="*/ 284321 w 1304925"/>
                <a:gd name="connsiteY30" fmla="*/ 341022 h 931863"/>
                <a:gd name="connsiteX31" fmla="*/ 290043 w 1304925"/>
                <a:gd name="connsiteY31" fmla="*/ 348874 h 931863"/>
                <a:gd name="connsiteX32" fmla="*/ 299339 w 1304925"/>
                <a:gd name="connsiteY32" fmla="*/ 352442 h 931863"/>
                <a:gd name="connsiteX33" fmla="*/ 303630 w 1304925"/>
                <a:gd name="connsiteY33" fmla="*/ 351729 h 931863"/>
                <a:gd name="connsiteX34" fmla="*/ 449519 w 1304925"/>
                <a:gd name="connsiteY34" fmla="*/ 283207 h 931863"/>
                <a:gd name="connsiteX35" fmla="*/ 456671 w 1304925"/>
                <a:gd name="connsiteY35" fmla="*/ 281779 h 931863"/>
                <a:gd name="connsiteX36" fmla="*/ 468828 w 1304925"/>
                <a:gd name="connsiteY36" fmla="*/ 286775 h 931863"/>
                <a:gd name="connsiteX37" fmla="*/ 488852 w 1304925"/>
                <a:gd name="connsiteY37" fmla="*/ 308189 h 931863"/>
                <a:gd name="connsiteX38" fmla="*/ 665492 w 1304925"/>
                <a:gd name="connsiteY38" fmla="*/ 492342 h 931863"/>
                <a:gd name="connsiteX39" fmla="*/ 691237 w 1304925"/>
                <a:gd name="connsiteY39" fmla="*/ 520893 h 931863"/>
                <a:gd name="connsiteX40" fmla="*/ 713406 w 1304925"/>
                <a:gd name="connsiteY40" fmla="*/ 543733 h 931863"/>
                <a:gd name="connsiteX41" fmla="*/ 721273 w 1304925"/>
                <a:gd name="connsiteY41" fmla="*/ 547302 h 931863"/>
                <a:gd name="connsiteX42" fmla="*/ 727709 w 1304925"/>
                <a:gd name="connsiteY42" fmla="*/ 545161 h 931863"/>
                <a:gd name="connsiteX43" fmla="*/ 865732 w 1304925"/>
                <a:gd name="connsiteY43" fmla="*/ 451657 h 931863"/>
                <a:gd name="connsiteX44" fmla="*/ 866447 w 1304925"/>
                <a:gd name="connsiteY44" fmla="*/ 451657 h 931863"/>
                <a:gd name="connsiteX45" fmla="*/ 892192 w 1304925"/>
                <a:gd name="connsiteY45" fmla="*/ 435954 h 931863"/>
                <a:gd name="connsiteX46" fmla="*/ 905780 w 1304925"/>
                <a:gd name="connsiteY46" fmla="*/ 426675 h 931863"/>
                <a:gd name="connsiteX47" fmla="*/ 911501 w 1304925"/>
                <a:gd name="connsiteY47" fmla="*/ 425247 h 931863"/>
                <a:gd name="connsiteX48" fmla="*/ 920083 w 1304925"/>
                <a:gd name="connsiteY48" fmla="*/ 428816 h 931863"/>
                <a:gd name="connsiteX49" fmla="*/ 1065971 w 1304925"/>
                <a:gd name="connsiteY49" fmla="*/ 596552 h 931863"/>
                <a:gd name="connsiteX50" fmla="*/ 1094577 w 1304925"/>
                <a:gd name="connsiteY50" fmla="*/ 627958 h 931863"/>
                <a:gd name="connsiteX51" fmla="*/ 1103159 w 1304925"/>
                <a:gd name="connsiteY51" fmla="*/ 631527 h 931863"/>
                <a:gd name="connsiteX52" fmla="*/ 1109595 w 1304925"/>
                <a:gd name="connsiteY52" fmla="*/ 629386 h 931863"/>
                <a:gd name="connsiteX53" fmla="*/ 1159655 w 1304925"/>
                <a:gd name="connsiteY53" fmla="*/ 588701 h 931863"/>
                <a:gd name="connsiteX54" fmla="*/ 1166806 w 1304925"/>
                <a:gd name="connsiteY54" fmla="*/ 585846 h 931863"/>
                <a:gd name="connsiteX55" fmla="*/ 1176818 w 1304925"/>
                <a:gd name="connsiteY55" fmla="*/ 593697 h 931863"/>
                <a:gd name="connsiteX56" fmla="*/ 1242611 w 1304925"/>
                <a:gd name="connsiteY56" fmla="*/ 821391 h 931863"/>
                <a:gd name="connsiteX57" fmla="*/ 1227593 w 1304925"/>
                <a:gd name="connsiteY57" fmla="*/ 841376 h 931863"/>
                <a:gd name="connsiteX58" fmla="*/ 1220442 w 1304925"/>
                <a:gd name="connsiteY58" fmla="*/ 839949 h 931863"/>
                <a:gd name="connsiteX59" fmla="*/ 999463 w 1304925"/>
                <a:gd name="connsiteY59" fmla="*/ 746444 h 931863"/>
                <a:gd name="connsiteX60" fmla="*/ 988736 w 1304925"/>
                <a:gd name="connsiteY60" fmla="*/ 742162 h 931863"/>
                <a:gd name="connsiteX61" fmla="*/ 986591 w 1304925"/>
                <a:gd name="connsiteY61" fmla="*/ 724318 h 931863"/>
                <a:gd name="connsiteX62" fmla="*/ 1035220 w 1304925"/>
                <a:gd name="connsiteY62" fmla="*/ 687915 h 931863"/>
                <a:gd name="connsiteX63" fmla="*/ 1037366 w 1304925"/>
                <a:gd name="connsiteY63" fmla="*/ 673640 h 931863"/>
                <a:gd name="connsiteX64" fmla="*/ 906495 w 1304925"/>
                <a:gd name="connsiteY64" fmla="*/ 520179 h 931863"/>
                <a:gd name="connsiteX65" fmla="*/ 897913 w 1304925"/>
                <a:gd name="connsiteY65" fmla="*/ 515896 h 931863"/>
                <a:gd name="connsiteX66" fmla="*/ 892192 w 1304925"/>
                <a:gd name="connsiteY66" fmla="*/ 517324 h 931863"/>
                <a:gd name="connsiteX67" fmla="*/ 892192 w 1304925"/>
                <a:gd name="connsiteY67" fmla="*/ 518037 h 931863"/>
                <a:gd name="connsiteX68" fmla="*/ 866447 w 1304925"/>
                <a:gd name="connsiteY68" fmla="*/ 533740 h 931863"/>
                <a:gd name="connsiteX69" fmla="*/ 716267 w 1304925"/>
                <a:gd name="connsiteY69" fmla="*/ 622962 h 931863"/>
                <a:gd name="connsiteX70" fmla="*/ 710546 w 1304925"/>
                <a:gd name="connsiteY70" fmla="*/ 624390 h 931863"/>
                <a:gd name="connsiteX71" fmla="*/ 701964 w 1304925"/>
                <a:gd name="connsiteY71" fmla="*/ 620821 h 931863"/>
                <a:gd name="connsiteX72" fmla="*/ 691237 w 1304925"/>
                <a:gd name="connsiteY72" fmla="*/ 607259 h 931863"/>
                <a:gd name="connsiteX73" fmla="*/ 665492 w 1304925"/>
                <a:gd name="connsiteY73" fmla="*/ 575853 h 931863"/>
                <a:gd name="connsiteX74" fmla="*/ 488852 w 1304925"/>
                <a:gd name="connsiteY74" fmla="*/ 368145 h 931863"/>
                <a:gd name="connsiteX75" fmla="*/ 457386 w 1304925"/>
                <a:gd name="connsiteY75" fmla="*/ 330315 h 931863"/>
                <a:gd name="connsiteX76" fmla="*/ 449519 w 1304925"/>
                <a:gd name="connsiteY76" fmla="*/ 326033 h 931863"/>
                <a:gd name="connsiteX77" fmla="*/ 445228 w 1304925"/>
                <a:gd name="connsiteY77" fmla="*/ 326747 h 931863"/>
                <a:gd name="connsiteX78" fmla="*/ 292188 w 1304925"/>
                <a:gd name="connsiteY78" fmla="*/ 382421 h 931863"/>
                <a:gd name="connsiteX79" fmla="*/ 288612 w 1304925"/>
                <a:gd name="connsiteY79" fmla="*/ 383135 h 931863"/>
                <a:gd name="connsiteX80" fmla="*/ 279315 w 1304925"/>
                <a:gd name="connsiteY80" fmla="*/ 378852 h 931863"/>
                <a:gd name="connsiteX81" fmla="*/ 256431 w 1304925"/>
                <a:gd name="connsiteY81" fmla="*/ 348874 h 931863"/>
                <a:gd name="connsiteX82" fmla="*/ 81936 w 1304925"/>
                <a:gd name="connsiteY82" fmla="*/ 116898 h 931863"/>
                <a:gd name="connsiteX83" fmla="*/ 61912 w 1304925"/>
                <a:gd name="connsiteY83" fmla="*/ 90488 h 931863"/>
                <a:gd name="connsiteX84" fmla="*/ 30162 w 1304925"/>
                <a:gd name="connsiteY84" fmla="*/ 31750 h 931863"/>
                <a:gd name="connsiteX85" fmla="*/ 30162 w 1304925"/>
                <a:gd name="connsiteY85" fmla="*/ 900113 h 931863"/>
                <a:gd name="connsiteX86" fmla="*/ 1274762 w 1304925"/>
                <a:gd name="connsiteY86" fmla="*/ 900113 h 931863"/>
                <a:gd name="connsiteX87" fmla="*/ 1274762 w 1304925"/>
                <a:gd name="connsiteY87" fmla="*/ 31750 h 931863"/>
                <a:gd name="connsiteX88" fmla="*/ 30162 w 1304925"/>
                <a:gd name="connsiteY88" fmla="*/ 31750 h 931863"/>
                <a:gd name="connsiteX89" fmla="*/ 15705 w 1304925"/>
                <a:gd name="connsiteY89" fmla="*/ 0 h 931863"/>
                <a:gd name="connsiteX90" fmla="*/ 1289220 w 1304925"/>
                <a:gd name="connsiteY90" fmla="*/ 0 h 931863"/>
                <a:gd name="connsiteX91" fmla="*/ 1304925 w 1304925"/>
                <a:gd name="connsiteY91" fmla="*/ 15698 h 931863"/>
                <a:gd name="connsiteX92" fmla="*/ 1304925 w 1304925"/>
                <a:gd name="connsiteY92" fmla="*/ 916166 h 931863"/>
                <a:gd name="connsiteX93" fmla="*/ 1289220 w 1304925"/>
                <a:gd name="connsiteY93" fmla="*/ 931863 h 931863"/>
                <a:gd name="connsiteX94" fmla="*/ 15705 w 1304925"/>
                <a:gd name="connsiteY94" fmla="*/ 931863 h 931863"/>
                <a:gd name="connsiteX95" fmla="*/ 0 w 1304925"/>
                <a:gd name="connsiteY95" fmla="*/ 916166 h 931863"/>
                <a:gd name="connsiteX96" fmla="*/ 0 w 1304925"/>
                <a:gd name="connsiteY96" fmla="*/ 15698 h 931863"/>
                <a:gd name="connsiteX97" fmla="*/ 15705 w 1304925"/>
                <a:gd name="connsiteY97" fmla="*/ 0 h 931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304925" h="931863">
                  <a:moveTo>
                    <a:pt x="61912" y="142875"/>
                  </a:moveTo>
                  <a:cubicBezTo>
                    <a:pt x="61912" y="142875"/>
                    <a:pt x="61912" y="142875"/>
                    <a:pt x="231289" y="367854"/>
                  </a:cubicBezTo>
                  <a:cubicBezTo>
                    <a:pt x="231289" y="367854"/>
                    <a:pt x="231289" y="367854"/>
                    <a:pt x="254159" y="397851"/>
                  </a:cubicBezTo>
                  <a:cubicBezTo>
                    <a:pt x="254159" y="398566"/>
                    <a:pt x="254874" y="399280"/>
                    <a:pt x="254874" y="399280"/>
                  </a:cubicBezTo>
                  <a:cubicBezTo>
                    <a:pt x="263450" y="409279"/>
                    <a:pt x="274884" y="414993"/>
                    <a:pt x="288463" y="414993"/>
                  </a:cubicBezTo>
                  <a:cubicBezTo>
                    <a:pt x="292751" y="414993"/>
                    <a:pt x="297039" y="414278"/>
                    <a:pt x="301327" y="412850"/>
                  </a:cubicBezTo>
                  <a:cubicBezTo>
                    <a:pt x="302042" y="412850"/>
                    <a:pt x="302042" y="412850"/>
                    <a:pt x="302757" y="412136"/>
                  </a:cubicBezTo>
                  <a:cubicBezTo>
                    <a:pt x="302757" y="412136"/>
                    <a:pt x="302757" y="412136"/>
                    <a:pt x="442118" y="361426"/>
                  </a:cubicBezTo>
                  <a:cubicBezTo>
                    <a:pt x="442118" y="361426"/>
                    <a:pt x="442118" y="361426"/>
                    <a:pt x="464272" y="388566"/>
                  </a:cubicBezTo>
                  <a:cubicBezTo>
                    <a:pt x="464987" y="388566"/>
                    <a:pt x="464987" y="388566"/>
                    <a:pt x="464987" y="388566"/>
                  </a:cubicBezTo>
                  <a:cubicBezTo>
                    <a:pt x="464987" y="388566"/>
                    <a:pt x="464987" y="388566"/>
                    <a:pt x="640796" y="596404"/>
                  </a:cubicBezTo>
                  <a:cubicBezTo>
                    <a:pt x="640796" y="596404"/>
                    <a:pt x="640796" y="596404"/>
                    <a:pt x="666525" y="627116"/>
                  </a:cubicBezTo>
                  <a:cubicBezTo>
                    <a:pt x="666525" y="627116"/>
                    <a:pt x="666525" y="627116"/>
                    <a:pt x="676530" y="640686"/>
                  </a:cubicBezTo>
                  <a:cubicBezTo>
                    <a:pt x="677245" y="640686"/>
                    <a:pt x="677245" y="641400"/>
                    <a:pt x="677959" y="642114"/>
                  </a:cubicBezTo>
                  <a:cubicBezTo>
                    <a:pt x="685821" y="651399"/>
                    <a:pt x="697970" y="656399"/>
                    <a:pt x="710120" y="656399"/>
                  </a:cubicBezTo>
                  <a:cubicBezTo>
                    <a:pt x="717981" y="656399"/>
                    <a:pt x="725128" y="654256"/>
                    <a:pt x="732274" y="649971"/>
                  </a:cubicBezTo>
                  <a:cubicBezTo>
                    <a:pt x="732274" y="649971"/>
                    <a:pt x="732274" y="649971"/>
                    <a:pt x="881641" y="561408"/>
                  </a:cubicBezTo>
                  <a:cubicBezTo>
                    <a:pt x="881641" y="561408"/>
                    <a:pt x="881641" y="561408"/>
                    <a:pt x="893076" y="554265"/>
                  </a:cubicBezTo>
                  <a:cubicBezTo>
                    <a:pt x="893076" y="554265"/>
                    <a:pt x="893076" y="554265"/>
                    <a:pt x="997418" y="676397"/>
                  </a:cubicBezTo>
                  <a:cubicBezTo>
                    <a:pt x="997418" y="676397"/>
                    <a:pt x="997418" y="676397"/>
                    <a:pt x="967401" y="699966"/>
                  </a:cubicBezTo>
                  <a:cubicBezTo>
                    <a:pt x="954537" y="708537"/>
                    <a:pt x="948820" y="723535"/>
                    <a:pt x="950964" y="738534"/>
                  </a:cubicBezTo>
                  <a:cubicBezTo>
                    <a:pt x="952393" y="753532"/>
                    <a:pt x="962399" y="766388"/>
                    <a:pt x="976692" y="772102"/>
                  </a:cubicBezTo>
                  <a:cubicBezTo>
                    <a:pt x="976692" y="772102"/>
                    <a:pt x="976692" y="772102"/>
                    <a:pt x="986698" y="775673"/>
                  </a:cubicBezTo>
                  <a:cubicBezTo>
                    <a:pt x="986698" y="775673"/>
                    <a:pt x="986698" y="775673"/>
                    <a:pt x="1206817" y="869236"/>
                  </a:cubicBezTo>
                  <a:cubicBezTo>
                    <a:pt x="1208246" y="869950"/>
                    <a:pt x="1208961" y="869950"/>
                    <a:pt x="1209675" y="869950"/>
                  </a:cubicBezTo>
                  <a:cubicBezTo>
                    <a:pt x="1209675" y="869950"/>
                    <a:pt x="1209675" y="869950"/>
                    <a:pt x="61912" y="869950"/>
                  </a:cubicBezTo>
                  <a:cubicBezTo>
                    <a:pt x="61912" y="869950"/>
                    <a:pt x="61912" y="869950"/>
                    <a:pt x="61912" y="142875"/>
                  </a:cubicBezTo>
                  <a:close/>
                  <a:moveTo>
                    <a:pt x="61912" y="90488"/>
                  </a:moveTo>
                  <a:cubicBezTo>
                    <a:pt x="61912" y="90488"/>
                    <a:pt x="61912" y="90488"/>
                    <a:pt x="81936" y="114043"/>
                  </a:cubicBezTo>
                  <a:cubicBezTo>
                    <a:pt x="256431" y="309616"/>
                    <a:pt x="256431" y="309616"/>
                    <a:pt x="256431" y="309616"/>
                  </a:cubicBezTo>
                  <a:cubicBezTo>
                    <a:pt x="284321" y="341022"/>
                    <a:pt x="284321" y="341022"/>
                    <a:pt x="284321" y="341022"/>
                  </a:cubicBezTo>
                  <a:cubicBezTo>
                    <a:pt x="290043" y="348874"/>
                    <a:pt x="290043" y="348874"/>
                    <a:pt x="290043" y="348874"/>
                  </a:cubicBezTo>
                  <a:cubicBezTo>
                    <a:pt x="292188" y="351015"/>
                    <a:pt x="295764" y="352442"/>
                    <a:pt x="299339" y="352442"/>
                  </a:cubicBezTo>
                  <a:cubicBezTo>
                    <a:pt x="300770" y="352442"/>
                    <a:pt x="302200" y="352442"/>
                    <a:pt x="303630" y="351729"/>
                  </a:cubicBezTo>
                  <a:cubicBezTo>
                    <a:pt x="449519" y="283207"/>
                    <a:pt x="449519" y="283207"/>
                    <a:pt x="449519" y="283207"/>
                  </a:cubicBezTo>
                  <a:cubicBezTo>
                    <a:pt x="451665" y="282493"/>
                    <a:pt x="454525" y="281779"/>
                    <a:pt x="456671" y="281779"/>
                  </a:cubicBezTo>
                  <a:cubicBezTo>
                    <a:pt x="461677" y="281779"/>
                    <a:pt x="465967" y="283207"/>
                    <a:pt x="468828" y="286775"/>
                  </a:cubicBezTo>
                  <a:cubicBezTo>
                    <a:pt x="488852" y="308189"/>
                    <a:pt x="488852" y="308189"/>
                    <a:pt x="488852" y="308189"/>
                  </a:cubicBezTo>
                  <a:cubicBezTo>
                    <a:pt x="665492" y="492342"/>
                    <a:pt x="665492" y="492342"/>
                    <a:pt x="665492" y="492342"/>
                  </a:cubicBezTo>
                  <a:cubicBezTo>
                    <a:pt x="691237" y="520893"/>
                    <a:pt x="691237" y="520893"/>
                    <a:pt x="691237" y="520893"/>
                  </a:cubicBezTo>
                  <a:cubicBezTo>
                    <a:pt x="713406" y="543733"/>
                    <a:pt x="713406" y="543733"/>
                    <a:pt x="713406" y="543733"/>
                  </a:cubicBezTo>
                  <a:cubicBezTo>
                    <a:pt x="715552" y="545875"/>
                    <a:pt x="718412" y="547302"/>
                    <a:pt x="721273" y="547302"/>
                  </a:cubicBezTo>
                  <a:cubicBezTo>
                    <a:pt x="723418" y="547302"/>
                    <a:pt x="725564" y="546588"/>
                    <a:pt x="727709" y="545161"/>
                  </a:cubicBezTo>
                  <a:cubicBezTo>
                    <a:pt x="865732" y="451657"/>
                    <a:pt x="865732" y="451657"/>
                    <a:pt x="865732" y="451657"/>
                  </a:cubicBezTo>
                  <a:cubicBezTo>
                    <a:pt x="866447" y="451657"/>
                    <a:pt x="866447" y="451657"/>
                    <a:pt x="866447" y="451657"/>
                  </a:cubicBezTo>
                  <a:cubicBezTo>
                    <a:pt x="892192" y="435954"/>
                    <a:pt x="892192" y="435954"/>
                    <a:pt x="892192" y="435954"/>
                  </a:cubicBezTo>
                  <a:cubicBezTo>
                    <a:pt x="905780" y="426675"/>
                    <a:pt x="905780" y="426675"/>
                    <a:pt x="905780" y="426675"/>
                  </a:cubicBezTo>
                  <a:cubicBezTo>
                    <a:pt x="907925" y="425247"/>
                    <a:pt x="910071" y="425247"/>
                    <a:pt x="911501" y="425247"/>
                  </a:cubicBezTo>
                  <a:cubicBezTo>
                    <a:pt x="915077" y="425247"/>
                    <a:pt x="917937" y="425961"/>
                    <a:pt x="920083" y="428816"/>
                  </a:cubicBezTo>
                  <a:cubicBezTo>
                    <a:pt x="1065971" y="596552"/>
                    <a:pt x="1065971" y="596552"/>
                    <a:pt x="1065971" y="596552"/>
                  </a:cubicBezTo>
                  <a:cubicBezTo>
                    <a:pt x="1094577" y="627958"/>
                    <a:pt x="1094577" y="627958"/>
                    <a:pt x="1094577" y="627958"/>
                  </a:cubicBezTo>
                  <a:cubicBezTo>
                    <a:pt x="1096723" y="630100"/>
                    <a:pt x="1100298" y="631527"/>
                    <a:pt x="1103159" y="631527"/>
                  </a:cubicBezTo>
                  <a:cubicBezTo>
                    <a:pt x="1105304" y="631527"/>
                    <a:pt x="1108165" y="630813"/>
                    <a:pt x="1109595" y="629386"/>
                  </a:cubicBezTo>
                  <a:cubicBezTo>
                    <a:pt x="1159655" y="588701"/>
                    <a:pt x="1159655" y="588701"/>
                    <a:pt x="1159655" y="588701"/>
                  </a:cubicBezTo>
                  <a:cubicBezTo>
                    <a:pt x="1161800" y="586560"/>
                    <a:pt x="1164661" y="585846"/>
                    <a:pt x="1166806" y="585846"/>
                  </a:cubicBezTo>
                  <a:cubicBezTo>
                    <a:pt x="1171812" y="585846"/>
                    <a:pt x="1175388" y="588701"/>
                    <a:pt x="1176818" y="593697"/>
                  </a:cubicBezTo>
                  <a:cubicBezTo>
                    <a:pt x="1242611" y="821391"/>
                    <a:pt x="1242611" y="821391"/>
                    <a:pt x="1242611" y="821391"/>
                  </a:cubicBezTo>
                  <a:cubicBezTo>
                    <a:pt x="1246187" y="831383"/>
                    <a:pt x="1237605" y="841376"/>
                    <a:pt x="1227593" y="841376"/>
                  </a:cubicBezTo>
                  <a:cubicBezTo>
                    <a:pt x="1224733" y="841376"/>
                    <a:pt x="1222588" y="840662"/>
                    <a:pt x="1220442" y="839949"/>
                  </a:cubicBezTo>
                  <a:cubicBezTo>
                    <a:pt x="999463" y="746444"/>
                    <a:pt x="999463" y="746444"/>
                    <a:pt x="999463" y="746444"/>
                  </a:cubicBezTo>
                  <a:cubicBezTo>
                    <a:pt x="988736" y="742162"/>
                    <a:pt x="988736" y="742162"/>
                    <a:pt x="988736" y="742162"/>
                  </a:cubicBezTo>
                  <a:cubicBezTo>
                    <a:pt x="981585" y="739307"/>
                    <a:pt x="980154" y="729314"/>
                    <a:pt x="986591" y="724318"/>
                  </a:cubicBezTo>
                  <a:cubicBezTo>
                    <a:pt x="1035220" y="687915"/>
                    <a:pt x="1035220" y="687915"/>
                    <a:pt x="1035220" y="687915"/>
                  </a:cubicBezTo>
                  <a:cubicBezTo>
                    <a:pt x="1040226" y="684346"/>
                    <a:pt x="1040941" y="677922"/>
                    <a:pt x="1037366" y="673640"/>
                  </a:cubicBezTo>
                  <a:cubicBezTo>
                    <a:pt x="906495" y="520179"/>
                    <a:pt x="906495" y="520179"/>
                    <a:pt x="906495" y="520179"/>
                  </a:cubicBezTo>
                  <a:cubicBezTo>
                    <a:pt x="905065" y="517324"/>
                    <a:pt x="901489" y="515896"/>
                    <a:pt x="897913" y="515896"/>
                  </a:cubicBezTo>
                  <a:cubicBezTo>
                    <a:pt x="895768" y="515896"/>
                    <a:pt x="894337" y="516610"/>
                    <a:pt x="892192" y="517324"/>
                  </a:cubicBezTo>
                  <a:cubicBezTo>
                    <a:pt x="892192" y="518037"/>
                    <a:pt x="892192" y="518037"/>
                    <a:pt x="892192" y="518037"/>
                  </a:cubicBezTo>
                  <a:cubicBezTo>
                    <a:pt x="866447" y="533740"/>
                    <a:pt x="866447" y="533740"/>
                    <a:pt x="866447" y="533740"/>
                  </a:cubicBezTo>
                  <a:cubicBezTo>
                    <a:pt x="716267" y="622962"/>
                    <a:pt x="716267" y="622962"/>
                    <a:pt x="716267" y="622962"/>
                  </a:cubicBezTo>
                  <a:cubicBezTo>
                    <a:pt x="714122" y="623676"/>
                    <a:pt x="712691" y="624390"/>
                    <a:pt x="710546" y="624390"/>
                  </a:cubicBezTo>
                  <a:cubicBezTo>
                    <a:pt x="706970" y="624390"/>
                    <a:pt x="704110" y="622962"/>
                    <a:pt x="701964" y="620821"/>
                  </a:cubicBezTo>
                  <a:cubicBezTo>
                    <a:pt x="691237" y="607259"/>
                    <a:pt x="691237" y="607259"/>
                    <a:pt x="691237" y="607259"/>
                  </a:cubicBezTo>
                  <a:cubicBezTo>
                    <a:pt x="665492" y="575853"/>
                    <a:pt x="665492" y="575853"/>
                    <a:pt x="665492" y="575853"/>
                  </a:cubicBezTo>
                  <a:cubicBezTo>
                    <a:pt x="488852" y="368145"/>
                    <a:pt x="488852" y="368145"/>
                    <a:pt x="488852" y="368145"/>
                  </a:cubicBezTo>
                  <a:cubicBezTo>
                    <a:pt x="457386" y="330315"/>
                    <a:pt x="457386" y="330315"/>
                    <a:pt x="457386" y="330315"/>
                  </a:cubicBezTo>
                  <a:cubicBezTo>
                    <a:pt x="455955" y="327460"/>
                    <a:pt x="452380" y="326033"/>
                    <a:pt x="449519" y="326033"/>
                  </a:cubicBezTo>
                  <a:cubicBezTo>
                    <a:pt x="448089" y="326033"/>
                    <a:pt x="446659" y="326033"/>
                    <a:pt x="445228" y="326747"/>
                  </a:cubicBezTo>
                  <a:cubicBezTo>
                    <a:pt x="292188" y="382421"/>
                    <a:pt x="292188" y="382421"/>
                    <a:pt x="292188" y="382421"/>
                  </a:cubicBezTo>
                  <a:cubicBezTo>
                    <a:pt x="290758" y="383135"/>
                    <a:pt x="289327" y="383135"/>
                    <a:pt x="288612" y="383135"/>
                  </a:cubicBezTo>
                  <a:cubicBezTo>
                    <a:pt x="285037" y="383135"/>
                    <a:pt x="281461" y="381707"/>
                    <a:pt x="279315" y="378852"/>
                  </a:cubicBezTo>
                  <a:cubicBezTo>
                    <a:pt x="256431" y="348874"/>
                    <a:pt x="256431" y="348874"/>
                    <a:pt x="256431" y="348874"/>
                  </a:cubicBezTo>
                  <a:cubicBezTo>
                    <a:pt x="81936" y="116898"/>
                    <a:pt x="81936" y="116898"/>
                    <a:pt x="81936" y="116898"/>
                  </a:cubicBezTo>
                  <a:cubicBezTo>
                    <a:pt x="61912" y="90488"/>
                    <a:pt x="61912" y="90488"/>
                    <a:pt x="61912" y="90488"/>
                  </a:cubicBezTo>
                  <a:close/>
                  <a:moveTo>
                    <a:pt x="30162" y="31750"/>
                  </a:moveTo>
                  <a:cubicBezTo>
                    <a:pt x="30162" y="31750"/>
                    <a:pt x="30162" y="31750"/>
                    <a:pt x="30162" y="900113"/>
                  </a:cubicBezTo>
                  <a:cubicBezTo>
                    <a:pt x="30162" y="900113"/>
                    <a:pt x="30162" y="900113"/>
                    <a:pt x="1274762" y="900113"/>
                  </a:cubicBezTo>
                  <a:cubicBezTo>
                    <a:pt x="1274762" y="900113"/>
                    <a:pt x="1274762" y="900113"/>
                    <a:pt x="1274762" y="31750"/>
                  </a:cubicBezTo>
                  <a:cubicBezTo>
                    <a:pt x="1274762" y="31750"/>
                    <a:pt x="1274762" y="31750"/>
                    <a:pt x="30162" y="31750"/>
                  </a:cubicBezTo>
                  <a:close/>
                  <a:moveTo>
                    <a:pt x="15705" y="0"/>
                  </a:moveTo>
                  <a:cubicBezTo>
                    <a:pt x="15705" y="0"/>
                    <a:pt x="15705" y="0"/>
                    <a:pt x="1289220" y="0"/>
                  </a:cubicBezTo>
                  <a:cubicBezTo>
                    <a:pt x="1297787" y="0"/>
                    <a:pt x="1304925" y="6422"/>
                    <a:pt x="1304925" y="15698"/>
                  </a:cubicBezTo>
                  <a:cubicBezTo>
                    <a:pt x="1304925" y="15698"/>
                    <a:pt x="1304925" y="15698"/>
                    <a:pt x="1304925" y="916166"/>
                  </a:cubicBezTo>
                  <a:cubicBezTo>
                    <a:pt x="1304925" y="925441"/>
                    <a:pt x="1297787" y="931863"/>
                    <a:pt x="1289220" y="931863"/>
                  </a:cubicBezTo>
                  <a:cubicBezTo>
                    <a:pt x="1289220" y="931863"/>
                    <a:pt x="1289220" y="931863"/>
                    <a:pt x="15705" y="931863"/>
                  </a:cubicBezTo>
                  <a:cubicBezTo>
                    <a:pt x="7139" y="931863"/>
                    <a:pt x="0" y="925441"/>
                    <a:pt x="0" y="916166"/>
                  </a:cubicBezTo>
                  <a:cubicBezTo>
                    <a:pt x="0" y="916166"/>
                    <a:pt x="0" y="916166"/>
                    <a:pt x="0" y="15698"/>
                  </a:cubicBezTo>
                  <a:cubicBezTo>
                    <a:pt x="0" y="6422"/>
                    <a:pt x="7139" y="0"/>
                    <a:pt x="157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3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E68AC80-D860-4CE0-8DF1-DAB49B495C4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E68AC80-D860-4CE0-8DF1-DAB49B495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5A22464-C196-49B3-8F62-3FBDCC0FF3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5E436-68B1-4133-A90A-0D762568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76" y="993264"/>
            <a:ext cx="4523744" cy="188802"/>
          </a:xfrm>
        </p:spPr>
        <p:txBody>
          <a:bodyPr>
            <a:normAutofit fontScale="90000"/>
          </a:bodyPr>
          <a:lstStyle/>
          <a:p>
            <a:r>
              <a:rPr lang="en-US" dirty="0"/>
              <a:t>We need to adapt our way forward</a:t>
            </a:r>
          </a:p>
        </p:txBody>
      </p:sp>
      <p:sp>
        <p:nvSpPr>
          <p:cNvPr id="5" name="ee4pContent1">
            <a:extLst>
              <a:ext uri="{FF2B5EF4-FFF2-40B4-BE49-F238E27FC236}">
                <a16:creationId xmlns:a16="http://schemas.microsoft.com/office/drawing/2014/main" id="{C348C409-E315-412D-9B07-A6830E40A640}"/>
              </a:ext>
            </a:extLst>
          </p:cNvPr>
          <p:cNvSpPr txBox="1"/>
          <p:nvPr/>
        </p:nvSpPr>
        <p:spPr>
          <a:xfrm>
            <a:off x="354376" y="1489473"/>
            <a:ext cx="4523744" cy="245421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900">
                <a:solidFill>
                  <a:srgbClr val="000000"/>
                </a:solidFill>
              </a:defRPr>
            </a:lvl1pPr>
            <a:lvl2pPr marL="242994" lvl="1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900">
                <a:solidFill>
                  <a:srgbClr val="000000"/>
                </a:solidFill>
              </a:defRPr>
            </a:lvl2pPr>
            <a:lvl3pPr marL="485988" lvl="2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900">
                <a:solidFill>
                  <a:srgbClr val="000000"/>
                </a:solidFill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2060"/>
                </a:solidFill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200" b="1">
                <a:solidFill>
                  <a:srgbClr val="000000"/>
                </a:solidFill>
              </a:defRPr>
            </a:lvl5pPr>
            <a:lvl6pPr marL="242994" lvl="5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3300">
                <a:solidFill>
                  <a:srgbClr val="000000"/>
                </a:solidFill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4050">
                <a:solidFill>
                  <a:srgbClr val="002060"/>
                </a:solidFill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1800">
                <a:solidFill>
                  <a:srgbClr val="002060"/>
                </a:solidFill>
              </a:defRPr>
            </a:lvl9pPr>
          </a:lstStyle>
          <a:p>
            <a:r>
              <a:rPr lang="en-GB" b="1" dirty="0">
                <a:sym typeface="+mn-lt"/>
              </a:rPr>
              <a:t>We have re-invested significantly in the initial response to the pandemic, supporting the health response, vulnerable population and businesses</a:t>
            </a:r>
          </a:p>
          <a:p>
            <a:endParaRPr lang="en-GB" b="1" dirty="0">
              <a:sym typeface="+mn-lt"/>
            </a:endParaRPr>
          </a:p>
          <a:p>
            <a:r>
              <a:rPr lang="en-GB" b="1" dirty="0">
                <a:sym typeface="+mn-lt"/>
              </a:rPr>
              <a:t>However, Lagos continues to face a high risk of unemployment, which could drive increased civil unrest, as has already been witnessed and fortunately brought under control during the lockdown.</a:t>
            </a:r>
          </a:p>
          <a:p>
            <a:endParaRPr lang="en-GB" b="1" dirty="0">
              <a:sym typeface="+mn-lt"/>
            </a:endParaRPr>
          </a:p>
          <a:p>
            <a:r>
              <a:rPr lang="en-GB" b="1" dirty="0">
                <a:sym typeface="+mn-lt"/>
              </a:rPr>
              <a:t>To thrive through this crisis, we need a holistic approach that mitigates the spread of the virus, while stimulating economic activity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Maintain a strong pandemic response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Restart the Lagos State economy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Reimagine the way Lagos State operates</a:t>
            </a:r>
          </a:p>
          <a:p>
            <a:endParaRPr lang="en-GB" b="1" dirty="0">
              <a:sym typeface="+mn-lt"/>
            </a:endParaRPr>
          </a:p>
          <a:p>
            <a:r>
              <a:rPr lang="en-GB" b="1" dirty="0">
                <a:sym typeface="+mn-lt"/>
              </a:rPr>
              <a:t>Consequently, it has become imperative to shift spending to activities that would support this holistic approach, which would require even further reductions in other areas</a:t>
            </a:r>
          </a:p>
          <a:p>
            <a:endParaRPr lang="en-GB" b="1" dirty="0">
              <a:sym typeface="+mn-lt"/>
            </a:endParaRPr>
          </a:p>
          <a:p>
            <a:r>
              <a:rPr lang="en-GB" b="1" dirty="0">
                <a:sym typeface="+mn-lt"/>
              </a:rPr>
              <a:t>In view of the foregoing, we have decided to review the Y2020 budget from the approved amount of ₦1,168.6billion to ₦920.5 billion, while our Debt sustainability ratio remains at 14.4%.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86E36-91D7-450E-A806-1F6EEBAD8A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r="16637"/>
          <a:stretch/>
        </p:blipFill>
        <p:spPr>
          <a:xfrm>
            <a:off x="5021249" y="642938"/>
            <a:ext cx="1836751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729110" y="643832"/>
          <a:ext cx="893" cy="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6" name="think-cell Slide" r:id="rId6" imgW="286" imgH="286" progId="TCLayout.ActiveDocument.1">
                  <p:embed/>
                </p:oleObj>
              </mc:Choice>
              <mc:Fallback>
                <p:oleObj name="think-cell Slide" r:id="rId6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9110" y="643832"/>
                        <a:ext cx="893" cy="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003554" y="1661189"/>
            <a:ext cx="969101" cy="969101"/>
          </a:xfrm>
          <a:prstGeom prst="ellipse">
            <a:avLst/>
          </a:prstGeom>
          <a:solidFill>
            <a:srgbClr val="FFFFFF"/>
          </a:solidFill>
          <a:ln w="42863" cap="rnd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865" tIns="57865" rIns="57865" bIns="57865" rtlCol="0" anchor="ctr"/>
          <a:lstStyle/>
          <a:p>
            <a:pPr algn="ctr"/>
            <a:endParaRPr lang="en-US" sz="675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40280" y="1661509"/>
            <a:ext cx="969101" cy="969101"/>
          </a:xfrm>
          <a:prstGeom prst="ellipse">
            <a:avLst/>
          </a:prstGeom>
          <a:solidFill>
            <a:srgbClr val="FFFFFF"/>
          </a:solidFill>
          <a:ln w="42863" cap="rnd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865" tIns="57865" rIns="57865" bIns="57865" rtlCol="0" anchor="ctr"/>
          <a:lstStyle/>
          <a:p>
            <a:pPr algn="ctr"/>
            <a:endParaRPr lang="en-US" sz="675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865919" y="1661509"/>
            <a:ext cx="969101" cy="969101"/>
          </a:xfrm>
          <a:prstGeom prst="ellipse">
            <a:avLst/>
          </a:prstGeom>
          <a:solidFill>
            <a:srgbClr val="FFFFFF"/>
          </a:solidFill>
          <a:ln w="42863" cap="rnd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865" tIns="57865" rIns="57865" bIns="57865" rtlCol="0" anchor="ctr"/>
          <a:lstStyle/>
          <a:p>
            <a:pPr algn="ctr"/>
            <a:endParaRPr lang="en-US" sz="675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375" y="993263"/>
            <a:ext cx="6150010" cy="188802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LASG</a:t>
            </a:r>
            <a:r>
              <a:rPr lang="en-GB" dirty="0"/>
              <a:t> has implemented several interventions to minimize the impact of this pandemic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54375" y="2704322"/>
            <a:ext cx="1866428" cy="236604"/>
          </a:xfrm>
          <a:prstGeom prst="rect">
            <a:avLst/>
          </a:prstGeom>
          <a:noFill/>
          <a:ln>
            <a:noFill/>
          </a:ln>
        </p:spPr>
        <p:txBody>
          <a:bodyPr wrap="square" lIns="50625" tIns="25718" rIns="0" bIns="25718" anchor="t">
            <a:spAutoFit/>
          </a:bodyPr>
          <a:lstStyle/>
          <a:p>
            <a:pPr>
              <a:spcAft>
                <a:spcPts val="338"/>
              </a:spcAft>
              <a:buSzPct val="100000"/>
              <a:buFont typeface="Trebuchet MS" panose="020B0603020202020204" pitchFamily="34" charset="0"/>
              <a:buChar char="​"/>
            </a:pPr>
            <a:r>
              <a:rPr lang="en-US" altLang="zh-CN" sz="1200" b="1" dirty="0">
                <a:solidFill>
                  <a:schemeClr val="tx2"/>
                </a:solidFill>
                <a:latin typeface="Garamond" panose="02020404030301010803" pitchFamily="18" charset="0"/>
              </a:rPr>
              <a:t>Aggressive health response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7957" y="2704322"/>
            <a:ext cx="1866428" cy="236604"/>
          </a:xfrm>
          <a:prstGeom prst="rect">
            <a:avLst/>
          </a:prstGeom>
          <a:noFill/>
          <a:ln>
            <a:noFill/>
          </a:ln>
        </p:spPr>
        <p:txBody>
          <a:bodyPr wrap="square" lIns="50625" tIns="25718" rIns="0" bIns="25718" anchor="t">
            <a:spAutoFit/>
          </a:bodyPr>
          <a:lstStyle/>
          <a:p>
            <a:pPr>
              <a:spcAft>
                <a:spcPts val="338"/>
              </a:spcAft>
              <a:buSzPct val="100000"/>
              <a:buFont typeface="Trebuchet MS" panose="020B0603020202020204" pitchFamily="34" charset="0"/>
              <a:buChar char="​"/>
            </a:pPr>
            <a:r>
              <a:rPr lang="en-US" altLang="zh-CN" sz="1200" b="1" dirty="0">
                <a:solidFill>
                  <a:schemeClr val="tx2"/>
                </a:solidFill>
                <a:latin typeface="Garamond" panose="02020404030301010803" pitchFamily="18" charset="0"/>
              </a:rPr>
              <a:t>Relief to the vulnerable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96166" y="2704322"/>
            <a:ext cx="1866428" cy="236604"/>
          </a:xfrm>
          <a:prstGeom prst="rect">
            <a:avLst/>
          </a:prstGeom>
          <a:noFill/>
          <a:ln>
            <a:noFill/>
          </a:ln>
        </p:spPr>
        <p:txBody>
          <a:bodyPr wrap="square" lIns="50625" tIns="25718" rIns="0" bIns="25718" anchor="t">
            <a:spAutoFit/>
          </a:bodyPr>
          <a:lstStyle/>
          <a:p>
            <a:pPr>
              <a:spcAft>
                <a:spcPts val="338"/>
              </a:spcAft>
              <a:buSzPct val="100000"/>
              <a:buFont typeface="Trebuchet MS" panose="020B0603020202020204" pitchFamily="34" charset="0"/>
              <a:buChar char="​"/>
            </a:pPr>
            <a:r>
              <a:rPr lang="en-US" altLang="zh-CN" sz="1200" b="1" dirty="0">
                <a:solidFill>
                  <a:schemeClr val="tx2"/>
                </a:solidFill>
                <a:latin typeface="Garamond" panose="02020404030301010803" pitchFamily="18" charset="0"/>
              </a:rPr>
              <a:t>Business support measures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54375" y="2918519"/>
            <a:ext cx="1866428" cy="1352294"/>
          </a:xfrm>
          <a:prstGeom prst="rect">
            <a:avLst/>
          </a:prstGeom>
          <a:noFill/>
          <a:ln>
            <a:noFill/>
          </a:ln>
        </p:spPr>
        <p:txBody>
          <a:bodyPr wrap="square" lIns="50625" tIns="25718" rIns="0" bIns="25718" anchor="t">
            <a:spAutoFit/>
          </a:bodyPr>
          <a:lstStyle/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sym typeface="+mn-lt"/>
              </a:rPr>
              <a:t>Development of isolation centres</a:t>
            </a:r>
          </a:p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sym typeface="+mn-lt"/>
              </a:rPr>
              <a:t>Development of mobile and stationary testing across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sym typeface="+mn-lt"/>
              </a:rPr>
              <a:t>LGAs</a:t>
            </a:r>
            <a:endParaRPr lang="en-GB" sz="900" dirty="0">
              <a:solidFill>
                <a:srgbClr val="000000">
                  <a:lumMod val="100000"/>
                </a:srgbClr>
              </a:solidFill>
              <a:sym typeface="+mn-lt"/>
            </a:endParaRPr>
          </a:p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sym typeface="+mn-lt"/>
              </a:rPr>
              <a:t>Increase of hazard and other incentives to health workers</a:t>
            </a:r>
          </a:p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sym typeface="+mn-lt"/>
              </a:rPr>
              <a:t>Free basic healthcare to the public at general hospitals and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sym typeface="+mn-lt"/>
              </a:rPr>
              <a:t>PHCs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sym typeface="+mn-lt"/>
              </a:rPr>
              <a:t>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96166" y="2918519"/>
            <a:ext cx="1866428" cy="595677"/>
          </a:xfrm>
          <a:prstGeom prst="rect">
            <a:avLst/>
          </a:prstGeom>
          <a:noFill/>
          <a:ln>
            <a:noFill/>
          </a:ln>
        </p:spPr>
        <p:txBody>
          <a:bodyPr wrap="square" lIns="50625" tIns="25718" rIns="0" bIns="25718" anchor="t">
            <a:spAutoFit/>
          </a:bodyPr>
          <a:lstStyle/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/>
              <a:t>Moratorium on </a:t>
            </a:r>
            <a:r>
              <a:rPr lang="en-GB" sz="900" dirty="0" err="1"/>
              <a:t>LSETF</a:t>
            </a:r>
            <a:r>
              <a:rPr lang="en-GB" sz="900" dirty="0"/>
              <a:t> loans to</a:t>
            </a:r>
          </a:p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/>
              <a:t>Tax filings extensions</a:t>
            </a:r>
          </a:p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/>
              <a:t>Working capital to SMEs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37957" y="2918520"/>
            <a:ext cx="1866428" cy="531557"/>
          </a:xfrm>
          <a:prstGeom prst="rect">
            <a:avLst/>
          </a:prstGeom>
          <a:noFill/>
          <a:ln>
            <a:noFill/>
          </a:ln>
        </p:spPr>
        <p:txBody>
          <a:bodyPr wrap="square" lIns="50625" tIns="25718" rIns="0" bIns="25718" anchor="t">
            <a:spAutoFit/>
          </a:bodyPr>
          <a:lstStyle/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sym typeface="+mn-lt"/>
              </a:rPr>
              <a:t>LASG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sym typeface="+mn-lt"/>
              </a:rPr>
              <a:t> emergency food response</a:t>
            </a:r>
          </a:p>
          <a:p>
            <a:pPr marL="242994" lvl="1" indent="-161996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sym typeface="+mn-lt"/>
              </a:rPr>
              <a:t>Conditional Cash Transfer (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sym typeface="+mn-lt"/>
              </a:rPr>
              <a:t>CCT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sym typeface="+mn-lt"/>
              </a:rPr>
              <a:t>) programs</a:t>
            </a:r>
          </a:p>
        </p:txBody>
      </p:sp>
      <p:sp>
        <p:nvSpPr>
          <p:cNvPr id="32" name="ee4pFootnotes"/>
          <p:cNvSpPr>
            <a:spLocks noChangeArrowheads="1"/>
          </p:cNvSpPr>
          <p:nvPr/>
        </p:nvSpPr>
        <p:spPr bwMode="auto">
          <a:xfrm>
            <a:off x="354375" y="4249804"/>
            <a:ext cx="5337766" cy="831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Source: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LASG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 Q1 2020 budget performance report,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LSETF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,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LIRS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,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LASG</a:t>
            </a:r>
            <a:endParaRPr lang="en-US" sz="60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  <a:sym typeface="+mn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t="10506" r="303" b="22828"/>
          <a:stretch/>
        </p:blipFill>
        <p:spPr>
          <a:xfrm>
            <a:off x="5003554" y="1661509"/>
            <a:ext cx="969101" cy="969101"/>
          </a:xfrm>
          <a:prstGeom prst="ellipse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940280" y="1661509"/>
            <a:ext cx="969101" cy="969101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02B930-3A5F-4B4E-99EA-20236657DF9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65919" y="1661509"/>
            <a:ext cx="969101" cy="9691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07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717FE-B6B5-46A7-9877-FB51D5EA1C8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717FE-B6B5-46A7-9877-FB51D5EA1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rc 9"/>
          <p:cNvSpPr/>
          <p:nvPr/>
        </p:nvSpPr>
        <p:spPr>
          <a:xfrm>
            <a:off x="-1883330" y="893978"/>
            <a:ext cx="5887251" cy="5887249"/>
          </a:xfrm>
          <a:prstGeom prst="arc">
            <a:avLst>
              <a:gd name="adj1" fmla="val 14935356"/>
              <a:gd name="adj2" fmla="val 776267"/>
            </a:avLst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79" dirty="0"/>
          </a:p>
        </p:txBody>
      </p:sp>
      <p:sp>
        <p:nvSpPr>
          <p:cNvPr id="17" name="Oval 16"/>
          <p:cNvSpPr/>
          <p:nvPr/>
        </p:nvSpPr>
        <p:spPr>
          <a:xfrm>
            <a:off x="3220784" y="1894106"/>
            <a:ext cx="1113750" cy="1113750"/>
          </a:xfrm>
          <a:prstGeom prst="ellipse">
            <a:avLst/>
          </a:prstGeom>
          <a:solidFill>
            <a:schemeClr val="bg1"/>
          </a:solidFill>
          <a:ln w="76200">
            <a:gradFill>
              <a:gsLst>
                <a:gs pos="0">
                  <a:srgbClr val="6E6F73"/>
                </a:gs>
                <a:gs pos="100000">
                  <a:srgbClr val="BEBEC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14350" rtlCol="0" anchor="ctr"/>
          <a:lstStyle/>
          <a:p>
            <a:pPr algn="ctr"/>
            <a:endParaRPr lang="en-US" sz="879" dirty="0">
              <a:solidFill>
                <a:srgbClr val="575757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0989" y="2035700"/>
            <a:ext cx="2078832" cy="83056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0750" lvl="1">
              <a:buClr>
                <a:schemeClr val="tx2">
                  <a:lumMod val="100000"/>
                </a:schemeClr>
              </a:buClr>
              <a:buSzPct val="100000"/>
            </a:pPr>
            <a:r>
              <a:rPr lang="en-GB" sz="1500" dirty="0">
                <a:solidFill>
                  <a:srgbClr val="C00000"/>
                </a:solidFill>
                <a:latin typeface="+mj-lt"/>
              </a:rPr>
              <a:t>Restart</a:t>
            </a:r>
            <a:r>
              <a:rPr lang="en-GB" sz="1500" dirty="0">
                <a:solidFill>
                  <a:schemeClr val="tx1">
                    <a:lumMod val="100000"/>
                  </a:schemeClr>
                </a:solidFill>
                <a:latin typeface="+mj-lt"/>
              </a:rPr>
              <a:t> the Lagos</a:t>
            </a:r>
          </a:p>
          <a:p>
            <a:pPr marL="60750" lvl="1">
              <a:buClr>
                <a:schemeClr val="tx2">
                  <a:lumMod val="100000"/>
                </a:schemeClr>
              </a:buClr>
              <a:buSzPct val="100000"/>
            </a:pPr>
            <a:r>
              <a:rPr lang="en-GB" sz="1500" dirty="0">
                <a:solidFill>
                  <a:schemeClr val="tx1">
                    <a:lumMod val="100000"/>
                  </a:schemeClr>
                </a:solidFill>
                <a:latin typeface="+mj-lt"/>
              </a:rPr>
              <a:t>State economy</a:t>
            </a:r>
          </a:p>
        </p:txBody>
      </p:sp>
      <p:sp>
        <p:nvSpPr>
          <p:cNvPr id="20" name="Oval 19"/>
          <p:cNvSpPr/>
          <p:nvPr/>
        </p:nvSpPr>
        <p:spPr>
          <a:xfrm>
            <a:off x="3353687" y="3141827"/>
            <a:ext cx="1113750" cy="1113750"/>
          </a:xfrm>
          <a:prstGeom prst="ellipse">
            <a:avLst/>
          </a:prstGeom>
          <a:solidFill>
            <a:schemeClr val="bg1"/>
          </a:solidFill>
          <a:ln w="76200">
            <a:gradFill>
              <a:gsLst>
                <a:gs pos="0">
                  <a:srgbClr val="6E6F73"/>
                </a:gs>
                <a:gs pos="100000">
                  <a:srgbClr val="BEBEC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14350" rtlCol="0" anchor="ctr"/>
          <a:lstStyle/>
          <a:p>
            <a:pPr algn="ctr"/>
            <a:endParaRPr lang="en-US" sz="879" dirty="0">
              <a:solidFill>
                <a:srgbClr val="575757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63639" y="3475289"/>
            <a:ext cx="1946182" cy="64869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0750" lvl="1">
              <a:buClr>
                <a:schemeClr val="tx2">
                  <a:lumMod val="100000"/>
                </a:schemeClr>
              </a:buClr>
              <a:buSzPct val="100000"/>
            </a:pPr>
            <a:r>
              <a:rPr lang="en-GB" sz="1500" dirty="0">
                <a:solidFill>
                  <a:srgbClr val="C00000"/>
                </a:solidFill>
                <a:latin typeface="+mj-lt"/>
              </a:rPr>
              <a:t>Reimagine</a:t>
            </a:r>
            <a:r>
              <a:rPr lang="en-GB" sz="1500" dirty="0">
                <a:solidFill>
                  <a:schemeClr val="tx1">
                    <a:lumMod val="100000"/>
                  </a:schemeClr>
                </a:solidFill>
                <a:latin typeface="+mj-lt"/>
              </a:rPr>
              <a:t> the</a:t>
            </a:r>
          </a:p>
          <a:p>
            <a:pPr marL="60750" lvl="1">
              <a:buClr>
                <a:schemeClr val="tx2">
                  <a:lumMod val="100000"/>
                </a:schemeClr>
              </a:buClr>
              <a:buSzPct val="100000"/>
            </a:pPr>
            <a:r>
              <a:rPr lang="en-GB" sz="1500" dirty="0">
                <a:solidFill>
                  <a:schemeClr val="tx1">
                    <a:lumMod val="100000"/>
                  </a:schemeClr>
                </a:solidFill>
                <a:latin typeface="+mj-lt"/>
              </a:rPr>
              <a:t>way Lagos State operates going forward </a:t>
            </a:r>
          </a:p>
        </p:txBody>
      </p:sp>
      <p:sp>
        <p:nvSpPr>
          <p:cNvPr id="5" name="Oval 4"/>
          <p:cNvSpPr/>
          <p:nvPr/>
        </p:nvSpPr>
        <p:spPr>
          <a:xfrm>
            <a:off x="2328050" y="979337"/>
            <a:ext cx="1113750" cy="1113750"/>
          </a:xfrm>
          <a:prstGeom prst="ellipse">
            <a:avLst/>
          </a:prstGeom>
          <a:solidFill>
            <a:schemeClr val="bg1"/>
          </a:solidFill>
          <a:ln w="76200">
            <a:gradFill>
              <a:gsLst>
                <a:gs pos="0">
                  <a:srgbClr val="6E6F73"/>
                </a:gs>
                <a:gs pos="100000">
                  <a:srgbClr val="BEBEC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14350" rtlCol="0" anchor="ctr"/>
          <a:lstStyle/>
          <a:p>
            <a:pPr algn="ctr"/>
            <a:endParaRPr lang="en-US" sz="1350" dirty="0">
              <a:solidFill>
                <a:srgbClr val="575757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8914" y="1353123"/>
            <a:ext cx="2970907" cy="36617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SzPct val="100000"/>
              <a:buFont typeface="Trebuchet MS" panose="020B0603020202020204" pitchFamily="34" charset="0"/>
              <a:buChar char="​"/>
            </a:pPr>
            <a:r>
              <a:rPr lang="en-US" sz="1500" dirty="0">
                <a:solidFill>
                  <a:schemeClr val="tx1">
                    <a:lumMod val="100000"/>
                  </a:schemeClr>
                </a:solidFill>
                <a:latin typeface="+mj-lt"/>
              </a:rPr>
              <a:t>Maintain a strong</a:t>
            </a:r>
          </a:p>
          <a:p>
            <a:pPr>
              <a:buSzPct val="100000"/>
              <a:buFont typeface="Trebuchet MS" panose="020B0603020202020204" pitchFamily="34" charset="0"/>
              <a:buChar char="​"/>
            </a:pPr>
            <a:r>
              <a:rPr lang="en-US" sz="1500" dirty="0">
                <a:solidFill>
                  <a:schemeClr val="tx1">
                    <a:lumMod val="100000"/>
                  </a:schemeClr>
                </a:solidFill>
                <a:latin typeface="+mj-lt"/>
              </a:rPr>
              <a:t>Pandemic </a:t>
            </a:r>
            <a:r>
              <a:rPr lang="en-US" sz="1500" dirty="0">
                <a:solidFill>
                  <a:srgbClr val="C00000"/>
                </a:solidFill>
                <a:latin typeface="+mj-lt"/>
              </a:rPr>
              <a:t>response</a:t>
            </a:r>
          </a:p>
        </p:txBody>
      </p:sp>
      <p:sp>
        <p:nvSpPr>
          <p:cNvPr id="52" name="Freeform 51"/>
          <p:cNvSpPr/>
          <p:nvPr/>
        </p:nvSpPr>
        <p:spPr>
          <a:xfrm>
            <a:off x="2" y="1828393"/>
            <a:ext cx="3069508" cy="2672171"/>
          </a:xfrm>
          <a:custGeom>
            <a:avLst/>
            <a:gdLst>
              <a:gd name="connsiteX0" fmla="*/ 1884968 w 5456903"/>
              <a:gd name="connsiteY0" fmla="*/ 0 h 4750525"/>
              <a:gd name="connsiteX1" fmla="*/ 5456903 w 5456903"/>
              <a:gd name="connsiteY1" fmla="*/ 3571934 h 4750525"/>
              <a:gd name="connsiteX2" fmla="*/ 5296316 w 5456903"/>
              <a:gd name="connsiteY2" fmla="*/ 4634118 h 4750525"/>
              <a:gd name="connsiteX3" fmla="*/ 5256928 w 5456903"/>
              <a:gd name="connsiteY3" fmla="*/ 4750525 h 4750525"/>
              <a:gd name="connsiteX4" fmla="*/ 0 w 5456903"/>
              <a:gd name="connsiteY4" fmla="*/ 4750525 h 4750525"/>
              <a:gd name="connsiteX5" fmla="*/ 0 w 5456903"/>
              <a:gd name="connsiteY5" fmla="*/ 541907 h 4750525"/>
              <a:gd name="connsiteX6" fmla="*/ 182372 w 5456903"/>
              <a:gd name="connsiteY6" fmla="*/ 431113 h 4750525"/>
              <a:gd name="connsiteX7" fmla="*/ 1884968 w 5456903"/>
              <a:gd name="connsiteY7" fmla="*/ 0 h 475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6903" h="4750525">
                <a:moveTo>
                  <a:pt x="1884968" y="0"/>
                </a:moveTo>
                <a:cubicBezTo>
                  <a:pt x="3857693" y="0"/>
                  <a:pt x="5456903" y="1599209"/>
                  <a:pt x="5456903" y="3571934"/>
                </a:cubicBezTo>
                <a:cubicBezTo>
                  <a:pt x="5456903" y="3941820"/>
                  <a:pt x="5400681" y="4298575"/>
                  <a:pt x="5296316" y="4634118"/>
                </a:cubicBezTo>
                <a:lnTo>
                  <a:pt x="5256928" y="4750525"/>
                </a:lnTo>
                <a:lnTo>
                  <a:pt x="0" y="4750525"/>
                </a:lnTo>
                <a:lnTo>
                  <a:pt x="0" y="541907"/>
                </a:lnTo>
                <a:lnTo>
                  <a:pt x="182372" y="431113"/>
                </a:lnTo>
                <a:cubicBezTo>
                  <a:pt x="688491" y="156173"/>
                  <a:pt x="1268492" y="0"/>
                  <a:pt x="188496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45" tIns="0" rIns="0" bIns="360045" rtlCol="0" anchor="b">
            <a:noAutofit/>
          </a:bodyPr>
          <a:lstStyle/>
          <a:p>
            <a:pPr>
              <a:lnSpc>
                <a:spcPct val="95000"/>
              </a:lnSpc>
            </a:pPr>
            <a:r>
              <a:rPr lang="en-GB" sz="2700" dirty="0">
                <a:solidFill>
                  <a:prstClr val="white"/>
                </a:solidFill>
              </a:rPr>
              <a:t>Going forward, we'll take a holistic approach toward the crisis</a:t>
            </a:r>
            <a:endParaRPr lang="en-US" sz="2700" dirty="0">
              <a:solidFill>
                <a:prstClr val="white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E237FE-D832-44B7-83C1-DD49808AF93F}"/>
              </a:ext>
            </a:extLst>
          </p:cNvPr>
          <p:cNvGrpSpPr>
            <a:grpSpLocks noChangeAspect="1"/>
          </p:cNvGrpSpPr>
          <p:nvPr/>
        </p:nvGrpSpPr>
        <p:grpSpPr>
          <a:xfrm>
            <a:off x="2517802" y="1169089"/>
            <a:ext cx="734246" cy="734246"/>
            <a:chOff x="5273675" y="2606675"/>
            <a:chExt cx="1644650" cy="1644650"/>
          </a:xfrm>
        </p:grpSpPr>
        <p:sp>
          <p:nvSpPr>
            <p:cNvPr id="50" name="AutoShape 121">
              <a:extLst>
                <a:ext uri="{FF2B5EF4-FFF2-40B4-BE49-F238E27FC236}">
                  <a16:creationId xmlns:a16="http://schemas.microsoft.com/office/drawing/2014/main" id="{2B27E3DC-7E1C-4714-A46C-8D2DF5E6011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9B2977F-9EDC-44D5-B355-290276DE9B0A}"/>
                </a:ext>
              </a:extLst>
            </p:cNvPr>
            <p:cNvGrpSpPr/>
            <p:nvPr/>
          </p:nvGrpSpPr>
          <p:grpSpPr>
            <a:xfrm>
              <a:off x="5613400" y="2879725"/>
              <a:ext cx="962025" cy="1096963"/>
              <a:chOff x="5613400" y="2879725"/>
              <a:chExt cx="962025" cy="1096963"/>
            </a:xfrm>
          </p:grpSpPr>
          <p:sp>
            <p:nvSpPr>
              <p:cNvPr id="53" name="Freeform 123">
                <a:extLst>
                  <a:ext uri="{FF2B5EF4-FFF2-40B4-BE49-F238E27FC236}">
                    <a16:creationId xmlns:a16="http://schemas.microsoft.com/office/drawing/2014/main" id="{4C1F497A-6E07-4894-A8CE-E28C9C4360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3400" y="2879725"/>
                <a:ext cx="962025" cy="1096963"/>
              </a:xfrm>
              <a:custGeom>
                <a:avLst/>
                <a:gdLst>
                  <a:gd name="T0" fmla="*/ 435 w 1346"/>
                  <a:gd name="T1" fmla="*/ 61 h 1536"/>
                  <a:gd name="T2" fmla="*/ 236 w 1346"/>
                  <a:gd name="T3" fmla="*/ 156 h 1536"/>
                  <a:gd name="T4" fmla="*/ 165 w 1346"/>
                  <a:gd name="T5" fmla="*/ 345 h 1536"/>
                  <a:gd name="T6" fmla="*/ 65 w 1346"/>
                  <a:gd name="T7" fmla="*/ 922 h 1536"/>
                  <a:gd name="T8" fmla="*/ 118 w 1346"/>
                  <a:gd name="T9" fmla="*/ 1343 h 1536"/>
                  <a:gd name="T10" fmla="*/ 225 w 1346"/>
                  <a:gd name="T11" fmla="*/ 1445 h 1536"/>
                  <a:gd name="T12" fmla="*/ 252 w 1346"/>
                  <a:gd name="T13" fmla="*/ 1446 h 1536"/>
                  <a:gd name="T14" fmla="*/ 318 w 1346"/>
                  <a:gd name="T15" fmla="*/ 1441 h 1536"/>
                  <a:gd name="T16" fmla="*/ 480 w 1346"/>
                  <a:gd name="T17" fmla="*/ 1465 h 1536"/>
                  <a:gd name="T18" fmla="*/ 690 w 1346"/>
                  <a:gd name="T19" fmla="*/ 1493 h 1536"/>
                  <a:gd name="T20" fmla="*/ 971 w 1346"/>
                  <a:gd name="T21" fmla="*/ 1449 h 1536"/>
                  <a:gd name="T22" fmla="*/ 1128 w 1346"/>
                  <a:gd name="T23" fmla="*/ 1416 h 1536"/>
                  <a:gd name="T24" fmla="*/ 1233 w 1346"/>
                  <a:gd name="T25" fmla="*/ 1403 h 1536"/>
                  <a:gd name="T26" fmla="*/ 1287 w 1346"/>
                  <a:gd name="T27" fmla="*/ 1388 h 1536"/>
                  <a:gd name="T28" fmla="*/ 1302 w 1346"/>
                  <a:gd name="T29" fmla="*/ 846 h 1536"/>
                  <a:gd name="T30" fmla="*/ 1156 w 1346"/>
                  <a:gd name="T31" fmla="*/ 752 h 1536"/>
                  <a:gd name="T32" fmla="*/ 965 w 1346"/>
                  <a:gd name="T33" fmla="*/ 862 h 1536"/>
                  <a:gd name="T34" fmla="*/ 628 w 1346"/>
                  <a:gd name="T35" fmla="*/ 875 h 1536"/>
                  <a:gd name="T36" fmla="*/ 510 w 1346"/>
                  <a:gd name="T37" fmla="*/ 715 h 1536"/>
                  <a:gd name="T38" fmla="*/ 459 w 1346"/>
                  <a:gd name="T39" fmla="*/ 639 h 1536"/>
                  <a:gd name="T40" fmla="*/ 455 w 1346"/>
                  <a:gd name="T41" fmla="*/ 412 h 1536"/>
                  <a:gd name="T42" fmla="*/ 510 w 1346"/>
                  <a:gd name="T43" fmla="*/ 400 h 1536"/>
                  <a:gd name="T44" fmla="*/ 579 w 1346"/>
                  <a:gd name="T45" fmla="*/ 409 h 1536"/>
                  <a:gd name="T46" fmla="*/ 676 w 1346"/>
                  <a:gd name="T47" fmla="*/ 316 h 1536"/>
                  <a:gd name="T48" fmla="*/ 695 w 1346"/>
                  <a:gd name="T49" fmla="*/ 278 h 1536"/>
                  <a:gd name="T50" fmla="*/ 624 w 1346"/>
                  <a:gd name="T51" fmla="*/ 112 h 1536"/>
                  <a:gd name="T52" fmla="*/ 497 w 1346"/>
                  <a:gd name="T53" fmla="*/ 43 h 1536"/>
                  <a:gd name="T54" fmla="*/ 615 w 1346"/>
                  <a:gd name="T55" fmla="*/ 50 h 1536"/>
                  <a:gd name="T56" fmla="*/ 718 w 1346"/>
                  <a:gd name="T57" fmla="*/ 135 h 1536"/>
                  <a:gd name="T58" fmla="*/ 727 w 1346"/>
                  <a:gd name="T59" fmla="*/ 307 h 1536"/>
                  <a:gd name="T60" fmla="*/ 696 w 1346"/>
                  <a:gd name="T61" fmla="*/ 393 h 1536"/>
                  <a:gd name="T62" fmla="*/ 553 w 1346"/>
                  <a:gd name="T63" fmla="*/ 449 h 1536"/>
                  <a:gd name="T64" fmla="*/ 497 w 1346"/>
                  <a:gd name="T65" fmla="*/ 444 h 1536"/>
                  <a:gd name="T66" fmla="*/ 495 w 1346"/>
                  <a:gd name="T67" fmla="*/ 615 h 1536"/>
                  <a:gd name="T68" fmla="*/ 542 w 1346"/>
                  <a:gd name="T69" fmla="*/ 687 h 1536"/>
                  <a:gd name="T70" fmla="*/ 808 w 1346"/>
                  <a:gd name="T71" fmla="*/ 796 h 1536"/>
                  <a:gd name="T72" fmla="*/ 948 w 1346"/>
                  <a:gd name="T73" fmla="*/ 809 h 1536"/>
                  <a:gd name="T74" fmla="*/ 1288 w 1346"/>
                  <a:gd name="T75" fmla="*/ 744 h 1536"/>
                  <a:gd name="T76" fmla="*/ 1346 w 1346"/>
                  <a:gd name="T77" fmla="*/ 1342 h 1536"/>
                  <a:gd name="T78" fmla="*/ 1247 w 1346"/>
                  <a:gd name="T79" fmla="*/ 1446 h 1536"/>
                  <a:gd name="T80" fmla="*/ 1214 w 1346"/>
                  <a:gd name="T81" fmla="*/ 1444 h 1536"/>
                  <a:gd name="T82" fmla="*/ 1088 w 1346"/>
                  <a:gd name="T83" fmla="*/ 1469 h 1536"/>
                  <a:gd name="T84" fmla="*/ 745 w 1346"/>
                  <a:gd name="T85" fmla="*/ 1533 h 1536"/>
                  <a:gd name="T86" fmla="*/ 513 w 1346"/>
                  <a:gd name="T87" fmla="*/ 1514 h 1536"/>
                  <a:gd name="T88" fmla="*/ 430 w 1346"/>
                  <a:gd name="T89" fmla="*/ 1499 h 1536"/>
                  <a:gd name="T90" fmla="*/ 282 w 1346"/>
                  <a:gd name="T91" fmla="*/ 1487 h 1536"/>
                  <a:gd name="T92" fmla="*/ 229 w 1346"/>
                  <a:gd name="T93" fmla="*/ 1488 h 1536"/>
                  <a:gd name="T94" fmla="*/ 115 w 1346"/>
                  <a:gd name="T95" fmla="*/ 1451 h 1536"/>
                  <a:gd name="T96" fmla="*/ 54 w 1346"/>
                  <a:gd name="T97" fmla="*/ 1259 h 1536"/>
                  <a:gd name="T98" fmla="*/ 24 w 1346"/>
                  <a:gd name="T99" fmla="*/ 912 h 1536"/>
                  <a:gd name="T100" fmla="*/ 122 w 1346"/>
                  <a:gd name="T101" fmla="*/ 338 h 1536"/>
                  <a:gd name="T102" fmla="*/ 203 w 1346"/>
                  <a:gd name="T103" fmla="*/ 128 h 1536"/>
                  <a:gd name="T104" fmla="*/ 414 w 1346"/>
                  <a:gd name="T105" fmla="*/ 23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46" h="1536">
                    <a:moveTo>
                      <a:pt x="497" y="43"/>
                    </a:moveTo>
                    <a:cubicBezTo>
                      <a:pt x="476" y="43"/>
                      <a:pt x="456" y="49"/>
                      <a:pt x="435" y="61"/>
                    </a:cubicBezTo>
                    <a:cubicBezTo>
                      <a:pt x="419" y="69"/>
                      <a:pt x="399" y="76"/>
                      <a:pt x="373" y="81"/>
                    </a:cubicBezTo>
                    <a:cubicBezTo>
                      <a:pt x="316" y="91"/>
                      <a:pt x="270" y="116"/>
                      <a:pt x="236" y="156"/>
                    </a:cubicBezTo>
                    <a:cubicBezTo>
                      <a:pt x="207" y="190"/>
                      <a:pt x="187" y="234"/>
                      <a:pt x="175" y="291"/>
                    </a:cubicBezTo>
                    <a:cubicBezTo>
                      <a:pt x="171" y="311"/>
                      <a:pt x="168" y="329"/>
                      <a:pt x="165" y="345"/>
                    </a:cubicBezTo>
                    <a:cubicBezTo>
                      <a:pt x="153" y="414"/>
                      <a:pt x="142" y="483"/>
                      <a:pt x="132" y="549"/>
                    </a:cubicBezTo>
                    <a:cubicBezTo>
                      <a:pt x="114" y="672"/>
                      <a:pt x="95" y="800"/>
                      <a:pt x="65" y="922"/>
                    </a:cubicBezTo>
                    <a:cubicBezTo>
                      <a:pt x="40" y="1024"/>
                      <a:pt x="26" y="1133"/>
                      <a:pt x="90" y="1236"/>
                    </a:cubicBezTo>
                    <a:cubicBezTo>
                      <a:pt x="110" y="1266"/>
                      <a:pt x="115" y="1300"/>
                      <a:pt x="118" y="1343"/>
                    </a:cubicBezTo>
                    <a:cubicBezTo>
                      <a:pt x="121" y="1374"/>
                      <a:pt x="124" y="1401"/>
                      <a:pt x="146" y="1421"/>
                    </a:cubicBezTo>
                    <a:cubicBezTo>
                      <a:pt x="167" y="1441"/>
                      <a:pt x="194" y="1444"/>
                      <a:pt x="225" y="1445"/>
                    </a:cubicBezTo>
                    <a:cubicBezTo>
                      <a:pt x="227" y="1445"/>
                      <a:pt x="229" y="1445"/>
                      <a:pt x="232" y="1446"/>
                    </a:cubicBezTo>
                    <a:cubicBezTo>
                      <a:pt x="238" y="1446"/>
                      <a:pt x="245" y="1446"/>
                      <a:pt x="252" y="1446"/>
                    </a:cubicBezTo>
                    <a:cubicBezTo>
                      <a:pt x="260" y="1446"/>
                      <a:pt x="267" y="1446"/>
                      <a:pt x="274" y="1445"/>
                    </a:cubicBezTo>
                    <a:cubicBezTo>
                      <a:pt x="288" y="1442"/>
                      <a:pt x="303" y="1441"/>
                      <a:pt x="318" y="1441"/>
                    </a:cubicBezTo>
                    <a:cubicBezTo>
                      <a:pt x="357" y="1441"/>
                      <a:pt x="397" y="1449"/>
                      <a:pt x="438" y="1457"/>
                    </a:cubicBezTo>
                    <a:cubicBezTo>
                      <a:pt x="452" y="1459"/>
                      <a:pt x="466" y="1462"/>
                      <a:pt x="480" y="1465"/>
                    </a:cubicBezTo>
                    <a:cubicBezTo>
                      <a:pt x="494" y="1467"/>
                      <a:pt x="508" y="1470"/>
                      <a:pt x="521" y="1472"/>
                    </a:cubicBezTo>
                    <a:cubicBezTo>
                      <a:pt x="575" y="1482"/>
                      <a:pt x="631" y="1493"/>
                      <a:pt x="690" y="1493"/>
                    </a:cubicBezTo>
                    <a:cubicBezTo>
                      <a:pt x="707" y="1493"/>
                      <a:pt x="724" y="1492"/>
                      <a:pt x="740" y="1490"/>
                    </a:cubicBezTo>
                    <a:cubicBezTo>
                      <a:pt x="819" y="1481"/>
                      <a:pt x="896" y="1465"/>
                      <a:pt x="971" y="1449"/>
                    </a:cubicBezTo>
                    <a:cubicBezTo>
                      <a:pt x="1007" y="1441"/>
                      <a:pt x="1043" y="1434"/>
                      <a:pt x="1080" y="1427"/>
                    </a:cubicBezTo>
                    <a:cubicBezTo>
                      <a:pt x="1097" y="1424"/>
                      <a:pt x="1113" y="1420"/>
                      <a:pt x="1128" y="1416"/>
                    </a:cubicBezTo>
                    <a:cubicBezTo>
                      <a:pt x="1158" y="1408"/>
                      <a:pt x="1187" y="1401"/>
                      <a:pt x="1214" y="1401"/>
                    </a:cubicBezTo>
                    <a:cubicBezTo>
                      <a:pt x="1220" y="1401"/>
                      <a:pt x="1227" y="1402"/>
                      <a:pt x="1233" y="1403"/>
                    </a:cubicBezTo>
                    <a:cubicBezTo>
                      <a:pt x="1238" y="1403"/>
                      <a:pt x="1243" y="1404"/>
                      <a:pt x="1247" y="1404"/>
                    </a:cubicBezTo>
                    <a:cubicBezTo>
                      <a:pt x="1268" y="1404"/>
                      <a:pt x="1280" y="1395"/>
                      <a:pt x="1287" y="1388"/>
                    </a:cubicBezTo>
                    <a:cubicBezTo>
                      <a:pt x="1303" y="1372"/>
                      <a:pt x="1303" y="1352"/>
                      <a:pt x="1303" y="1342"/>
                    </a:cubicBezTo>
                    <a:cubicBezTo>
                      <a:pt x="1302" y="1173"/>
                      <a:pt x="1302" y="1003"/>
                      <a:pt x="1302" y="846"/>
                    </a:cubicBezTo>
                    <a:cubicBezTo>
                      <a:pt x="1302" y="835"/>
                      <a:pt x="1302" y="801"/>
                      <a:pt x="1267" y="782"/>
                    </a:cubicBezTo>
                    <a:cubicBezTo>
                      <a:pt x="1233" y="762"/>
                      <a:pt x="1194" y="752"/>
                      <a:pt x="1156" y="752"/>
                    </a:cubicBezTo>
                    <a:cubicBezTo>
                      <a:pt x="1089" y="752"/>
                      <a:pt x="1024" y="783"/>
                      <a:pt x="981" y="836"/>
                    </a:cubicBezTo>
                    <a:cubicBezTo>
                      <a:pt x="976" y="842"/>
                      <a:pt x="969" y="851"/>
                      <a:pt x="965" y="862"/>
                    </a:cubicBezTo>
                    <a:cubicBezTo>
                      <a:pt x="914" y="847"/>
                      <a:pt x="860" y="838"/>
                      <a:pt x="808" y="838"/>
                    </a:cubicBezTo>
                    <a:cubicBezTo>
                      <a:pt x="743" y="838"/>
                      <a:pt x="683" y="851"/>
                      <a:pt x="628" y="875"/>
                    </a:cubicBezTo>
                    <a:cubicBezTo>
                      <a:pt x="611" y="882"/>
                      <a:pt x="595" y="891"/>
                      <a:pt x="580" y="900"/>
                    </a:cubicBezTo>
                    <a:cubicBezTo>
                      <a:pt x="574" y="837"/>
                      <a:pt x="559" y="771"/>
                      <a:pt x="510" y="715"/>
                    </a:cubicBezTo>
                    <a:cubicBezTo>
                      <a:pt x="498" y="701"/>
                      <a:pt x="488" y="685"/>
                      <a:pt x="477" y="667"/>
                    </a:cubicBezTo>
                    <a:cubicBezTo>
                      <a:pt x="471" y="658"/>
                      <a:pt x="466" y="648"/>
                      <a:pt x="459" y="639"/>
                    </a:cubicBezTo>
                    <a:cubicBezTo>
                      <a:pt x="447" y="620"/>
                      <a:pt x="442" y="599"/>
                      <a:pt x="445" y="575"/>
                    </a:cubicBezTo>
                    <a:cubicBezTo>
                      <a:pt x="451" y="524"/>
                      <a:pt x="454" y="471"/>
                      <a:pt x="455" y="412"/>
                    </a:cubicBezTo>
                    <a:cubicBezTo>
                      <a:pt x="460" y="411"/>
                      <a:pt x="466" y="409"/>
                      <a:pt x="471" y="407"/>
                    </a:cubicBezTo>
                    <a:cubicBezTo>
                      <a:pt x="483" y="402"/>
                      <a:pt x="496" y="400"/>
                      <a:pt x="510" y="400"/>
                    </a:cubicBezTo>
                    <a:cubicBezTo>
                      <a:pt x="525" y="400"/>
                      <a:pt x="541" y="402"/>
                      <a:pt x="564" y="407"/>
                    </a:cubicBezTo>
                    <a:cubicBezTo>
                      <a:pt x="568" y="409"/>
                      <a:pt x="573" y="409"/>
                      <a:pt x="579" y="409"/>
                    </a:cubicBezTo>
                    <a:cubicBezTo>
                      <a:pt x="610" y="409"/>
                      <a:pt x="645" y="387"/>
                      <a:pt x="662" y="366"/>
                    </a:cubicBezTo>
                    <a:cubicBezTo>
                      <a:pt x="680" y="345"/>
                      <a:pt x="678" y="325"/>
                      <a:pt x="676" y="316"/>
                    </a:cubicBezTo>
                    <a:cubicBezTo>
                      <a:pt x="674" y="306"/>
                      <a:pt x="677" y="301"/>
                      <a:pt x="693" y="280"/>
                    </a:cubicBezTo>
                    <a:cubicBezTo>
                      <a:pt x="693" y="280"/>
                      <a:pt x="693" y="280"/>
                      <a:pt x="695" y="278"/>
                    </a:cubicBezTo>
                    <a:cubicBezTo>
                      <a:pt x="725" y="241"/>
                      <a:pt x="722" y="199"/>
                      <a:pt x="688" y="165"/>
                    </a:cubicBezTo>
                    <a:cubicBezTo>
                      <a:pt x="667" y="145"/>
                      <a:pt x="645" y="128"/>
                      <a:pt x="624" y="112"/>
                    </a:cubicBezTo>
                    <a:cubicBezTo>
                      <a:pt x="611" y="102"/>
                      <a:pt x="599" y="92"/>
                      <a:pt x="587" y="82"/>
                    </a:cubicBezTo>
                    <a:cubicBezTo>
                      <a:pt x="568" y="65"/>
                      <a:pt x="537" y="43"/>
                      <a:pt x="497" y="43"/>
                    </a:cubicBezTo>
                    <a:close/>
                    <a:moveTo>
                      <a:pt x="497" y="0"/>
                    </a:moveTo>
                    <a:cubicBezTo>
                      <a:pt x="558" y="0"/>
                      <a:pt x="601" y="38"/>
                      <a:pt x="615" y="50"/>
                    </a:cubicBezTo>
                    <a:cubicBezTo>
                      <a:pt x="626" y="59"/>
                      <a:pt x="638" y="68"/>
                      <a:pt x="650" y="78"/>
                    </a:cubicBezTo>
                    <a:cubicBezTo>
                      <a:pt x="672" y="95"/>
                      <a:pt x="696" y="113"/>
                      <a:pt x="718" y="135"/>
                    </a:cubicBezTo>
                    <a:cubicBezTo>
                      <a:pt x="768" y="185"/>
                      <a:pt x="772" y="250"/>
                      <a:pt x="728" y="305"/>
                    </a:cubicBezTo>
                    <a:cubicBezTo>
                      <a:pt x="728" y="305"/>
                      <a:pt x="728" y="305"/>
                      <a:pt x="727" y="307"/>
                    </a:cubicBezTo>
                    <a:cubicBezTo>
                      <a:pt x="723" y="311"/>
                      <a:pt x="721" y="314"/>
                      <a:pt x="719" y="316"/>
                    </a:cubicBezTo>
                    <a:cubicBezTo>
                      <a:pt x="722" y="335"/>
                      <a:pt x="720" y="363"/>
                      <a:pt x="696" y="393"/>
                    </a:cubicBezTo>
                    <a:cubicBezTo>
                      <a:pt x="672" y="422"/>
                      <a:pt x="625" y="452"/>
                      <a:pt x="579" y="452"/>
                    </a:cubicBezTo>
                    <a:cubicBezTo>
                      <a:pt x="570" y="452"/>
                      <a:pt x="562" y="451"/>
                      <a:pt x="553" y="449"/>
                    </a:cubicBezTo>
                    <a:cubicBezTo>
                      <a:pt x="535" y="444"/>
                      <a:pt x="521" y="442"/>
                      <a:pt x="510" y="442"/>
                    </a:cubicBezTo>
                    <a:cubicBezTo>
                      <a:pt x="505" y="442"/>
                      <a:pt x="501" y="443"/>
                      <a:pt x="497" y="444"/>
                    </a:cubicBezTo>
                    <a:cubicBezTo>
                      <a:pt x="496" y="492"/>
                      <a:pt x="493" y="537"/>
                      <a:pt x="488" y="580"/>
                    </a:cubicBezTo>
                    <a:cubicBezTo>
                      <a:pt x="486" y="594"/>
                      <a:pt x="488" y="605"/>
                      <a:pt x="495" y="615"/>
                    </a:cubicBezTo>
                    <a:cubicBezTo>
                      <a:pt x="502" y="625"/>
                      <a:pt x="508" y="635"/>
                      <a:pt x="514" y="645"/>
                    </a:cubicBezTo>
                    <a:cubicBezTo>
                      <a:pt x="523" y="661"/>
                      <a:pt x="533" y="676"/>
                      <a:pt x="542" y="687"/>
                    </a:cubicBezTo>
                    <a:cubicBezTo>
                      <a:pt x="583" y="734"/>
                      <a:pt x="603" y="786"/>
                      <a:pt x="614" y="835"/>
                    </a:cubicBezTo>
                    <a:cubicBezTo>
                      <a:pt x="672" y="809"/>
                      <a:pt x="738" y="796"/>
                      <a:pt x="808" y="796"/>
                    </a:cubicBezTo>
                    <a:cubicBezTo>
                      <a:pt x="853" y="796"/>
                      <a:pt x="900" y="801"/>
                      <a:pt x="945" y="812"/>
                    </a:cubicBezTo>
                    <a:cubicBezTo>
                      <a:pt x="946" y="811"/>
                      <a:pt x="947" y="810"/>
                      <a:pt x="948" y="809"/>
                    </a:cubicBezTo>
                    <a:cubicBezTo>
                      <a:pt x="1000" y="746"/>
                      <a:pt x="1076" y="709"/>
                      <a:pt x="1156" y="709"/>
                    </a:cubicBezTo>
                    <a:cubicBezTo>
                      <a:pt x="1202" y="709"/>
                      <a:pt x="1247" y="721"/>
                      <a:pt x="1288" y="744"/>
                    </a:cubicBezTo>
                    <a:cubicBezTo>
                      <a:pt x="1314" y="759"/>
                      <a:pt x="1345" y="788"/>
                      <a:pt x="1345" y="846"/>
                    </a:cubicBezTo>
                    <a:cubicBezTo>
                      <a:pt x="1345" y="1003"/>
                      <a:pt x="1345" y="1173"/>
                      <a:pt x="1346" y="1342"/>
                    </a:cubicBezTo>
                    <a:cubicBezTo>
                      <a:pt x="1346" y="1355"/>
                      <a:pt x="1346" y="1390"/>
                      <a:pt x="1317" y="1419"/>
                    </a:cubicBezTo>
                    <a:cubicBezTo>
                      <a:pt x="1299" y="1437"/>
                      <a:pt x="1275" y="1446"/>
                      <a:pt x="1247" y="1446"/>
                    </a:cubicBezTo>
                    <a:cubicBezTo>
                      <a:pt x="1241" y="1446"/>
                      <a:pt x="1234" y="1446"/>
                      <a:pt x="1227" y="1445"/>
                    </a:cubicBezTo>
                    <a:cubicBezTo>
                      <a:pt x="1223" y="1444"/>
                      <a:pt x="1218" y="1444"/>
                      <a:pt x="1214" y="1444"/>
                    </a:cubicBezTo>
                    <a:cubicBezTo>
                      <a:pt x="1192" y="1444"/>
                      <a:pt x="1166" y="1451"/>
                      <a:pt x="1139" y="1457"/>
                    </a:cubicBezTo>
                    <a:cubicBezTo>
                      <a:pt x="1123" y="1461"/>
                      <a:pt x="1106" y="1465"/>
                      <a:pt x="1088" y="1469"/>
                    </a:cubicBezTo>
                    <a:cubicBezTo>
                      <a:pt x="1053" y="1475"/>
                      <a:pt x="1016" y="1483"/>
                      <a:pt x="981" y="1491"/>
                    </a:cubicBezTo>
                    <a:cubicBezTo>
                      <a:pt x="904" y="1507"/>
                      <a:pt x="826" y="1523"/>
                      <a:pt x="745" y="1533"/>
                    </a:cubicBezTo>
                    <a:cubicBezTo>
                      <a:pt x="727" y="1535"/>
                      <a:pt x="709" y="1536"/>
                      <a:pt x="690" y="1536"/>
                    </a:cubicBezTo>
                    <a:cubicBezTo>
                      <a:pt x="627" y="1536"/>
                      <a:pt x="569" y="1525"/>
                      <a:pt x="513" y="1514"/>
                    </a:cubicBezTo>
                    <a:cubicBezTo>
                      <a:pt x="500" y="1512"/>
                      <a:pt x="486" y="1509"/>
                      <a:pt x="473" y="1507"/>
                    </a:cubicBezTo>
                    <a:cubicBezTo>
                      <a:pt x="458" y="1504"/>
                      <a:pt x="444" y="1501"/>
                      <a:pt x="430" y="1499"/>
                    </a:cubicBezTo>
                    <a:cubicBezTo>
                      <a:pt x="390" y="1491"/>
                      <a:pt x="353" y="1484"/>
                      <a:pt x="318" y="1484"/>
                    </a:cubicBezTo>
                    <a:cubicBezTo>
                      <a:pt x="305" y="1484"/>
                      <a:pt x="293" y="1485"/>
                      <a:pt x="282" y="1487"/>
                    </a:cubicBezTo>
                    <a:cubicBezTo>
                      <a:pt x="272" y="1488"/>
                      <a:pt x="263" y="1489"/>
                      <a:pt x="252" y="1489"/>
                    </a:cubicBezTo>
                    <a:cubicBezTo>
                      <a:pt x="243" y="1489"/>
                      <a:pt x="235" y="1489"/>
                      <a:pt x="229" y="1488"/>
                    </a:cubicBezTo>
                    <a:cubicBezTo>
                      <a:pt x="227" y="1488"/>
                      <a:pt x="225" y="1488"/>
                      <a:pt x="223" y="1488"/>
                    </a:cubicBezTo>
                    <a:cubicBezTo>
                      <a:pt x="193" y="1486"/>
                      <a:pt x="149" y="1484"/>
                      <a:pt x="115" y="1451"/>
                    </a:cubicBezTo>
                    <a:cubicBezTo>
                      <a:pt x="81" y="1418"/>
                      <a:pt x="78" y="1375"/>
                      <a:pt x="76" y="1346"/>
                    </a:cubicBezTo>
                    <a:cubicBezTo>
                      <a:pt x="73" y="1310"/>
                      <a:pt x="69" y="1281"/>
                      <a:pt x="54" y="1259"/>
                    </a:cubicBezTo>
                    <a:cubicBezTo>
                      <a:pt x="21" y="1205"/>
                      <a:pt x="3" y="1146"/>
                      <a:pt x="2" y="1080"/>
                    </a:cubicBezTo>
                    <a:cubicBezTo>
                      <a:pt x="0" y="1018"/>
                      <a:pt x="13" y="958"/>
                      <a:pt x="24" y="912"/>
                    </a:cubicBezTo>
                    <a:cubicBezTo>
                      <a:pt x="53" y="791"/>
                      <a:pt x="72" y="665"/>
                      <a:pt x="90" y="543"/>
                    </a:cubicBezTo>
                    <a:cubicBezTo>
                      <a:pt x="100" y="476"/>
                      <a:pt x="110" y="407"/>
                      <a:pt x="122" y="338"/>
                    </a:cubicBezTo>
                    <a:cubicBezTo>
                      <a:pt x="125" y="321"/>
                      <a:pt x="128" y="303"/>
                      <a:pt x="133" y="282"/>
                    </a:cubicBezTo>
                    <a:cubicBezTo>
                      <a:pt x="146" y="218"/>
                      <a:pt x="169" y="168"/>
                      <a:pt x="203" y="128"/>
                    </a:cubicBezTo>
                    <a:cubicBezTo>
                      <a:pt x="244" y="81"/>
                      <a:pt x="298" y="51"/>
                      <a:pt x="365" y="38"/>
                    </a:cubicBezTo>
                    <a:cubicBezTo>
                      <a:pt x="386" y="35"/>
                      <a:pt x="403" y="29"/>
                      <a:pt x="414" y="23"/>
                    </a:cubicBezTo>
                    <a:cubicBezTo>
                      <a:pt x="441" y="8"/>
                      <a:pt x="469" y="0"/>
                      <a:pt x="497" y="0"/>
                    </a:cubicBezTo>
                    <a:close/>
                  </a:path>
                </a:pathLst>
              </a:custGeom>
              <a:solidFill>
                <a:srgbClr val="000B22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98" dirty="0"/>
              </a:p>
            </p:txBody>
          </p:sp>
          <p:sp>
            <p:nvSpPr>
              <p:cNvPr id="54" name="Freeform 124">
                <a:extLst>
                  <a:ext uri="{FF2B5EF4-FFF2-40B4-BE49-F238E27FC236}">
                    <a16:creationId xmlns:a16="http://schemas.microsoft.com/office/drawing/2014/main" id="{1CFAEBED-EE10-4D7B-A984-5F045557F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200" y="2935288"/>
                <a:ext cx="849313" cy="982663"/>
              </a:xfrm>
              <a:custGeom>
                <a:avLst/>
                <a:gdLst>
                  <a:gd name="T0" fmla="*/ 359 w 1189"/>
                  <a:gd name="T1" fmla="*/ 291 h 1378"/>
                  <a:gd name="T2" fmla="*/ 342 w 1189"/>
                  <a:gd name="T3" fmla="*/ 303 h 1378"/>
                  <a:gd name="T4" fmla="*/ 333 w 1189"/>
                  <a:gd name="T5" fmla="*/ 493 h 1378"/>
                  <a:gd name="T6" fmla="*/ 354 w 1189"/>
                  <a:gd name="T7" fmla="*/ 585 h 1378"/>
                  <a:gd name="T8" fmla="*/ 408 w 1189"/>
                  <a:gd name="T9" fmla="*/ 666 h 1378"/>
                  <a:gd name="T10" fmla="*/ 470 w 1189"/>
                  <a:gd name="T11" fmla="*/ 846 h 1378"/>
                  <a:gd name="T12" fmla="*/ 454 w 1189"/>
                  <a:gd name="T13" fmla="*/ 892 h 1378"/>
                  <a:gd name="T14" fmla="*/ 405 w 1189"/>
                  <a:gd name="T15" fmla="*/ 954 h 1378"/>
                  <a:gd name="T16" fmla="*/ 400 w 1189"/>
                  <a:gd name="T17" fmla="*/ 961 h 1378"/>
                  <a:gd name="T18" fmla="*/ 421 w 1189"/>
                  <a:gd name="T19" fmla="*/ 974 h 1378"/>
                  <a:gd name="T20" fmla="*/ 436 w 1189"/>
                  <a:gd name="T21" fmla="*/ 954 h 1378"/>
                  <a:gd name="T22" fmla="*/ 889 w 1189"/>
                  <a:gd name="T23" fmla="*/ 828 h 1378"/>
                  <a:gd name="T24" fmla="*/ 979 w 1189"/>
                  <a:gd name="T25" fmla="*/ 903 h 1378"/>
                  <a:gd name="T26" fmla="*/ 1002 w 1189"/>
                  <a:gd name="T27" fmla="*/ 895 h 1378"/>
                  <a:gd name="T28" fmla="*/ 949 w 1189"/>
                  <a:gd name="T29" fmla="*/ 825 h 1378"/>
                  <a:gd name="T30" fmla="*/ 943 w 1189"/>
                  <a:gd name="T31" fmla="*/ 786 h 1378"/>
                  <a:gd name="T32" fmla="*/ 1175 w 1189"/>
                  <a:gd name="T33" fmla="*/ 742 h 1378"/>
                  <a:gd name="T34" fmla="*/ 1188 w 1189"/>
                  <a:gd name="T35" fmla="*/ 769 h 1378"/>
                  <a:gd name="T36" fmla="*/ 1189 w 1189"/>
                  <a:gd name="T37" fmla="*/ 1263 h 1378"/>
                  <a:gd name="T38" fmla="*/ 1168 w 1189"/>
                  <a:gd name="T39" fmla="*/ 1281 h 1378"/>
                  <a:gd name="T40" fmla="*/ 1000 w 1189"/>
                  <a:gd name="T41" fmla="*/ 1306 h 1378"/>
                  <a:gd name="T42" fmla="*/ 664 w 1189"/>
                  <a:gd name="T43" fmla="*/ 1369 h 1378"/>
                  <a:gd name="T44" fmla="*/ 418 w 1189"/>
                  <a:gd name="T45" fmla="*/ 1344 h 1378"/>
                  <a:gd name="T46" fmla="*/ 196 w 1189"/>
                  <a:gd name="T47" fmla="*/ 1324 h 1378"/>
                  <a:gd name="T48" fmla="*/ 156 w 1189"/>
                  <a:gd name="T49" fmla="*/ 1324 h 1378"/>
                  <a:gd name="T50" fmla="*/ 91 w 1189"/>
                  <a:gd name="T51" fmla="*/ 1261 h 1378"/>
                  <a:gd name="T52" fmla="*/ 57 w 1189"/>
                  <a:gd name="T53" fmla="*/ 1134 h 1378"/>
                  <a:gd name="T54" fmla="*/ 37 w 1189"/>
                  <a:gd name="T55" fmla="*/ 855 h 1378"/>
                  <a:gd name="T56" fmla="*/ 136 w 1189"/>
                  <a:gd name="T57" fmla="*/ 277 h 1378"/>
                  <a:gd name="T58" fmla="*/ 146 w 1189"/>
                  <a:gd name="T59" fmla="*/ 224 h 1378"/>
                  <a:gd name="T60" fmla="*/ 311 w 1189"/>
                  <a:gd name="T61" fmla="*/ 48 h 1378"/>
                  <a:gd name="T62" fmla="*/ 386 w 1189"/>
                  <a:gd name="T63" fmla="*/ 23 h 1378"/>
                  <a:gd name="T64" fmla="*/ 489 w 1189"/>
                  <a:gd name="T65" fmla="*/ 40 h 1378"/>
                  <a:gd name="T66" fmla="*/ 587 w 1189"/>
                  <a:gd name="T67" fmla="*/ 120 h 1378"/>
                  <a:gd name="T68" fmla="*/ 591 w 1189"/>
                  <a:gd name="T69" fmla="*/ 176 h 1378"/>
                  <a:gd name="T70" fmla="*/ 564 w 1189"/>
                  <a:gd name="T71" fmla="*/ 249 h 1378"/>
                  <a:gd name="T72" fmla="*/ 504 w 1189"/>
                  <a:gd name="T73" fmla="*/ 289 h 1378"/>
                  <a:gd name="T74" fmla="*/ 384 w 1189"/>
                  <a:gd name="T75" fmla="*/ 291 h 1378"/>
                  <a:gd name="T76" fmla="*/ 359 w 1189"/>
                  <a:gd name="T77" fmla="*/ 291 h 1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89" h="1378">
                    <a:moveTo>
                      <a:pt x="359" y="291"/>
                    </a:moveTo>
                    <a:cubicBezTo>
                      <a:pt x="351" y="287"/>
                      <a:pt x="342" y="294"/>
                      <a:pt x="342" y="303"/>
                    </a:cubicBezTo>
                    <a:cubicBezTo>
                      <a:pt x="343" y="369"/>
                      <a:pt x="340" y="431"/>
                      <a:pt x="333" y="493"/>
                    </a:cubicBezTo>
                    <a:cubicBezTo>
                      <a:pt x="329" y="526"/>
                      <a:pt x="335" y="557"/>
                      <a:pt x="354" y="585"/>
                    </a:cubicBezTo>
                    <a:cubicBezTo>
                      <a:pt x="372" y="612"/>
                      <a:pt x="387" y="642"/>
                      <a:pt x="408" y="666"/>
                    </a:cubicBezTo>
                    <a:cubicBezTo>
                      <a:pt x="454" y="718"/>
                      <a:pt x="464" y="781"/>
                      <a:pt x="470" y="846"/>
                    </a:cubicBezTo>
                    <a:cubicBezTo>
                      <a:pt x="471" y="865"/>
                      <a:pt x="466" y="878"/>
                      <a:pt x="454" y="892"/>
                    </a:cubicBezTo>
                    <a:cubicBezTo>
                      <a:pt x="437" y="912"/>
                      <a:pt x="422" y="934"/>
                      <a:pt x="405" y="954"/>
                    </a:cubicBezTo>
                    <a:cubicBezTo>
                      <a:pt x="403" y="956"/>
                      <a:pt x="402" y="959"/>
                      <a:pt x="400" y="961"/>
                    </a:cubicBezTo>
                    <a:cubicBezTo>
                      <a:pt x="392" y="973"/>
                      <a:pt x="412" y="987"/>
                      <a:pt x="421" y="974"/>
                    </a:cubicBezTo>
                    <a:cubicBezTo>
                      <a:pt x="426" y="967"/>
                      <a:pt x="431" y="961"/>
                      <a:pt x="436" y="954"/>
                    </a:cubicBezTo>
                    <a:cubicBezTo>
                      <a:pt x="553" y="785"/>
                      <a:pt x="756" y="785"/>
                      <a:pt x="889" y="828"/>
                    </a:cubicBezTo>
                    <a:cubicBezTo>
                      <a:pt x="929" y="841"/>
                      <a:pt x="957" y="867"/>
                      <a:pt x="979" y="903"/>
                    </a:cubicBezTo>
                    <a:cubicBezTo>
                      <a:pt x="986" y="915"/>
                      <a:pt x="1004" y="908"/>
                      <a:pt x="1002" y="895"/>
                    </a:cubicBezTo>
                    <a:cubicBezTo>
                      <a:pt x="996" y="864"/>
                      <a:pt x="979" y="841"/>
                      <a:pt x="949" y="825"/>
                    </a:cubicBezTo>
                    <a:cubicBezTo>
                      <a:pt x="925" y="813"/>
                      <a:pt x="930" y="803"/>
                      <a:pt x="943" y="786"/>
                    </a:cubicBezTo>
                    <a:cubicBezTo>
                      <a:pt x="1000" y="716"/>
                      <a:pt x="1095" y="697"/>
                      <a:pt x="1175" y="742"/>
                    </a:cubicBezTo>
                    <a:cubicBezTo>
                      <a:pt x="1187" y="749"/>
                      <a:pt x="1188" y="757"/>
                      <a:pt x="1188" y="769"/>
                    </a:cubicBezTo>
                    <a:cubicBezTo>
                      <a:pt x="1188" y="934"/>
                      <a:pt x="1189" y="1098"/>
                      <a:pt x="1189" y="1263"/>
                    </a:cubicBezTo>
                    <a:cubicBezTo>
                      <a:pt x="1189" y="1279"/>
                      <a:pt x="1188" y="1284"/>
                      <a:pt x="1168" y="1281"/>
                    </a:cubicBezTo>
                    <a:cubicBezTo>
                      <a:pt x="1110" y="1273"/>
                      <a:pt x="1056" y="1295"/>
                      <a:pt x="1000" y="1306"/>
                    </a:cubicBezTo>
                    <a:cubicBezTo>
                      <a:pt x="888" y="1327"/>
                      <a:pt x="778" y="1355"/>
                      <a:pt x="664" y="1369"/>
                    </a:cubicBezTo>
                    <a:cubicBezTo>
                      <a:pt x="580" y="1378"/>
                      <a:pt x="499" y="1358"/>
                      <a:pt x="418" y="1344"/>
                    </a:cubicBezTo>
                    <a:cubicBezTo>
                      <a:pt x="344" y="1331"/>
                      <a:pt x="272" y="1310"/>
                      <a:pt x="196" y="1324"/>
                    </a:cubicBezTo>
                    <a:cubicBezTo>
                      <a:pt x="183" y="1326"/>
                      <a:pt x="169" y="1324"/>
                      <a:pt x="156" y="1324"/>
                    </a:cubicBezTo>
                    <a:cubicBezTo>
                      <a:pt x="102" y="1321"/>
                      <a:pt x="95" y="1314"/>
                      <a:pt x="91" y="1261"/>
                    </a:cubicBezTo>
                    <a:cubicBezTo>
                      <a:pt x="88" y="1216"/>
                      <a:pt x="81" y="1173"/>
                      <a:pt x="57" y="1134"/>
                    </a:cubicBezTo>
                    <a:cubicBezTo>
                      <a:pt x="0" y="1044"/>
                      <a:pt x="14" y="949"/>
                      <a:pt x="37" y="855"/>
                    </a:cubicBezTo>
                    <a:cubicBezTo>
                      <a:pt x="83" y="664"/>
                      <a:pt x="102" y="469"/>
                      <a:pt x="136" y="277"/>
                    </a:cubicBezTo>
                    <a:cubicBezTo>
                      <a:pt x="139" y="259"/>
                      <a:pt x="143" y="241"/>
                      <a:pt x="146" y="224"/>
                    </a:cubicBezTo>
                    <a:cubicBezTo>
                      <a:pt x="165" y="133"/>
                      <a:pt x="210" y="66"/>
                      <a:pt x="311" y="48"/>
                    </a:cubicBezTo>
                    <a:cubicBezTo>
                      <a:pt x="336" y="43"/>
                      <a:pt x="363" y="36"/>
                      <a:pt x="386" y="23"/>
                    </a:cubicBezTo>
                    <a:cubicBezTo>
                      <a:pt x="426" y="0"/>
                      <a:pt x="457" y="12"/>
                      <a:pt x="489" y="40"/>
                    </a:cubicBezTo>
                    <a:cubicBezTo>
                      <a:pt x="521" y="67"/>
                      <a:pt x="557" y="90"/>
                      <a:pt x="587" y="120"/>
                    </a:cubicBezTo>
                    <a:cubicBezTo>
                      <a:pt x="605" y="138"/>
                      <a:pt x="608" y="155"/>
                      <a:pt x="591" y="176"/>
                    </a:cubicBezTo>
                    <a:cubicBezTo>
                      <a:pt x="574" y="197"/>
                      <a:pt x="556" y="218"/>
                      <a:pt x="564" y="249"/>
                    </a:cubicBezTo>
                    <a:cubicBezTo>
                      <a:pt x="567" y="265"/>
                      <a:pt x="524" y="294"/>
                      <a:pt x="504" y="289"/>
                    </a:cubicBezTo>
                    <a:cubicBezTo>
                      <a:pt x="464" y="279"/>
                      <a:pt x="424" y="274"/>
                      <a:pt x="384" y="291"/>
                    </a:cubicBezTo>
                    <a:cubicBezTo>
                      <a:pt x="375" y="294"/>
                      <a:pt x="367" y="294"/>
                      <a:pt x="359" y="291"/>
                    </a:cubicBezTo>
                    <a:close/>
                  </a:path>
                </a:pathLst>
              </a:custGeom>
              <a:solidFill>
                <a:srgbClr val="002060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98" dirty="0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D1C919E-2F8C-4F02-932F-9A420A07714C}"/>
              </a:ext>
            </a:extLst>
          </p:cNvPr>
          <p:cNvGrpSpPr>
            <a:grpSpLocks noChangeAspect="1"/>
          </p:cNvGrpSpPr>
          <p:nvPr/>
        </p:nvGrpSpPr>
        <p:grpSpPr>
          <a:xfrm>
            <a:off x="3410536" y="2083858"/>
            <a:ext cx="734246" cy="734246"/>
            <a:chOff x="5273675" y="2606675"/>
            <a:chExt cx="1644650" cy="1644650"/>
          </a:xfrm>
        </p:grpSpPr>
        <p:sp>
          <p:nvSpPr>
            <p:cNvPr id="56" name="AutoShape 7">
              <a:extLst>
                <a:ext uri="{FF2B5EF4-FFF2-40B4-BE49-F238E27FC236}">
                  <a16:creationId xmlns:a16="http://schemas.microsoft.com/office/drawing/2014/main" id="{5417FE1D-6CBB-438D-927F-1549EA561E4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68E1D5D-87AC-4951-BAAF-822E530D36E7}"/>
                </a:ext>
              </a:extLst>
            </p:cNvPr>
            <p:cNvGrpSpPr/>
            <p:nvPr/>
          </p:nvGrpSpPr>
          <p:grpSpPr>
            <a:xfrm>
              <a:off x="5419725" y="2755900"/>
              <a:ext cx="1354138" cy="1344613"/>
              <a:chOff x="5419725" y="2755900"/>
              <a:chExt cx="1354138" cy="1344613"/>
            </a:xfrm>
          </p:grpSpPr>
          <p:sp>
            <p:nvSpPr>
              <p:cNvPr id="58" name="Freeform 5">
                <a:extLst>
                  <a:ext uri="{FF2B5EF4-FFF2-40B4-BE49-F238E27FC236}">
                    <a16:creationId xmlns:a16="http://schemas.microsoft.com/office/drawing/2014/main" id="{FEEB39C3-F159-416A-B2C1-AF66157AD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9725" y="2755900"/>
                <a:ext cx="1354138" cy="1344613"/>
              </a:xfrm>
              <a:custGeom>
                <a:avLst/>
                <a:gdLst>
                  <a:gd name="connsiteX0" fmla="*/ 411163 w 1354138"/>
                  <a:gd name="connsiteY0" fmla="*/ 31750 h 1344613"/>
                  <a:gd name="connsiteX1" fmla="*/ 31750 w 1354138"/>
                  <a:gd name="connsiteY1" fmla="*/ 406400 h 1344613"/>
                  <a:gd name="connsiteX2" fmla="*/ 31750 w 1354138"/>
                  <a:gd name="connsiteY2" fmla="*/ 938213 h 1344613"/>
                  <a:gd name="connsiteX3" fmla="*/ 411163 w 1354138"/>
                  <a:gd name="connsiteY3" fmla="*/ 1312863 h 1344613"/>
                  <a:gd name="connsiteX4" fmla="*/ 944563 w 1354138"/>
                  <a:gd name="connsiteY4" fmla="*/ 1312863 h 1344613"/>
                  <a:gd name="connsiteX5" fmla="*/ 1322388 w 1354138"/>
                  <a:gd name="connsiteY5" fmla="*/ 938213 h 1344613"/>
                  <a:gd name="connsiteX6" fmla="*/ 1322388 w 1354138"/>
                  <a:gd name="connsiteY6" fmla="*/ 406400 h 1344613"/>
                  <a:gd name="connsiteX7" fmla="*/ 944563 w 1354138"/>
                  <a:gd name="connsiteY7" fmla="*/ 31750 h 1344613"/>
                  <a:gd name="connsiteX8" fmla="*/ 396875 w 1354138"/>
                  <a:gd name="connsiteY8" fmla="*/ 0 h 1344613"/>
                  <a:gd name="connsiteX9" fmla="*/ 958851 w 1354138"/>
                  <a:gd name="connsiteY9" fmla="*/ 0 h 1344613"/>
                  <a:gd name="connsiteX10" fmla="*/ 1354138 w 1354138"/>
                  <a:gd name="connsiteY10" fmla="*/ 392113 h 1344613"/>
                  <a:gd name="connsiteX11" fmla="*/ 1354138 w 1354138"/>
                  <a:gd name="connsiteY11" fmla="*/ 952501 h 1344613"/>
                  <a:gd name="connsiteX12" fmla="*/ 958851 w 1354138"/>
                  <a:gd name="connsiteY12" fmla="*/ 1344613 h 1344613"/>
                  <a:gd name="connsiteX13" fmla="*/ 396875 w 1354138"/>
                  <a:gd name="connsiteY13" fmla="*/ 1344613 h 1344613"/>
                  <a:gd name="connsiteX14" fmla="*/ 0 w 1354138"/>
                  <a:gd name="connsiteY14" fmla="*/ 952501 h 1344613"/>
                  <a:gd name="connsiteX15" fmla="*/ 0 w 1354138"/>
                  <a:gd name="connsiteY15" fmla="*/ 392113 h 134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54138" h="1344613">
                    <a:moveTo>
                      <a:pt x="411163" y="31750"/>
                    </a:moveTo>
                    <a:lnTo>
                      <a:pt x="31750" y="406400"/>
                    </a:lnTo>
                    <a:lnTo>
                      <a:pt x="31750" y="938213"/>
                    </a:lnTo>
                    <a:lnTo>
                      <a:pt x="411163" y="1312863"/>
                    </a:lnTo>
                    <a:lnTo>
                      <a:pt x="944563" y="1312863"/>
                    </a:lnTo>
                    <a:lnTo>
                      <a:pt x="1322388" y="938213"/>
                    </a:lnTo>
                    <a:lnTo>
                      <a:pt x="1322388" y="406400"/>
                    </a:lnTo>
                    <a:lnTo>
                      <a:pt x="944563" y="31750"/>
                    </a:lnTo>
                    <a:close/>
                    <a:moveTo>
                      <a:pt x="396875" y="0"/>
                    </a:moveTo>
                    <a:lnTo>
                      <a:pt x="958851" y="0"/>
                    </a:lnTo>
                    <a:lnTo>
                      <a:pt x="1354138" y="392113"/>
                    </a:lnTo>
                    <a:lnTo>
                      <a:pt x="1354138" y="952501"/>
                    </a:lnTo>
                    <a:lnTo>
                      <a:pt x="958851" y="1344613"/>
                    </a:lnTo>
                    <a:lnTo>
                      <a:pt x="396875" y="1344613"/>
                    </a:lnTo>
                    <a:lnTo>
                      <a:pt x="0" y="952501"/>
                    </a:lnTo>
                    <a:lnTo>
                      <a:pt x="0" y="392113"/>
                    </a:lnTo>
                    <a:close/>
                  </a:path>
                </a:pathLst>
              </a:custGeom>
              <a:solidFill>
                <a:srgbClr val="000B22">
                  <a:lumMod val="100000"/>
                </a:srgbClr>
              </a:solidFill>
              <a:ln>
                <a:noFill/>
              </a:ln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698" dirty="0"/>
              </a:p>
            </p:txBody>
          </p:sp>
          <p:sp>
            <p:nvSpPr>
              <p:cNvPr id="59" name="Freeform 6">
                <a:extLst>
                  <a:ext uri="{FF2B5EF4-FFF2-40B4-BE49-F238E27FC236}">
                    <a16:creationId xmlns:a16="http://schemas.microsoft.com/office/drawing/2014/main" id="{9C9325B1-00FB-4766-8A3E-5C4A686A7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462" y="2816225"/>
                <a:ext cx="1233488" cy="1223963"/>
              </a:xfrm>
              <a:custGeom>
                <a:avLst/>
                <a:gdLst>
                  <a:gd name="connsiteX0" fmla="*/ 582612 w 1233488"/>
                  <a:gd name="connsiteY0" fmla="*/ 527050 h 1223963"/>
                  <a:gd name="connsiteX1" fmla="*/ 584200 w 1233488"/>
                  <a:gd name="connsiteY1" fmla="*/ 527050 h 1223963"/>
                  <a:gd name="connsiteX2" fmla="*/ 622300 w 1233488"/>
                  <a:gd name="connsiteY2" fmla="*/ 681038 h 1223963"/>
                  <a:gd name="connsiteX3" fmla="*/ 547687 w 1233488"/>
                  <a:gd name="connsiteY3" fmla="*/ 681038 h 1223963"/>
                  <a:gd name="connsiteX4" fmla="*/ 788987 w 1233488"/>
                  <a:gd name="connsiteY4" fmla="*/ 485775 h 1223963"/>
                  <a:gd name="connsiteX5" fmla="*/ 823836 w 1233488"/>
                  <a:gd name="connsiteY5" fmla="*/ 485775 h 1223963"/>
                  <a:gd name="connsiteX6" fmla="*/ 877887 w 1233488"/>
                  <a:gd name="connsiteY6" fmla="*/ 543080 h 1223963"/>
                  <a:gd name="connsiteX7" fmla="*/ 863663 w 1233488"/>
                  <a:gd name="connsiteY7" fmla="*/ 589640 h 1223963"/>
                  <a:gd name="connsiteX8" fmla="*/ 827392 w 1233488"/>
                  <a:gd name="connsiteY8" fmla="*/ 603250 h 1223963"/>
                  <a:gd name="connsiteX9" fmla="*/ 788987 w 1233488"/>
                  <a:gd name="connsiteY9" fmla="*/ 603250 h 1223963"/>
                  <a:gd name="connsiteX10" fmla="*/ 788987 w 1233488"/>
                  <a:gd name="connsiteY10" fmla="*/ 485775 h 1223963"/>
                  <a:gd name="connsiteX11" fmla="*/ 730250 w 1233488"/>
                  <a:gd name="connsiteY11" fmla="*/ 425450 h 1223963"/>
                  <a:gd name="connsiteX12" fmla="*/ 730250 w 1233488"/>
                  <a:gd name="connsiteY12" fmla="*/ 830903 h 1223963"/>
                  <a:gd name="connsiteX13" fmla="*/ 787517 w 1233488"/>
                  <a:gd name="connsiteY13" fmla="*/ 830903 h 1223963"/>
                  <a:gd name="connsiteX14" fmla="*/ 787517 w 1233488"/>
                  <a:gd name="connsiteY14" fmla="*/ 663154 h 1223963"/>
                  <a:gd name="connsiteX15" fmla="*/ 811140 w 1233488"/>
                  <a:gd name="connsiteY15" fmla="*/ 663154 h 1223963"/>
                  <a:gd name="connsiteX16" fmla="*/ 841205 w 1233488"/>
                  <a:gd name="connsiteY16" fmla="*/ 672433 h 1223963"/>
                  <a:gd name="connsiteX17" fmla="*/ 856953 w 1233488"/>
                  <a:gd name="connsiteY17" fmla="*/ 705983 h 1223963"/>
                  <a:gd name="connsiteX18" fmla="*/ 866259 w 1233488"/>
                  <a:gd name="connsiteY18" fmla="*/ 741674 h 1223963"/>
                  <a:gd name="connsiteX19" fmla="*/ 875565 w 1233488"/>
                  <a:gd name="connsiteY19" fmla="*/ 780221 h 1223963"/>
                  <a:gd name="connsiteX20" fmla="*/ 894177 w 1233488"/>
                  <a:gd name="connsiteY20" fmla="*/ 822337 h 1223963"/>
                  <a:gd name="connsiteX21" fmla="*/ 928537 w 1233488"/>
                  <a:gd name="connsiteY21" fmla="*/ 836613 h 1223963"/>
                  <a:gd name="connsiteX22" fmla="*/ 947149 w 1233488"/>
                  <a:gd name="connsiteY22" fmla="*/ 834472 h 1223963"/>
                  <a:gd name="connsiteX23" fmla="*/ 963613 w 1233488"/>
                  <a:gd name="connsiteY23" fmla="*/ 827333 h 1223963"/>
                  <a:gd name="connsiteX24" fmla="*/ 958602 w 1233488"/>
                  <a:gd name="connsiteY24" fmla="*/ 768086 h 1223963"/>
                  <a:gd name="connsiteX25" fmla="*/ 954307 w 1233488"/>
                  <a:gd name="connsiteY25" fmla="*/ 770227 h 1223963"/>
                  <a:gd name="connsiteX26" fmla="*/ 949296 w 1233488"/>
                  <a:gd name="connsiteY26" fmla="*/ 770941 h 1223963"/>
                  <a:gd name="connsiteX27" fmla="*/ 938559 w 1233488"/>
                  <a:gd name="connsiteY27" fmla="*/ 765231 h 1223963"/>
                  <a:gd name="connsiteX28" fmla="*/ 929253 w 1233488"/>
                  <a:gd name="connsiteY28" fmla="*/ 743816 h 1223963"/>
                  <a:gd name="connsiteX29" fmla="*/ 922095 w 1233488"/>
                  <a:gd name="connsiteY29" fmla="*/ 718118 h 1223963"/>
                  <a:gd name="connsiteX30" fmla="*/ 914936 w 1233488"/>
                  <a:gd name="connsiteY30" fmla="*/ 690279 h 1223963"/>
                  <a:gd name="connsiteX31" fmla="*/ 899904 w 1233488"/>
                  <a:gd name="connsiteY31" fmla="*/ 656015 h 1223963"/>
                  <a:gd name="connsiteX32" fmla="*/ 876281 w 1233488"/>
                  <a:gd name="connsiteY32" fmla="*/ 634601 h 1223963"/>
                  <a:gd name="connsiteX33" fmla="*/ 876281 w 1233488"/>
                  <a:gd name="connsiteY33" fmla="*/ 633887 h 1223963"/>
                  <a:gd name="connsiteX34" fmla="*/ 899904 w 1233488"/>
                  <a:gd name="connsiteY34" fmla="*/ 621752 h 1223963"/>
                  <a:gd name="connsiteX35" fmla="*/ 919231 w 1233488"/>
                  <a:gd name="connsiteY35" fmla="*/ 601765 h 1223963"/>
                  <a:gd name="connsiteX36" fmla="*/ 932116 w 1233488"/>
                  <a:gd name="connsiteY36" fmla="*/ 572498 h 1223963"/>
                  <a:gd name="connsiteX37" fmla="*/ 937127 w 1233488"/>
                  <a:gd name="connsiteY37" fmla="*/ 533951 h 1223963"/>
                  <a:gd name="connsiteX38" fmla="*/ 927106 w 1233488"/>
                  <a:gd name="connsiteY38" fmla="*/ 479701 h 1223963"/>
                  <a:gd name="connsiteX39" fmla="*/ 902767 w 1233488"/>
                  <a:gd name="connsiteY39" fmla="*/ 446865 h 1223963"/>
                  <a:gd name="connsiteX40" fmla="*/ 869123 w 1233488"/>
                  <a:gd name="connsiteY40" fmla="*/ 429733 h 1223963"/>
                  <a:gd name="connsiteX41" fmla="*/ 834047 w 1233488"/>
                  <a:gd name="connsiteY41" fmla="*/ 425450 h 1223963"/>
                  <a:gd name="connsiteX42" fmla="*/ 730250 w 1233488"/>
                  <a:gd name="connsiteY42" fmla="*/ 425450 h 1223963"/>
                  <a:gd name="connsiteX43" fmla="*/ 544334 w 1233488"/>
                  <a:gd name="connsiteY43" fmla="*/ 420688 h 1223963"/>
                  <a:gd name="connsiteX44" fmla="*/ 444500 w 1233488"/>
                  <a:gd name="connsiteY44" fmla="*/ 831851 h 1223963"/>
                  <a:gd name="connsiteX45" fmla="*/ 501548 w 1233488"/>
                  <a:gd name="connsiteY45" fmla="*/ 831851 h 1223963"/>
                  <a:gd name="connsiteX46" fmla="*/ 522941 w 1233488"/>
                  <a:gd name="connsiteY46" fmla="*/ 741195 h 1223963"/>
                  <a:gd name="connsiteX47" fmla="*/ 626341 w 1233488"/>
                  <a:gd name="connsiteY47" fmla="*/ 741195 h 1223963"/>
                  <a:gd name="connsiteX48" fmla="*/ 648447 w 1233488"/>
                  <a:gd name="connsiteY48" fmla="*/ 831851 h 1223963"/>
                  <a:gd name="connsiteX49" fmla="*/ 711200 w 1233488"/>
                  <a:gd name="connsiteY49" fmla="*/ 831851 h 1223963"/>
                  <a:gd name="connsiteX50" fmla="*/ 609227 w 1233488"/>
                  <a:gd name="connsiteY50" fmla="*/ 420688 h 1223963"/>
                  <a:gd name="connsiteX51" fmla="*/ 544334 w 1233488"/>
                  <a:gd name="connsiteY51" fmla="*/ 420688 h 1223963"/>
                  <a:gd name="connsiteX52" fmla="*/ 968375 w 1233488"/>
                  <a:gd name="connsiteY52" fmla="*/ 415925 h 1223963"/>
                  <a:gd name="connsiteX53" fmla="*/ 968375 w 1233488"/>
                  <a:gd name="connsiteY53" fmla="*/ 466665 h 1223963"/>
                  <a:gd name="connsiteX54" fmla="*/ 1042994 w 1233488"/>
                  <a:gd name="connsiteY54" fmla="*/ 466665 h 1223963"/>
                  <a:gd name="connsiteX55" fmla="*/ 1042994 w 1233488"/>
                  <a:gd name="connsiteY55" fmla="*/ 831850 h 1223963"/>
                  <a:gd name="connsiteX56" fmla="*/ 1094652 w 1233488"/>
                  <a:gd name="connsiteY56" fmla="*/ 831850 h 1223963"/>
                  <a:gd name="connsiteX57" fmla="*/ 1094652 w 1233488"/>
                  <a:gd name="connsiteY57" fmla="*/ 466665 h 1223963"/>
                  <a:gd name="connsiteX58" fmla="*/ 1169988 w 1233488"/>
                  <a:gd name="connsiteY58" fmla="*/ 466665 h 1223963"/>
                  <a:gd name="connsiteX59" fmla="*/ 1169988 w 1233488"/>
                  <a:gd name="connsiteY59" fmla="*/ 415925 h 1223963"/>
                  <a:gd name="connsiteX60" fmla="*/ 968375 w 1233488"/>
                  <a:gd name="connsiteY60" fmla="*/ 415925 h 1223963"/>
                  <a:gd name="connsiteX61" fmla="*/ 255587 w 1233488"/>
                  <a:gd name="connsiteY61" fmla="*/ 415925 h 1223963"/>
                  <a:gd name="connsiteX62" fmla="*/ 255587 w 1233488"/>
                  <a:gd name="connsiteY62" fmla="*/ 466665 h 1223963"/>
                  <a:gd name="connsiteX63" fmla="*/ 329618 w 1233488"/>
                  <a:gd name="connsiteY63" fmla="*/ 466665 h 1223963"/>
                  <a:gd name="connsiteX64" fmla="*/ 329618 w 1233488"/>
                  <a:gd name="connsiteY64" fmla="*/ 831850 h 1223963"/>
                  <a:gd name="connsiteX65" fmla="*/ 380870 w 1233488"/>
                  <a:gd name="connsiteY65" fmla="*/ 831850 h 1223963"/>
                  <a:gd name="connsiteX66" fmla="*/ 380870 w 1233488"/>
                  <a:gd name="connsiteY66" fmla="*/ 466665 h 1223963"/>
                  <a:gd name="connsiteX67" fmla="*/ 455612 w 1233488"/>
                  <a:gd name="connsiteY67" fmla="*/ 466665 h 1223963"/>
                  <a:gd name="connsiteX68" fmla="*/ 455612 w 1233488"/>
                  <a:gd name="connsiteY68" fmla="*/ 415925 h 1223963"/>
                  <a:gd name="connsiteX69" fmla="*/ 255587 w 1233488"/>
                  <a:gd name="connsiteY69" fmla="*/ 415925 h 1223963"/>
                  <a:gd name="connsiteX70" fmla="*/ 142749 w 1233488"/>
                  <a:gd name="connsiteY70" fmla="*/ 409575 h 1223963"/>
                  <a:gd name="connsiteX71" fmla="*/ 76125 w 1233488"/>
                  <a:gd name="connsiteY71" fmla="*/ 437482 h 1223963"/>
                  <a:gd name="connsiteX72" fmla="*/ 51052 w 1233488"/>
                  <a:gd name="connsiteY72" fmla="*/ 513332 h 1223963"/>
                  <a:gd name="connsiteX73" fmla="*/ 71827 w 1233488"/>
                  <a:gd name="connsiteY73" fmla="*/ 589183 h 1223963"/>
                  <a:gd name="connsiteX74" fmla="*/ 128421 w 1233488"/>
                  <a:gd name="connsiteY74" fmla="*/ 639272 h 1223963"/>
                  <a:gd name="connsiteX75" fmla="*/ 151345 w 1233488"/>
                  <a:gd name="connsiteY75" fmla="*/ 654299 h 1223963"/>
                  <a:gd name="connsiteX76" fmla="*/ 172121 w 1233488"/>
                  <a:gd name="connsiteY76" fmla="*/ 673620 h 1223963"/>
                  <a:gd name="connsiteX77" fmla="*/ 186448 w 1233488"/>
                  <a:gd name="connsiteY77" fmla="*/ 698664 h 1223963"/>
                  <a:gd name="connsiteX78" fmla="*/ 192896 w 1233488"/>
                  <a:gd name="connsiteY78" fmla="*/ 730865 h 1223963"/>
                  <a:gd name="connsiteX79" fmla="*/ 147047 w 1233488"/>
                  <a:gd name="connsiteY79" fmla="*/ 790257 h 1223963"/>
                  <a:gd name="connsiteX80" fmla="*/ 110512 w 1233488"/>
                  <a:gd name="connsiteY80" fmla="*/ 773799 h 1223963"/>
                  <a:gd name="connsiteX81" fmla="*/ 97617 w 1233488"/>
                  <a:gd name="connsiteY81" fmla="*/ 718700 h 1223963"/>
                  <a:gd name="connsiteX82" fmla="*/ 97617 w 1233488"/>
                  <a:gd name="connsiteY82" fmla="*/ 702242 h 1223963"/>
                  <a:gd name="connsiteX83" fmla="*/ 46037 w 1233488"/>
                  <a:gd name="connsiteY83" fmla="*/ 702242 h 1223963"/>
                  <a:gd name="connsiteX84" fmla="*/ 46037 w 1233488"/>
                  <a:gd name="connsiteY84" fmla="*/ 718700 h 1223963"/>
                  <a:gd name="connsiteX85" fmla="*/ 53917 w 1233488"/>
                  <a:gd name="connsiteY85" fmla="*/ 775946 h 1223963"/>
                  <a:gd name="connsiteX86" fmla="*/ 75409 w 1233488"/>
                  <a:gd name="connsiteY86" fmla="*/ 813155 h 1223963"/>
                  <a:gd name="connsiteX87" fmla="*/ 106930 w 1233488"/>
                  <a:gd name="connsiteY87" fmla="*/ 832476 h 1223963"/>
                  <a:gd name="connsiteX88" fmla="*/ 146331 w 1233488"/>
                  <a:gd name="connsiteY88" fmla="*/ 838200 h 1223963"/>
                  <a:gd name="connsiteX89" fmla="*/ 190747 w 1233488"/>
                  <a:gd name="connsiteY89" fmla="*/ 830329 h 1223963"/>
                  <a:gd name="connsiteX90" fmla="*/ 221551 w 1233488"/>
                  <a:gd name="connsiteY90" fmla="*/ 806000 h 1223963"/>
                  <a:gd name="connsiteX91" fmla="*/ 238744 w 1233488"/>
                  <a:gd name="connsiteY91" fmla="*/ 770937 h 1223963"/>
                  <a:gd name="connsiteX92" fmla="*/ 244475 w 1233488"/>
                  <a:gd name="connsiteY92" fmla="*/ 726572 h 1223963"/>
                  <a:gd name="connsiteX93" fmla="*/ 238028 w 1233488"/>
                  <a:gd name="connsiteY93" fmla="*/ 680775 h 1223963"/>
                  <a:gd name="connsiteX94" fmla="*/ 220835 w 1233488"/>
                  <a:gd name="connsiteY94" fmla="*/ 646428 h 1223963"/>
                  <a:gd name="connsiteX95" fmla="*/ 193612 w 1233488"/>
                  <a:gd name="connsiteY95" fmla="*/ 619236 h 1223963"/>
                  <a:gd name="connsiteX96" fmla="*/ 159942 w 1233488"/>
                  <a:gd name="connsiteY96" fmla="*/ 594192 h 1223963"/>
                  <a:gd name="connsiteX97" fmla="*/ 137018 w 1233488"/>
                  <a:gd name="connsiteY97" fmla="*/ 578449 h 1223963"/>
                  <a:gd name="connsiteX98" fmla="*/ 118392 w 1233488"/>
                  <a:gd name="connsiteY98" fmla="*/ 560560 h 1223963"/>
                  <a:gd name="connsiteX99" fmla="*/ 106213 w 1233488"/>
                  <a:gd name="connsiteY99" fmla="*/ 539093 h 1223963"/>
                  <a:gd name="connsiteX100" fmla="*/ 101915 w 1233488"/>
                  <a:gd name="connsiteY100" fmla="*/ 510470 h 1223963"/>
                  <a:gd name="connsiteX101" fmla="*/ 112661 w 1233488"/>
                  <a:gd name="connsiteY101" fmla="*/ 471830 h 1223963"/>
                  <a:gd name="connsiteX102" fmla="*/ 142749 w 1233488"/>
                  <a:gd name="connsiteY102" fmla="*/ 458949 h 1223963"/>
                  <a:gd name="connsiteX103" fmla="*/ 172837 w 1233488"/>
                  <a:gd name="connsiteY103" fmla="*/ 471830 h 1223963"/>
                  <a:gd name="connsiteX104" fmla="*/ 185732 w 1233488"/>
                  <a:gd name="connsiteY104" fmla="*/ 517626 h 1223963"/>
                  <a:gd name="connsiteX105" fmla="*/ 185732 w 1233488"/>
                  <a:gd name="connsiteY105" fmla="*/ 535515 h 1223963"/>
                  <a:gd name="connsiteX106" fmla="*/ 235162 w 1233488"/>
                  <a:gd name="connsiteY106" fmla="*/ 535515 h 1223963"/>
                  <a:gd name="connsiteX107" fmla="*/ 235162 w 1233488"/>
                  <a:gd name="connsiteY107" fmla="*/ 517626 h 1223963"/>
                  <a:gd name="connsiteX108" fmla="*/ 211522 w 1233488"/>
                  <a:gd name="connsiteY108" fmla="*/ 434620 h 1223963"/>
                  <a:gd name="connsiteX109" fmla="*/ 142749 w 1233488"/>
                  <a:gd name="connsiteY109" fmla="*/ 409575 h 1223963"/>
                  <a:gd name="connsiteX110" fmla="*/ 360778 w 1233488"/>
                  <a:gd name="connsiteY110" fmla="*/ 0 h 1223963"/>
                  <a:gd name="connsiteX111" fmla="*/ 871998 w 1233488"/>
                  <a:gd name="connsiteY111" fmla="*/ 0 h 1223963"/>
                  <a:gd name="connsiteX112" fmla="*/ 1233488 w 1233488"/>
                  <a:gd name="connsiteY112" fmla="*/ 358773 h 1223963"/>
                  <a:gd name="connsiteX113" fmla="*/ 1233488 w 1233488"/>
                  <a:gd name="connsiteY113" fmla="*/ 865191 h 1223963"/>
                  <a:gd name="connsiteX114" fmla="*/ 871998 w 1233488"/>
                  <a:gd name="connsiteY114" fmla="*/ 1223963 h 1223963"/>
                  <a:gd name="connsiteX115" fmla="*/ 360778 w 1233488"/>
                  <a:gd name="connsiteY115" fmla="*/ 1223963 h 1223963"/>
                  <a:gd name="connsiteX116" fmla="*/ 0 w 1233488"/>
                  <a:gd name="connsiteY116" fmla="*/ 865191 h 1223963"/>
                  <a:gd name="connsiteX117" fmla="*/ 0 w 1233488"/>
                  <a:gd name="connsiteY117" fmla="*/ 358773 h 1223963"/>
                  <a:gd name="connsiteX118" fmla="*/ 360778 w 1233488"/>
                  <a:gd name="connsiteY118" fmla="*/ 0 h 122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233488" h="1223963">
                    <a:moveTo>
                      <a:pt x="582612" y="527050"/>
                    </a:moveTo>
                    <a:lnTo>
                      <a:pt x="584200" y="527050"/>
                    </a:lnTo>
                    <a:lnTo>
                      <a:pt x="622300" y="681038"/>
                    </a:lnTo>
                    <a:lnTo>
                      <a:pt x="547687" y="681038"/>
                    </a:lnTo>
                    <a:close/>
                    <a:moveTo>
                      <a:pt x="788987" y="485775"/>
                    </a:moveTo>
                    <a:cubicBezTo>
                      <a:pt x="788987" y="485775"/>
                      <a:pt x="788987" y="485775"/>
                      <a:pt x="823836" y="485775"/>
                    </a:cubicBezTo>
                    <a:cubicBezTo>
                      <a:pt x="860107" y="485775"/>
                      <a:pt x="877887" y="504399"/>
                      <a:pt x="877887" y="543080"/>
                    </a:cubicBezTo>
                    <a:cubicBezTo>
                      <a:pt x="877887" y="565286"/>
                      <a:pt x="873620" y="581044"/>
                      <a:pt x="863663" y="589640"/>
                    </a:cubicBezTo>
                    <a:cubicBezTo>
                      <a:pt x="853706" y="598952"/>
                      <a:pt x="841616" y="603250"/>
                      <a:pt x="827392" y="603250"/>
                    </a:cubicBezTo>
                    <a:cubicBezTo>
                      <a:pt x="827392" y="603250"/>
                      <a:pt x="827392" y="603250"/>
                      <a:pt x="788987" y="603250"/>
                    </a:cubicBezTo>
                    <a:cubicBezTo>
                      <a:pt x="788987" y="603250"/>
                      <a:pt x="788987" y="603250"/>
                      <a:pt x="788987" y="485775"/>
                    </a:cubicBezTo>
                    <a:close/>
                    <a:moveTo>
                      <a:pt x="730250" y="425450"/>
                    </a:moveTo>
                    <a:cubicBezTo>
                      <a:pt x="730250" y="425450"/>
                      <a:pt x="730250" y="425450"/>
                      <a:pt x="730250" y="830903"/>
                    </a:cubicBezTo>
                    <a:cubicBezTo>
                      <a:pt x="730250" y="830903"/>
                      <a:pt x="730250" y="830903"/>
                      <a:pt x="787517" y="830903"/>
                    </a:cubicBezTo>
                    <a:cubicBezTo>
                      <a:pt x="787517" y="830903"/>
                      <a:pt x="787517" y="830903"/>
                      <a:pt x="787517" y="663154"/>
                    </a:cubicBezTo>
                    <a:cubicBezTo>
                      <a:pt x="787517" y="663154"/>
                      <a:pt x="787517" y="663154"/>
                      <a:pt x="811140" y="663154"/>
                    </a:cubicBezTo>
                    <a:cubicBezTo>
                      <a:pt x="824025" y="663154"/>
                      <a:pt x="834047" y="666009"/>
                      <a:pt x="841205" y="672433"/>
                    </a:cubicBezTo>
                    <a:cubicBezTo>
                      <a:pt x="847648" y="678858"/>
                      <a:pt x="853374" y="690279"/>
                      <a:pt x="856953" y="705983"/>
                    </a:cubicBezTo>
                    <a:cubicBezTo>
                      <a:pt x="860533" y="715977"/>
                      <a:pt x="863396" y="728112"/>
                      <a:pt x="866259" y="741674"/>
                    </a:cubicBezTo>
                    <a:cubicBezTo>
                      <a:pt x="869839" y="755951"/>
                      <a:pt x="872702" y="768086"/>
                      <a:pt x="875565" y="780221"/>
                    </a:cubicBezTo>
                    <a:cubicBezTo>
                      <a:pt x="880576" y="798780"/>
                      <a:pt x="886303" y="813057"/>
                      <a:pt x="894177" y="822337"/>
                    </a:cubicBezTo>
                    <a:cubicBezTo>
                      <a:pt x="902051" y="831616"/>
                      <a:pt x="913505" y="836613"/>
                      <a:pt x="928537" y="836613"/>
                    </a:cubicBezTo>
                    <a:cubicBezTo>
                      <a:pt x="934264" y="836613"/>
                      <a:pt x="939991" y="835899"/>
                      <a:pt x="947149" y="834472"/>
                    </a:cubicBezTo>
                    <a:cubicBezTo>
                      <a:pt x="953592" y="832330"/>
                      <a:pt x="959318" y="830189"/>
                      <a:pt x="963613" y="827333"/>
                    </a:cubicBezTo>
                    <a:cubicBezTo>
                      <a:pt x="963613" y="827333"/>
                      <a:pt x="963613" y="827333"/>
                      <a:pt x="958602" y="768086"/>
                    </a:cubicBezTo>
                    <a:cubicBezTo>
                      <a:pt x="957887" y="768800"/>
                      <a:pt x="955739" y="769514"/>
                      <a:pt x="954307" y="770227"/>
                    </a:cubicBezTo>
                    <a:cubicBezTo>
                      <a:pt x="952160" y="770941"/>
                      <a:pt x="950728" y="770941"/>
                      <a:pt x="949296" y="770941"/>
                    </a:cubicBezTo>
                    <a:cubicBezTo>
                      <a:pt x="945001" y="770941"/>
                      <a:pt x="941422" y="768800"/>
                      <a:pt x="938559" y="765231"/>
                    </a:cubicBezTo>
                    <a:cubicBezTo>
                      <a:pt x="934980" y="761662"/>
                      <a:pt x="932116" y="754523"/>
                      <a:pt x="929253" y="743816"/>
                    </a:cubicBezTo>
                    <a:cubicBezTo>
                      <a:pt x="927106" y="735250"/>
                      <a:pt x="924242" y="726684"/>
                      <a:pt x="922095" y="718118"/>
                    </a:cubicBezTo>
                    <a:cubicBezTo>
                      <a:pt x="919947" y="708839"/>
                      <a:pt x="917800" y="699559"/>
                      <a:pt x="914936" y="690279"/>
                    </a:cubicBezTo>
                    <a:cubicBezTo>
                      <a:pt x="910641" y="675289"/>
                      <a:pt x="905630" y="663868"/>
                      <a:pt x="899904" y="656015"/>
                    </a:cubicBezTo>
                    <a:cubicBezTo>
                      <a:pt x="894177" y="647450"/>
                      <a:pt x="886303" y="641025"/>
                      <a:pt x="876281" y="634601"/>
                    </a:cubicBezTo>
                    <a:cubicBezTo>
                      <a:pt x="876281" y="634601"/>
                      <a:pt x="876281" y="634601"/>
                      <a:pt x="876281" y="633887"/>
                    </a:cubicBezTo>
                    <a:cubicBezTo>
                      <a:pt x="884155" y="631032"/>
                      <a:pt x="892029" y="626749"/>
                      <a:pt x="899904" y="621752"/>
                    </a:cubicBezTo>
                    <a:cubicBezTo>
                      <a:pt x="907062" y="616755"/>
                      <a:pt x="913505" y="609617"/>
                      <a:pt x="919231" y="601765"/>
                    </a:cubicBezTo>
                    <a:cubicBezTo>
                      <a:pt x="924242" y="593199"/>
                      <a:pt x="928537" y="583919"/>
                      <a:pt x="932116" y="572498"/>
                    </a:cubicBezTo>
                    <a:cubicBezTo>
                      <a:pt x="935696" y="561077"/>
                      <a:pt x="937127" y="548228"/>
                      <a:pt x="937127" y="533951"/>
                    </a:cubicBezTo>
                    <a:cubicBezTo>
                      <a:pt x="937127" y="511823"/>
                      <a:pt x="933548" y="493977"/>
                      <a:pt x="927106" y="479701"/>
                    </a:cubicBezTo>
                    <a:cubicBezTo>
                      <a:pt x="920663" y="465424"/>
                      <a:pt x="912789" y="454717"/>
                      <a:pt x="902767" y="446865"/>
                    </a:cubicBezTo>
                    <a:cubicBezTo>
                      <a:pt x="892745" y="439013"/>
                      <a:pt x="881292" y="433302"/>
                      <a:pt x="869123" y="429733"/>
                    </a:cubicBezTo>
                    <a:cubicBezTo>
                      <a:pt x="856953" y="426878"/>
                      <a:pt x="845500" y="425450"/>
                      <a:pt x="834047" y="425450"/>
                    </a:cubicBezTo>
                    <a:cubicBezTo>
                      <a:pt x="834047" y="425450"/>
                      <a:pt x="834047" y="425450"/>
                      <a:pt x="730250" y="425450"/>
                    </a:cubicBezTo>
                    <a:close/>
                    <a:moveTo>
                      <a:pt x="544334" y="420688"/>
                    </a:moveTo>
                    <a:cubicBezTo>
                      <a:pt x="544334" y="420688"/>
                      <a:pt x="544334" y="420688"/>
                      <a:pt x="444500" y="831851"/>
                    </a:cubicBezTo>
                    <a:cubicBezTo>
                      <a:pt x="444500" y="831851"/>
                      <a:pt x="444500" y="831851"/>
                      <a:pt x="501548" y="831851"/>
                    </a:cubicBezTo>
                    <a:cubicBezTo>
                      <a:pt x="501548" y="831851"/>
                      <a:pt x="501548" y="831851"/>
                      <a:pt x="522941" y="741195"/>
                    </a:cubicBezTo>
                    <a:cubicBezTo>
                      <a:pt x="522941" y="741195"/>
                      <a:pt x="522941" y="741195"/>
                      <a:pt x="626341" y="741195"/>
                    </a:cubicBezTo>
                    <a:cubicBezTo>
                      <a:pt x="626341" y="741195"/>
                      <a:pt x="626341" y="741195"/>
                      <a:pt x="648447" y="831851"/>
                    </a:cubicBezTo>
                    <a:cubicBezTo>
                      <a:pt x="648447" y="831851"/>
                      <a:pt x="648447" y="831851"/>
                      <a:pt x="711200" y="831851"/>
                    </a:cubicBezTo>
                    <a:cubicBezTo>
                      <a:pt x="711200" y="831851"/>
                      <a:pt x="711200" y="831851"/>
                      <a:pt x="609227" y="420688"/>
                    </a:cubicBezTo>
                    <a:cubicBezTo>
                      <a:pt x="609227" y="420688"/>
                      <a:pt x="609227" y="420688"/>
                      <a:pt x="544334" y="420688"/>
                    </a:cubicBezTo>
                    <a:close/>
                    <a:moveTo>
                      <a:pt x="968375" y="415925"/>
                    </a:moveTo>
                    <a:cubicBezTo>
                      <a:pt x="968375" y="415925"/>
                      <a:pt x="968375" y="415925"/>
                      <a:pt x="968375" y="466665"/>
                    </a:cubicBezTo>
                    <a:cubicBezTo>
                      <a:pt x="968375" y="466665"/>
                      <a:pt x="968375" y="466665"/>
                      <a:pt x="1042994" y="466665"/>
                    </a:cubicBezTo>
                    <a:cubicBezTo>
                      <a:pt x="1042994" y="466665"/>
                      <a:pt x="1042994" y="466665"/>
                      <a:pt x="1042994" y="831850"/>
                    </a:cubicBezTo>
                    <a:cubicBezTo>
                      <a:pt x="1042994" y="831850"/>
                      <a:pt x="1042994" y="831850"/>
                      <a:pt x="1094652" y="831850"/>
                    </a:cubicBezTo>
                    <a:cubicBezTo>
                      <a:pt x="1094652" y="831850"/>
                      <a:pt x="1094652" y="831850"/>
                      <a:pt x="1094652" y="466665"/>
                    </a:cubicBezTo>
                    <a:cubicBezTo>
                      <a:pt x="1094652" y="466665"/>
                      <a:pt x="1094652" y="466665"/>
                      <a:pt x="1169988" y="466665"/>
                    </a:cubicBezTo>
                    <a:cubicBezTo>
                      <a:pt x="1169988" y="466665"/>
                      <a:pt x="1169988" y="466665"/>
                      <a:pt x="1169988" y="415925"/>
                    </a:cubicBezTo>
                    <a:cubicBezTo>
                      <a:pt x="1169988" y="415925"/>
                      <a:pt x="1169988" y="415925"/>
                      <a:pt x="968375" y="415925"/>
                    </a:cubicBezTo>
                    <a:close/>
                    <a:moveTo>
                      <a:pt x="255587" y="415925"/>
                    </a:moveTo>
                    <a:cubicBezTo>
                      <a:pt x="255587" y="415925"/>
                      <a:pt x="255587" y="415925"/>
                      <a:pt x="255587" y="466665"/>
                    </a:cubicBezTo>
                    <a:cubicBezTo>
                      <a:pt x="255587" y="466665"/>
                      <a:pt x="255587" y="466665"/>
                      <a:pt x="329618" y="466665"/>
                    </a:cubicBezTo>
                    <a:cubicBezTo>
                      <a:pt x="329618" y="466665"/>
                      <a:pt x="329618" y="466665"/>
                      <a:pt x="329618" y="831850"/>
                    </a:cubicBezTo>
                    <a:cubicBezTo>
                      <a:pt x="329618" y="831850"/>
                      <a:pt x="329618" y="831850"/>
                      <a:pt x="380870" y="831850"/>
                    </a:cubicBezTo>
                    <a:cubicBezTo>
                      <a:pt x="380870" y="831850"/>
                      <a:pt x="380870" y="831850"/>
                      <a:pt x="380870" y="466665"/>
                    </a:cubicBezTo>
                    <a:cubicBezTo>
                      <a:pt x="380870" y="466665"/>
                      <a:pt x="380870" y="466665"/>
                      <a:pt x="455612" y="466665"/>
                    </a:cubicBezTo>
                    <a:cubicBezTo>
                      <a:pt x="455612" y="466665"/>
                      <a:pt x="455612" y="466665"/>
                      <a:pt x="455612" y="415925"/>
                    </a:cubicBezTo>
                    <a:cubicBezTo>
                      <a:pt x="455612" y="415925"/>
                      <a:pt x="455612" y="415925"/>
                      <a:pt x="255587" y="415925"/>
                    </a:cubicBezTo>
                    <a:close/>
                    <a:moveTo>
                      <a:pt x="142749" y="409575"/>
                    </a:moveTo>
                    <a:cubicBezTo>
                      <a:pt x="114810" y="409575"/>
                      <a:pt x="92602" y="418878"/>
                      <a:pt x="76125" y="437482"/>
                    </a:cubicBezTo>
                    <a:cubicBezTo>
                      <a:pt x="58932" y="455371"/>
                      <a:pt x="51052" y="481132"/>
                      <a:pt x="51052" y="513332"/>
                    </a:cubicBezTo>
                    <a:cubicBezTo>
                      <a:pt x="51052" y="544102"/>
                      <a:pt x="57499" y="569147"/>
                      <a:pt x="71827" y="589183"/>
                    </a:cubicBezTo>
                    <a:cubicBezTo>
                      <a:pt x="86155" y="608503"/>
                      <a:pt x="104781" y="625677"/>
                      <a:pt x="128421" y="639272"/>
                    </a:cubicBezTo>
                    <a:cubicBezTo>
                      <a:pt x="136301" y="644281"/>
                      <a:pt x="144182" y="649290"/>
                      <a:pt x="151345" y="654299"/>
                    </a:cubicBezTo>
                    <a:cubicBezTo>
                      <a:pt x="159942" y="660739"/>
                      <a:pt x="166390" y="667179"/>
                      <a:pt x="172121" y="673620"/>
                    </a:cubicBezTo>
                    <a:cubicBezTo>
                      <a:pt x="178568" y="680775"/>
                      <a:pt x="182866" y="689362"/>
                      <a:pt x="186448" y="698664"/>
                    </a:cubicBezTo>
                    <a:cubicBezTo>
                      <a:pt x="190747" y="707251"/>
                      <a:pt x="192896" y="717985"/>
                      <a:pt x="192896" y="730865"/>
                    </a:cubicBezTo>
                    <a:cubicBezTo>
                      <a:pt x="192896" y="770221"/>
                      <a:pt x="177135" y="790257"/>
                      <a:pt x="147047" y="790257"/>
                    </a:cubicBezTo>
                    <a:cubicBezTo>
                      <a:pt x="130570" y="790257"/>
                      <a:pt x="119108" y="784533"/>
                      <a:pt x="110512" y="773799"/>
                    </a:cubicBezTo>
                    <a:cubicBezTo>
                      <a:pt x="101915" y="762350"/>
                      <a:pt x="97617" y="744461"/>
                      <a:pt x="97617" y="718700"/>
                    </a:cubicBezTo>
                    <a:cubicBezTo>
                      <a:pt x="97617" y="718700"/>
                      <a:pt x="97617" y="718700"/>
                      <a:pt x="97617" y="702242"/>
                    </a:cubicBezTo>
                    <a:cubicBezTo>
                      <a:pt x="97617" y="702242"/>
                      <a:pt x="97617" y="702242"/>
                      <a:pt x="46037" y="702242"/>
                    </a:cubicBezTo>
                    <a:cubicBezTo>
                      <a:pt x="46037" y="702242"/>
                      <a:pt x="46037" y="702242"/>
                      <a:pt x="46037" y="718700"/>
                    </a:cubicBezTo>
                    <a:cubicBezTo>
                      <a:pt x="46037" y="741599"/>
                      <a:pt x="48903" y="760203"/>
                      <a:pt x="53917" y="775946"/>
                    </a:cubicBezTo>
                    <a:cubicBezTo>
                      <a:pt x="58932" y="790973"/>
                      <a:pt x="66096" y="803853"/>
                      <a:pt x="75409" y="813155"/>
                    </a:cubicBezTo>
                    <a:cubicBezTo>
                      <a:pt x="84006" y="822458"/>
                      <a:pt x="94751" y="828898"/>
                      <a:pt x="106930" y="832476"/>
                    </a:cubicBezTo>
                    <a:cubicBezTo>
                      <a:pt x="119108" y="836053"/>
                      <a:pt x="132003" y="838200"/>
                      <a:pt x="146331" y="838200"/>
                    </a:cubicBezTo>
                    <a:cubicBezTo>
                      <a:pt x="163524" y="838200"/>
                      <a:pt x="178568" y="835338"/>
                      <a:pt x="190747" y="830329"/>
                    </a:cubicBezTo>
                    <a:cubicBezTo>
                      <a:pt x="202925" y="823889"/>
                      <a:pt x="213671" y="816018"/>
                      <a:pt x="221551" y="806000"/>
                    </a:cubicBezTo>
                    <a:cubicBezTo>
                      <a:pt x="228715" y="795982"/>
                      <a:pt x="235162" y="784533"/>
                      <a:pt x="238744" y="770937"/>
                    </a:cubicBezTo>
                    <a:cubicBezTo>
                      <a:pt x="242326" y="757341"/>
                      <a:pt x="244475" y="742314"/>
                      <a:pt x="244475" y="726572"/>
                    </a:cubicBezTo>
                    <a:cubicBezTo>
                      <a:pt x="244475" y="709398"/>
                      <a:pt x="242326" y="694371"/>
                      <a:pt x="238028" y="680775"/>
                    </a:cubicBezTo>
                    <a:cubicBezTo>
                      <a:pt x="234446" y="667895"/>
                      <a:pt x="227998" y="656446"/>
                      <a:pt x="220835" y="646428"/>
                    </a:cubicBezTo>
                    <a:cubicBezTo>
                      <a:pt x="212954" y="636410"/>
                      <a:pt x="203641" y="627108"/>
                      <a:pt x="193612" y="619236"/>
                    </a:cubicBezTo>
                    <a:cubicBezTo>
                      <a:pt x="182866" y="610650"/>
                      <a:pt x="171404" y="602778"/>
                      <a:pt x="159942" y="594192"/>
                    </a:cubicBezTo>
                    <a:cubicBezTo>
                      <a:pt x="151345" y="589183"/>
                      <a:pt x="143465" y="583458"/>
                      <a:pt x="137018" y="578449"/>
                    </a:cubicBezTo>
                    <a:cubicBezTo>
                      <a:pt x="129854" y="573440"/>
                      <a:pt x="123407" y="567000"/>
                      <a:pt x="118392" y="560560"/>
                    </a:cubicBezTo>
                    <a:cubicBezTo>
                      <a:pt x="112661" y="554120"/>
                      <a:pt x="108363" y="546964"/>
                      <a:pt x="106213" y="539093"/>
                    </a:cubicBezTo>
                    <a:cubicBezTo>
                      <a:pt x="103348" y="530506"/>
                      <a:pt x="101915" y="521204"/>
                      <a:pt x="101915" y="510470"/>
                    </a:cubicBezTo>
                    <a:cubicBezTo>
                      <a:pt x="101915" y="494012"/>
                      <a:pt x="105497" y="481132"/>
                      <a:pt x="112661" y="471830"/>
                    </a:cubicBezTo>
                    <a:cubicBezTo>
                      <a:pt x="119108" y="463243"/>
                      <a:pt x="129854" y="458949"/>
                      <a:pt x="142749" y="458949"/>
                    </a:cubicBezTo>
                    <a:cubicBezTo>
                      <a:pt x="154927" y="458949"/>
                      <a:pt x="164957" y="463243"/>
                      <a:pt x="172837" y="471830"/>
                    </a:cubicBezTo>
                    <a:cubicBezTo>
                      <a:pt x="181434" y="481132"/>
                      <a:pt x="185732" y="496159"/>
                      <a:pt x="185732" y="517626"/>
                    </a:cubicBezTo>
                    <a:cubicBezTo>
                      <a:pt x="185732" y="517626"/>
                      <a:pt x="185732" y="517626"/>
                      <a:pt x="185732" y="535515"/>
                    </a:cubicBezTo>
                    <a:cubicBezTo>
                      <a:pt x="185732" y="535515"/>
                      <a:pt x="185732" y="535515"/>
                      <a:pt x="235162" y="535515"/>
                    </a:cubicBezTo>
                    <a:cubicBezTo>
                      <a:pt x="235162" y="535515"/>
                      <a:pt x="235162" y="535515"/>
                      <a:pt x="235162" y="517626"/>
                    </a:cubicBezTo>
                    <a:cubicBezTo>
                      <a:pt x="235162" y="479701"/>
                      <a:pt x="227282" y="451794"/>
                      <a:pt x="211522" y="434620"/>
                    </a:cubicBezTo>
                    <a:cubicBezTo>
                      <a:pt x="195045" y="418162"/>
                      <a:pt x="172121" y="409575"/>
                      <a:pt x="142749" y="409575"/>
                    </a:cubicBezTo>
                    <a:close/>
                    <a:moveTo>
                      <a:pt x="360778" y="0"/>
                    </a:moveTo>
                    <a:cubicBezTo>
                      <a:pt x="360778" y="0"/>
                      <a:pt x="360778" y="0"/>
                      <a:pt x="871998" y="0"/>
                    </a:cubicBezTo>
                    <a:cubicBezTo>
                      <a:pt x="871998" y="0"/>
                      <a:pt x="871998" y="0"/>
                      <a:pt x="1233488" y="358773"/>
                    </a:cubicBezTo>
                    <a:cubicBezTo>
                      <a:pt x="1233488" y="358773"/>
                      <a:pt x="1233488" y="358773"/>
                      <a:pt x="1233488" y="865191"/>
                    </a:cubicBezTo>
                    <a:cubicBezTo>
                      <a:pt x="1233488" y="865191"/>
                      <a:pt x="1233488" y="865191"/>
                      <a:pt x="871998" y="1223963"/>
                    </a:cubicBezTo>
                    <a:cubicBezTo>
                      <a:pt x="871998" y="1223963"/>
                      <a:pt x="871998" y="1223963"/>
                      <a:pt x="360778" y="1223963"/>
                    </a:cubicBezTo>
                    <a:cubicBezTo>
                      <a:pt x="360778" y="1223963"/>
                      <a:pt x="360778" y="1223963"/>
                      <a:pt x="0" y="865191"/>
                    </a:cubicBezTo>
                    <a:cubicBezTo>
                      <a:pt x="0" y="865191"/>
                      <a:pt x="0" y="865191"/>
                      <a:pt x="0" y="358773"/>
                    </a:cubicBezTo>
                    <a:cubicBezTo>
                      <a:pt x="0" y="358773"/>
                      <a:pt x="0" y="358773"/>
                      <a:pt x="360778" y="0"/>
                    </a:cubicBezTo>
                    <a:close/>
                  </a:path>
                </a:pathLst>
              </a:custGeom>
              <a:solidFill>
                <a:srgbClr val="002060">
                  <a:lumMod val="100000"/>
                </a:srgbClr>
              </a:solidFill>
              <a:ln>
                <a:noFill/>
              </a:ln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698" dirty="0"/>
              </a:p>
            </p:txBody>
          </p:sp>
        </p:grpSp>
      </p:grpSp>
      <p:grpSp>
        <p:nvGrpSpPr>
          <p:cNvPr id="60" name="bcgIcons_DigitalInnovation">
            <a:extLst>
              <a:ext uri="{FF2B5EF4-FFF2-40B4-BE49-F238E27FC236}">
                <a16:creationId xmlns:a16="http://schemas.microsoft.com/office/drawing/2014/main" id="{17388C4A-2B29-472B-BFAF-65945B3CBE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43497" y="3331296"/>
            <a:ext cx="734132" cy="734813"/>
            <a:chOff x="1682" y="0"/>
            <a:chExt cx="4316" cy="4320"/>
          </a:xfrm>
        </p:grpSpPr>
        <p:sp>
          <p:nvSpPr>
            <p:cNvPr id="61" name="AutoShape 13">
              <a:extLst>
                <a:ext uri="{FF2B5EF4-FFF2-40B4-BE49-F238E27FC236}">
                  <a16:creationId xmlns:a16="http://schemas.microsoft.com/office/drawing/2014/main" id="{96CA2F83-EB72-4479-9D65-6D85011B79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496A1E79-EB50-4D52-A5A5-203E8291FC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501"/>
              <a:ext cx="1956" cy="3307"/>
            </a:xfrm>
            <a:custGeom>
              <a:avLst/>
              <a:gdLst>
                <a:gd name="T0" fmla="*/ 0 w 1044"/>
                <a:gd name="T1" fmla="*/ 521 h 1764"/>
                <a:gd name="T2" fmla="*/ 129 w 1044"/>
                <a:gd name="T3" fmla="*/ 864 h 1764"/>
                <a:gd name="T4" fmla="*/ 263 w 1044"/>
                <a:gd name="T5" fmla="*/ 1262 h 1764"/>
                <a:gd name="T6" fmla="*/ 200 w 1044"/>
                <a:gd name="T7" fmla="*/ 1305 h 1764"/>
                <a:gd name="T8" fmla="*/ 206 w 1044"/>
                <a:gd name="T9" fmla="*/ 1414 h 1764"/>
                <a:gd name="T10" fmla="*/ 200 w 1044"/>
                <a:gd name="T11" fmla="*/ 1503 h 1764"/>
                <a:gd name="T12" fmla="*/ 200 w 1044"/>
                <a:gd name="T13" fmla="*/ 1545 h 1764"/>
                <a:gd name="T14" fmla="*/ 243 w 1044"/>
                <a:gd name="T15" fmla="*/ 1659 h 1764"/>
                <a:gd name="T16" fmla="*/ 294 w 1044"/>
                <a:gd name="T17" fmla="*/ 1698 h 1764"/>
                <a:gd name="T18" fmla="*/ 522 w 1044"/>
                <a:gd name="T19" fmla="*/ 1757 h 1764"/>
                <a:gd name="T20" fmla="*/ 737 w 1044"/>
                <a:gd name="T21" fmla="*/ 1718 h 1764"/>
                <a:gd name="T22" fmla="*/ 750 w 1044"/>
                <a:gd name="T23" fmla="*/ 1659 h 1764"/>
                <a:gd name="T24" fmla="*/ 847 w 1044"/>
                <a:gd name="T25" fmla="*/ 1616 h 1764"/>
                <a:gd name="T26" fmla="*/ 842 w 1044"/>
                <a:gd name="T27" fmla="*/ 1524 h 1764"/>
                <a:gd name="T28" fmla="*/ 847 w 1044"/>
                <a:gd name="T29" fmla="*/ 1435 h 1764"/>
                <a:gd name="T30" fmla="*/ 847 w 1044"/>
                <a:gd name="T31" fmla="*/ 1393 h 1764"/>
                <a:gd name="T32" fmla="*/ 804 w 1044"/>
                <a:gd name="T33" fmla="*/ 1262 h 1764"/>
                <a:gd name="T34" fmla="*/ 781 w 1044"/>
                <a:gd name="T35" fmla="*/ 1130 h 1764"/>
                <a:gd name="T36" fmla="*/ 917 w 1044"/>
                <a:gd name="T37" fmla="*/ 862 h 1764"/>
                <a:gd name="T38" fmla="*/ 522 w 1044"/>
                <a:gd name="T39" fmla="*/ 0 h 1764"/>
                <a:gd name="T40" fmla="*/ 244 w 1044"/>
                <a:gd name="T41" fmla="*/ 1436 h 1764"/>
                <a:gd name="T42" fmla="*/ 803 w 1044"/>
                <a:gd name="T43" fmla="*/ 1502 h 1764"/>
                <a:gd name="T44" fmla="*/ 706 w 1044"/>
                <a:gd name="T45" fmla="*/ 1684 h 1764"/>
                <a:gd name="T46" fmla="*/ 520 w 1044"/>
                <a:gd name="T47" fmla="*/ 1713 h 1764"/>
                <a:gd name="T48" fmla="*/ 338 w 1044"/>
                <a:gd name="T49" fmla="*/ 1659 h 1764"/>
                <a:gd name="T50" fmla="*/ 706 w 1044"/>
                <a:gd name="T51" fmla="*/ 1684 h 1764"/>
                <a:gd name="T52" fmla="*/ 244 w 1044"/>
                <a:gd name="T53" fmla="*/ 1546 h 1764"/>
                <a:gd name="T54" fmla="*/ 803 w 1044"/>
                <a:gd name="T55" fmla="*/ 1615 h 1764"/>
                <a:gd name="T56" fmla="*/ 803 w 1044"/>
                <a:gd name="T57" fmla="*/ 1392 h 1764"/>
                <a:gd name="T58" fmla="*/ 244 w 1044"/>
                <a:gd name="T59" fmla="*/ 1306 h 1764"/>
                <a:gd name="T60" fmla="*/ 803 w 1044"/>
                <a:gd name="T61" fmla="*/ 1392 h 1764"/>
                <a:gd name="T62" fmla="*/ 737 w 1044"/>
                <a:gd name="T63" fmla="*/ 1130 h 1764"/>
                <a:gd name="T64" fmla="*/ 307 w 1044"/>
                <a:gd name="T65" fmla="*/ 1262 h 1764"/>
                <a:gd name="T66" fmla="*/ 160 w 1044"/>
                <a:gd name="T67" fmla="*/ 833 h 1764"/>
                <a:gd name="T68" fmla="*/ 522 w 1044"/>
                <a:gd name="T69" fmla="*/ 44 h 1764"/>
                <a:gd name="T70" fmla="*/ 884 w 1044"/>
                <a:gd name="T71" fmla="*/ 83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4" h="1764">
                  <a:moveTo>
                    <a:pt x="522" y="0"/>
                  </a:moveTo>
                  <a:cubicBezTo>
                    <a:pt x="234" y="0"/>
                    <a:pt x="0" y="234"/>
                    <a:pt x="0" y="521"/>
                  </a:cubicBezTo>
                  <a:cubicBezTo>
                    <a:pt x="0" y="647"/>
                    <a:pt x="46" y="768"/>
                    <a:pt x="128" y="862"/>
                  </a:cubicBezTo>
                  <a:cubicBezTo>
                    <a:pt x="129" y="864"/>
                    <a:pt x="129" y="864"/>
                    <a:pt x="129" y="864"/>
                  </a:cubicBezTo>
                  <a:cubicBezTo>
                    <a:pt x="131" y="865"/>
                    <a:pt x="263" y="991"/>
                    <a:pt x="263" y="1130"/>
                  </a:cubicBezTo>
                  <a:cubicBezTo>
                    <a:pt x="263" y="1262"/>
                    <a:pt x="263" y="1262"/>
                    <a:pt x="263" y="1262"/>
                  </a:cubicBezTo>
                  <a:cubicBezTo>
                    <a:pt x="243" y="1262"/>
                    <a:pt x="243" y="1262"/>
                    <a:pt x="243" y="1262"/>
                  </a:cubicBezTo>
                  <a:cubicBezTo>
                    <a:pt x="219" y="1262"/>
                    <a:pt x="200" y="1281"/>
                    <a:pt x="200" y="1305"/>
                  </a:cubicBezTo>
                  <a:cubicBezTo>
                    <a:pt x="200" y="1393"/>
                    <a:pt x="200" y="1393"/>
                    <a:pt x="200" y="1393"/>
                  </a:cubicBezTo>
                  <a:cubicBezTo>
                    <a:pt x="200" y="1401"/>
                    <a:pt x="202" y="1408"/>
                    <a:pt x="206" y="1414"/>
                  </a:cubicBezTo>
                  <a:cubicBezTo>
                    <a:pt x="202" y="1420"/>
                    <a:pt x="200" y="1427"/>
                    <a:pt x="200" y="1435"/>
                  </a:cubicBezTo>
                  <a:cubicBezTo>
                    <a:pt x="200" y="1503"/>
                    <a:pt x="200" y="1503"/>
                    <a:pt x="200" y="1503"/>
                  </a:cubicBezTo>
                  <a:cubicBezTo>
                    <a:pt x="200" y="1510"/>
                    <a:pt x="202" y="1517"/>
                    <a:pt x="206" y="1524"/>
                  </a:cubicBezTo>
                  <a:cubicBezTo>
                    <a:pt x="202" y="1530"/>
                    <a:pt x="200" y="1537"/>
                    <a:pt x="200" y="1545"/>
                  </a:cubicBezTo>
                  <a:cubicBezTo>
                    <a:pt x="200" y="1616"/>
                    <a:pt x="200" y="1616"/>
                    <a:pt x="200" y="1616"/>
                  </a:cubicBezTo>
                  <a:cubicBezTo>
                    <a:pt x="200" y="1640"/>
                    <a:pt x="219" y="1659"/>
                    <a:pt x="243" y="1659"/>
                  </a:cubicBezTo>
                  <a:cubicBezTo>
                    <a:pt x="294" y="1659"/>
                    <a:pt x="294" y="1659"/>
                    <a:pt x="294" y="1659"/>
                  </a:cubicBezTo>
                  <a:cubicBezTo>
                    <a:pt x="294" y="1698"/>
                    <a:pt x="294" y="1698"/>
                    <a:pt x="294" y="1698"/>
                  </a:cubicBezTo>
                  <a:cubicBezTo>
                    <a:pt x="294" y="1707"/>
                    <a:pt x="299" y="1715"/>
                    <a:pt x="307" y="1718"/>
                  </a:cubicBezTo>
                  <a:cubicBezTo>
                    <a:pt x="410" y="1764"/>
                    <a:pt x="506" y="1758"/>
                    <a:pt x="522" y="1757"/>
                  </a:cubicBezTo>
                  <a:cubicBezTo>
                    <a:pt x="526" y="1758"/>
                    <a:pt x="535" y="1758"/>
                    <a:pt x="547" y="1758"/>
                  </a:cubicBezTo>
                  <a:cubicBezTo>
                    <a:pt x="585" y="1758"/>
                    <a:pt x="659" y="1753"/>
                    <a:pt x="737" y="1718"/>
                  </a:cubicBezTo>
                  <a:cubicBezTo>
                    <a:pt x="745" y="1715"/>
                    <a:pt x="750" y="1707"/>
                    <a:pt x="750" y="1698"/>
                  </a:cubicBezTo>
                  <a:cubicBezTo>
                    <a:pt x="750" y="1659"/>
                    <a:pt x="750" y="1659"/>
                    <a:pt x="750" y="1659"/>
                  </a:cubicBezTo>
                  <a:cubicBezTo>
                    <a:pt x="804" y="1659"/>
                    <a:pt x="804" y="1659"/>
                    <a:pt x="804" y="1659"/>
                  </a:cubicBezTo>
                  <a:cubicBezTo>
                    <a:pt x="828" y="1659"/>
                    <a:pt x="847" y="1640"/>
                    <a:pt x="847" y="1616"/>
                  </a:cubicBezTo>
                  <a:cubicBezTo>
                    <a:pt x="847" y="1545"/>
                    <a:pt x="847" y="1545"/>
                    <a:pt x="847" y="1545"/>
                  </a:cubicBezTo>
                  <a:cubicBezTo>
                    <a:pt x="847" y="1537"/>
                    <a:pt x="845" y="1530"/>
                    <a:pt x="842" y="1524"/>
                  </a:cubicBezTo>
                  <a:cubicBezTo>
                    <a:pt x="845" y="1517"/>
                    <a:pt x="847" y="1510"/>
                    <a:pt x="847" y="1503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7" y="1427"/>
                    <a:pt x="845" y="1420"/>
                    <a:pt x="842" y="1414"/>
                  </a:cubicBezTo>
                  <a:cubicBezTo>
                    <a:pt x="845" y="1408"/>
                    <a:pt x="847" y="1401"/>
                    <a:pt x="847" y="1393"/>
                  </a:cubicBezTo>
                  <a:cubicBezTo>
                    <a:pt x="847" y="1305"/>
                    <a:pt x="847" y="1305"/>
                    <a:pt x="847" y="1305"/>
                  </a:cubicBezTo>
                  <a:cubicBezTo>
                    <a:pt x="847" y="1281"/>
                    <a:pt x="828" y="1262"/>
                    <a:pt x="804" y="1262"/>
                  </a:cubicBezTo>
                  <a:cubicBezTo>
                    <a:pt x="781" y="1262"/>
                    <a:pt x="781" y="1262"/>
                    <a:pt x="781" y="1262"/>
                  </a:cubicBezTo>
                  <a:cubicBezTo>
                    <a:pt x="781" y="1130"/>
                    <a:pt x="781" y="1130"/>
                    <a:pt x="781" y="1130"/>
                  </a:cubicBezTo>
                  <a:cubicBezTo>
                    <a:pt x="781" y="991"/>
                    <a:pt x="914" y="865"/>
                    <a:pt x="915" y="864"/>
                  </a:cubicBezTo>
                  <a:cubicBezTo>
                    <a:pt x="917" y="862"/>
                    <a:pt x="917" y="862"/>
                    <a:pt x="917" y="862"/>
                  </a:cubicBezTo>
                  <a:cubicBezTo>
                    <a:pt x="999" y="768"/>
                    <a:pt x="1044" y="647"/>
                    <a:pt x="1044" y="521"/>
                  </a:cubicBezTo>
                  <a:cubicBezTo>
                    <a:pt x="1044" y="234"/>
                    <a:pt x="810" y="0"/>
                    <a:pt x="522" y="0"/>
                  </a:cubicBezTo>
                  <a:close/>
                  <a:moveTo>
                    <a:pt x="244" y="1502"/>
                  </a:moveTo>
                  <a:cubicBezTo>
                    <a:pt x="244" y="1436"/>
                    <a:pt x="244" y="1436"/>
                    <a:pt x="244" y="1436"/>
                  </a:cubicBezTo>
                  <a:cubicBezTo>
                    <a:pt x="803" y="1436"/>
                    <a:pt x="803" y="1436"/>
                    <a:pt x="803" y="1436"/>
                  </a:cubicBezTo>
                  <a:cubicBezTo>
                    <a:pt x="803" y="1502"/>
                    <a:pt x="803" y="1502"/>
                    <a:pt x="803" y="1502"/>
                  </a:cubicBezTo>
                  <a:lnTo>
                    <a:pt x="244" y="1502"/>
                  </a:lnTo>
                  <a:close/>
                  <a:moveTo>
                    <a:pt x="706" y="1684"/>
                  </a:moveTo>
                  <a:cubicBezTo>
                    <a:pt x="611" y="1721"/>
                    <a:pt x="525" y="1713"/>
                    <a:pt x="524" y="1713"/>
                  </a:cubicBezTo>
                  <a:cubicBezTo>
                    <a:pt x="523" y="1713"/>
                    <a:pt x="521" y="1713"/>
                    <a:pt x="520" y="1713"/>
                  </a:cubicBezTo>
                  <a:cubicBezTo>
                    <a:pt x="519" y="1713"/>
                    <a:pt x="433" y="1721"/>
                    <a:pt x="338" y="1684"/>
                  </a:cubicBezTo>
                  <a:cubicBezTo>
                    <a:pt x="338" y="1659"/>
                    <a:pt x="338" y="1659"/>
                    <a:pt x="338" y="1659"/>
                  </a:cubicBezTo>
                  <a:cubicBezTo>
                    <a:pt x="706" y="1659"/>
                    <a:pt x="706" y="1659"/>
                    <a:pt x="706" y="1659"/>
                  </a:cubicBezTo>
                  <a:lnTo>
                    <a:pt x="706" y="1684"/>
                  </a:lnTo>
                  <a:close/>
                  <a:moveTo>
                    <a:pt x="244" y="1615"/>
                  </a:moveTo>
                  <a:cubicBezTo>
                    <a:pt x="244" y="1546"/>
                    <a:pt x="244" y="1546"/>
                    <a:pt x="244" y="1546"/>
                  </a:cubicBezTo>
                  <a:cubicBezTo>
                    <a:pt x="803" y="1546"/>
                    <a:pt x="803" y="1546"/>
                    <a:pt x="803" y="1546"/>
                  </a:cubicBezTo>
                  <a:cubicBezTo>
                    <a:pt x="803" y="1615"/>
                    <a:pt x="803" y="1615"/>
                    <a:pt x="803" y="1615"/>
                  </a:cubicBezTo>
                  <a:lnTo>
                    <a:pt x="244" y="1615"/>
                  </a:lnTo>
                  <a:close/>
                  <a:moveTo>
                    <a:pt x="803" y="1392"/>
                  </a:moveTo>
                  <a:cubicBezTo>
                    <a:pt x="244" y="1392"/>
                    <a:pt x="244" y="1392"/>
                    <a:pt x="244" y="1392"/>
                  </a:cubicBezTo>
                  <a:cubicBezTo>
                    <a:pt x="244" y="1306"/>
                    <a:pt x="244" y="1306"/>
                    <a:pt x="244" y="1306"/>
                  </a:cubicBezTo>
                  <a:cubicBezTo>
                    <a:pt x="803" y="1306"/>
                    <a:pt x="803" y="1306"/>
                    <a:pt x="803" y="1306"/>
                  </a:cubicBezTo>
                  <a:lnTo>
                    <a:pt x="803" y="1392"/>
                  </a:lnTo>
                  <a:close/>
                  <a:moveTo>
                    <a:pt x="884" y="833"/>
                  </a:moveTo>
                  <a:cubicBezTo>
                    <a:pt x="870" y="846"/>
                    <a:pt x="737" y="976"/>
                    <a:pt x="737" y="1130"/>
                  </a:cubicBezTo>
                  <a:cubicBezTo>
                    <a:pt x="737" y="1262"/>
                    <a:pt x="737" y="1262"/>
                    <a:pt x="737" y="1262"/>
                  </a:cubicBezTo>
                  <a:cubicBezTo>
                    <a:pt x="307" y="1262"/>
                    <a:pt x="307" y="1262"/>
                    <a:pt x="307" y="1262"/>
                  </a:cubicBezTo>
                  <a:cubicBezTo>
                    <a:pt x="307" y="1130"/>
                    <a:pt x="307" y="1130"/>
                    <a:pt x="307" y="1130"/>
                  </a:cubicBezTo>
                  <a:cubicBezTo>
                    <a:pt x="307" y="976"/>
                    <a:pt x="174" y="846"/>
                    <a:pt x="160" y="833"/>
                  </a:cubicBezTo>
                  <a:cubicBezTo>
                    <a:pt x="85" y="746"/>
                    <a:pt x="44" y="636"/>
                    <a:pt x="44" y="521"/>
                  </a:cubicBezTo>
                  <a:cubicBezTo>
                    <a:pt x="44" y="258"/>
                    <a:pt x="259" y="44"/>
                    <a:pt x="522" y="44"/>
                  </a:cubicBezTo>
                  <a:cubicBezTo>
                    <a:pt x="785" y="44"/>
                    <a:pt x="1000" y="258"/>
                    <a:pt x="1000" y="521"/>
                  </a:cubicBezTo>
                  <a:cubicBezTo>
                    <a:pt x="1000" y="636"/>
                    <a:pt x="959" y="746"/>
                    <a:pt x="884" y="833"/>
                  </a:cubicBezTo>
                  <a:close/>
                </a:path>
              </a:pathLst>
            </a:custGeom>
            <a:solidFill>
              <a:srgbClr val="000B22">
                <a:lumMod val="10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79DC3A99-C911-493F-8F7B-0A41DE1E9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660"/>
              <a:ext cx="1638" cy="2130"/>
            </a:xfrm>
            <a:custGeom>
              <a:avLst/>
              <a:gdLst>
                <a:gd name="T0" fmla="*/ 482 w 874"/>
                <a:gd name="T1" fmla="*/ 304 h 1136"/>
                <a:gd name="T2" fmla="*/ 482 w 874"/>
                <a:gd name="T3" fmla="*/ 259 h 1136"/>
                <a:gd name="T4" fmla="*/ 513 w 874"/>
                <a:gd name="T5" fmla="*/ 554 h 1136"/>
                <a:gd name="T6" fmla="*/ 513 w 874"/>
                <a:gd name="T7" fmla="*/ 599 h 1136"/>
                <a:gd name="T8" fmla="*/ 513 w 874"/>
                <a:gd name="T9" fmla="*/ 554 h 1136"/>
                <a:gd name="T10" fmla="*/ 160 w 874"/>
                <a:gd name="T11" fmla="*/ 605 h 1136"/>
                <a:gd name="T12" fmla="*/ 206 w 874"/>
                <a:gd name="T13" fmla="*/ 605 h 1136"/>
                <a:gd name="T14" fmla="*/ 328 w 874"/>
                <a:gd name="T15" fmla="*/ 699 h 1136"/>
                <a:gd name="T16" fmla="*/ 328 w 874"/>
                <a:gd name="T17" fmla="*/ 744 h 1136"/>
                <a:gd name="T18" fmla="*/ 328 w 874"/>
                <a:gd name="T19" fmla="*/ 699 h 1136"/>
                <a:gd name="T20" fmla="*/ 716 w 874"/>
                <a:gd name="T21" fmla="*/ 361 h 1136"/>
                <a:gd name="T22" fmla="*/ 761 w 874"/>
                <a:gd name="T23" fmla="*/ 361 h 1136"/>
                <a:gd name="T24" fmla="*/ 874 w 874"/>
                <a:gd name="T25" fmla="*/ 436 h 1136"/>
                <a:gd name="T26" fmla="*/ 611 w 874"/>
                <a:gd name="T27" fmla="*/ 1045 h 1136"/>
                <a:gd name="T28" fmla="*/ 263 w 874"/>
                <a:gd name="T29" fmla="*/ 1136 h 1136"/>
                <a:gd name="T30" fmla="*/ 105 w 874"/>
                <a:gd name="T31" fmla="*/ 720 h 1136"/>
                <a:gd name="T32" fmla="*/ 437 w 874"/>
                <a:gd name="T33" fmla="*/ 0 h 1136"/>
                <a:gd name="T34" fmla="*/ 250 w 874"/>
                <a:gd name="T35" fmla="*/ 605 h 1136"/>
                <a:gd name="T36" fmla="*/ 172 w 874"/>
                <a:gd name="T37" fmla="*/ 539 h 1136"/>
                <a:gd name="T38" fmla="*/ 157 w 874"/>
                <a:gd name="T39" fmla="*/ 378 h 1136"/>
                <a:gd name="T40" fmla="*/ 155 w 874"/>
                <a:gd name="T41" fmla="*/ 244 h 1136"/>
                <a:gd name="T42" fmla="*/ 115 w 874"/>
                <a:gd name="T43" fmla="*/ 364 h 1136"/>
                <a:gd name="T44" fmla="*/ 133 w 874"/>
                <a:gd name="T45" fmla="*/ 561 h 1136"/>
                <a:gd name="T46" fmla="*/ 183 w 874"/>
                <a:gd name="T47" fmla="*/ 672 h 1136"/>
                <a:gd name="T48" fmla="*/ 576 w 874"/>
                <a:gd name="T49" fmla="*/ 555 h 1136"/>
                <a:gd name="T50" fmla="*/ 667 w 874"/>
                <a:gd name="T51" fmla="*/ 409 h 1136"/>
                <a:gd name="T52" fmla="*/ 533 w 874"/>
                <a:gd name="T53" fmla="*/ 409 h 1136"/>
                <a:gd name="T54" fmla="*/ 548 w 874"/>
                <a:gd name="T55" fmla="*/ 520 h 1136"/>
                <a:gd name="T56" fmla="*/ 446 w 874"/>
                <a:gd name="T57" fmla="*/ 577 h 1136"/>
                <a:gd name="T58" fmla="*/ 580 w 874"/>
                <a:gd name="T59" fmla="*/ 577 h 1136"/>
                <a:gd name="T60" fmla="*/ 548 w 874"/>
                <a:gd name="T61" fmla="*/ 282 h 1136"/>
                <a:gd name="T62" fmla="*/ 423 w 874"/>
                <a:gd name="T63" fmla="*/ 250 h 1136"/>
                <a:gd name="T64" fmla="*/ 290 w 874"/>
                <a:gd name="T65" fmla="*/ 546 h 1136"/>
                <a:gd name="T66" fmla="*/ 351 w 874"/>
                <a:gd name="T67" fmla="*/ 639 h 1136"/>
                <a:gd name="T68" fmla="*/ 351 w 874"/>
                <a:gd name="T69" fmla="*/ 505 h 1136"/>
                <a:gd name="T70" fmla="*/ 296 w 874"/>
                <a:gd name="T71" fmla="*/ 434 h 1136"/>
                <a:gd name="T72" fmla="*/ 482 w 874"/>
                <a:gd name="T73" fmla="*/ 348 h 1136"/>
                <a:gd name="T74" fmla="*/ 770 w 874"/>
                <a:gd name="T75" fmla="*/ 588 h 1136"/>
                <a:gd name="T76" fmla="*/ 637 w 874"/>
                <a:gd name="T77" fmla="*/ 588 h 1136"/>
                <a:gd name="T78" fmla="*/ 437 w 874"/>
                <a:gd name="T79" fmla="*/ 719 h 1136"/>
                <a:gd name="T80" fmla="*/ 328 w 874"/>
                <a:gd name="T81" fmla="*/ 655 h 1136"/>
                <a:gd name="T82" fmla="*/ 328 w 874"/>
                <a:gd name="T83" fmla="*/ 788 h 1136"/>
                <a:gd name="T84" fmla="*/ 437 w 874"/>
                <a:gd name="T85" fmla="*/ 763 h 1136"/>
                <a:gd name="T86" fmla="*/ 703 w 874"/>
                <a:gd name="T87" fmla="*/ 655 h 1136"/>
                <a:gd name="T88" fmla="*/ 805 w 874"/>
                <a:gd name="T89" fmla="*/ 361 h 1136"/>
                <a:gd name="T90" fmla="*/ 736 w 874"/>
                <a:gd name="T91" fmla="*/ 295 h 1136"/>
                <a:gd name="T92" fmla="*/ 320 w 874"/>
                <a:gd name="T93" fmla="*/ 126 h 1136"/>
                <a:gd name="T94" fmla="*/ 207 w 874"/>
                <a:gd name="T95" fmla="*/ 174 h 1136"/>
                <a:gd name="T96" fmla="*/ 341 w 874"/>
                <a:gd name="T97" fmla="*/ 174 h 1136"/>
                <a:gd name="T98" fmla="*/ 437 w 874"/>
                <a:gd name="T99" fmla="*/ 148 h 1136"/>
                <a:gd name="T100" fmla="*/ 672 w 874"/>
                <a:gd name="T101" fmla="*/ 361 h 1136"/>
                <a:gd name="T102" fmla="*/ 805 w 874"/>
                <a:gd name="T103" fmla="*/ 361 h 1136"/>
                <a:gd name="T104" fmla="*/ 251 w 874"/>
                <a:gd name="T105" fmla="*/ 174 h 1136"/>
                <a:gd name="T106" fmla="*/ 297 w 874"/>
                <a:gd name="T107" fmla="*/ 174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74" h="1136">
                  <a:moveTo>
                    <a:pt x="504" y="282"/>
                  </a:moveTo>
                  <a:cubicBezTo>
                    <a:pt x="504" y="294"/>
                    <a:pt x="494" y="304"/>
                    <a:pt x="482" y="304"/>
                  </a:cubicBezTo>
                  <a:cubicBezTo>
                    <a:pt x="469" y="304"/>
                    <a:pt x="459" y="294"/>
                    <a:pt x="459" y="282"/>
                  </a:cubicBezTo>
                  <a:cubicBezTo>
                    <a:pt x="459" y="269"/>
                    <a:pt x="469" y="259"/>
                    <a:pt x="482" y="259"/>
                  </a:cubicBezTo>
                  <a:cubicBezTo>
                    <a:pt x="494" y="259"/>
                    <a:pt x="504" y="269"/>
                    <a:pt x="504" y="282"/>
                  </a:cubicBezTo>
                  <a:close/>
                  <a:moveTo>
                    <a:pt x="513" y="554"/>
                  </a:moveTo>
                  <a:cubicBezTo>
                    <a:pt x="501" y="554"/>
                    <a:pt x="490" y="564"/>
                    <a:pt x="490" y="577"/>
                  </a:cubicBezTo>
                  <a:cubicBezTo>
                    <a:pt x="490" y="589"/>
                    <a:pt x="501" y="599"/>
                    <a:pt x="513" y="599"/>
                  </a:cubicBezTo>
                  <a:cubicBezTo>
                    <a:pt x="526" y="599"/>
                    <a:pt x="536" y="589"/>
                    <a:pt x="536" y="577"/>
                  </a:cubicBezTo>
                  <a:cubicBezTo>
                    <a:pt x="536" y="564"/>
                    <a:pt x="526" y="554"/>
                    <a:pt x="513" y="554"/>
                  </a:cubicBezTo>
                  <a:close/>
                  <a:moveTo>
                    <a:pt x="183" y="582"/>
                  </a:moveTo>
                  <a:cubicBezTo>
                    <a:pt x="170" y="582"/>
                    <a:pt x="160" y="593"/>
                    <a:pt x="160" y="605"/>
                  </a:cubicBezTo>
                  <a:cubicBezTo>
                    <a:pt x="160" y="618"/>
                    <a:pt x="170" y="628"/>
                    <a:pt x="183" y="628"/>
                  </a:cubicBezTo>
                  <a:cubicBezTo>
                    <a:pt x="195" y="628"/>
                    <a:pt x="206" y="618"/>
                    <a:pt x="206" y="605"/>
                  </a:cubicBezTo>
                  <a:cubicBezTo>
                    <a:pt x="206" y="593"/>
                    <a:pt x="195" y="582"/>
                    <a:pt x="183" y="582"/>
                  </a:cubicBezTo>
                  <a:close/>
                  <a:moveTo>
                    <a:pt x="328" y="699"/>
                  </a:moveTo>
                  <a:cubicBezTo>
                    <a:pt x="316" y="699"/>
                    <a:pt x="306" y="709"/>
                    <a:pt x="306" y="722"/>
                  </a:cubicBezTo>
                  <a:cubicBezTo>
                    <a:pt x="306" y="734"/>
                    <a:pt x="316" y="744"/>
                    <a:pt x="328" y="744"/>
                  </a:cubicBezTo>
                  <a:cubicBezTo>
                    <a:pt x="341" y="744"/>
                    <a:pt x="351" y="734"/>
                    <a:pt x="351" y="722"/>
                  </a:cubicBezTo>
                  <a:cubicBezTo>
                    <a:pt x="351" y="709"/>
                    <a:pt x="341" y="699"/>
                    <a:pt x="328" y="699"/>
                  </a:cubicBezTo>
                  <a:close/>
                  <a:moveTo>
                    <a:pt x="739" y="338"/>
                  </a:moveTo>
                  <a:cubicBezTo>
                    <a:pt x="726" y="338"/>
                    <a:pt x="716" y="349"/>
                    <a:pt x="716" y="361"/>
                  </a:cubicBezTo>
                  <a:cubicBezTo>
                    <a:pt x="716" y="374"/>
                    <a:pt x="726" y="384"/>
                    <a:pt x="739" y="384"/>
                  </a:cubicBezTo>
                  <a:cubicBezTo>
                    <a:pt x="751" y="384"/>
                    <a:pt x="761" y="374"/>
                    <a:pt x="761" y="361"/>
                  </a:cubicBezTo>
                  <a:cubicBezTo>
                    <a:pt x="761" y="349"/>
                    <a:pt x="751" y="338"/>
                    <a:pt x="739" y="338"/>
                  </a:cubicBezTo>
                  <a:close/>
                  <a:moveTo>
                    <a:pt x="874" y="436"/>
                  </a:moveTo>
                  <a:cubicBezTo>
                    <a:pt x="874" y="540"/>
                    <a:pt x="837" y="641"/>
                    <a:pt x="769" y="720"/>
                  </a:cubicBezTo>
                  <a:cubicBezTo>
                    <a:pt x="747" y="741"/>
                    <a:pt x="611" y="880"/>
                    <a:pt x="611" y="1045"/>
                  </a:cubicBezTo>
                  <a:cubicBezTo>
                    <a:pt x="611" y="1136"/>
                    <a:pt x="611" y="1136"/>
                    <a:pt x="611" y="1136"/>
                  </a:cubicBezTo>
                  <a:cubicBezTo>
                    <a:pt x="263" y="1136"/>
                    <a:pt x="263" y="1136"/>
                    <a:pt x="263" y="1136"/>
                  </a:cubicBezTo>
                  <a:cubicBezTo>
                    <a:pt x="263" y="1045"/>
                    <a:pt x="263" y="1045"/>
                    <a:pt x="263" y="1045"/>
                  </a:cubicBezTo>
                  <a:cubicBezTo>
                    <a:pt x="263" y="880"/>
                    <a:pt x="127" y="741"/>
                    <a:pt x="105" y="720"/>
                  </a:cubicBezTo>
                  <a:cubicBezTo>
                    <a:pt x="37" y="641"/>
                    <a:pt x="0" y="540"/>
                    <a:pt x="0" y="436"/>
                  </a:cubicBezTo>
                  <a:cubicBezTo>
                    <a:pt x="0" y="195"/>
                    <a:pt x="196" y="0"/>
                    <a:pt x="437" y="0"/>
                  </a:cubicBezTo>
                  <a:cubicBezTo>
                    <a:pt x="678" y="0"/>
                    <a:pt x="874" y="195"/>
                    <a:pt x="874" y="436"/>
                  </a:cubicBezTo>
                  <a:close/>
                  <a:moveTo>
                    <a:pt x="250" y="605"/>
                  </a:moveTo>
                  <a:cubicBezTo>
                    <a:pt x="250" y="568"/>
                    <a:pt x="220" y="538"/>
                    <a:pt x="183" y="538"/>
                  </a:cubicBezTo>
                  <a:cubicBezTo>
                    <a:pt x="179" y="538"/>
                    <a:pt x="175" y="539"/>
                    <a:pt x="172" y="539"/>
                  </a:cubicBezTo>
                  <a:cubicBezTo>
                    <a:pt x="158" y="506"/>
                    <a:pt x="152" y="471"/>
                    <a:pt x="152" y="434"/>
                  </a:cubicBezTo>
                  <a:cubicBezTo>
                    <a:pt x="152" y="415"/>
                    <a:pt x="153" y="396"/>
                    <a:pt x="157" y="378"/>
                  </a:cubicBezTo>
                  <a:cubicBezTo>
                    <a:pt x="193" y="377"/>
                    <a:pt x="222" y="347"/>
                    <a:pt x="222" y="311"/>
                  </a:cubicBezTo>
                  <a:cubicBezTo>
                    <a:pt x="222" y="274"/>
                    <a:pt x="192" y="244"/>
                    <a:pt x="155" y="244"/>
                  </a:cubicBezTo>
                  <a:cubicBezTo>
                    <a:pt x="119" y="244"/>
                    <a:pt x="89" y="274"/>
                    <a:pt x="89" y="311"/>
                  </a:cubicBezTo>
                  <a:cubicBezTo>
                    <a:pt x="89" y="333"/>
                    <a:pt x="99" y="352"/>
                    <a:pt x="115" y="364"/>
                  </a:cubicBezTo>
                  <a:cubicBezTo>
                    <a:pt x="110" y="387"/>
                    <a:pt x="108" y="410"/>
                    <a:pt x="108" y="434"/>
                  </a:cubicBezTo>
                  <a:cubicBezTo>
                    <a:pt x="108" y="478"/>
                    <a:pt x="116" y="521"/>
                    <a:pt x="133" y="561"/>
                  </a:cubicBezTo>
                  <a:cubicBezTo>
                    <a:pt x="123" y="573"/>
                    <a:pt x="116" y="588"/>
                    <a:pt x="116" y="605"/>
                  </a:cubicBezTo>
                  <a:cubicBezTo>
                    <a:pt x="116" y="642"/>
                    <a:pt x="146" y="672"/>
                    <a:pt x="183" y="672"/>
                  </a:cubicBezTo>
                  <a:cubicBezTo>
                    <a:pt x="220" y="672"/>
                    <a:pt x="250" y="642"/>
                    <a:pt x="250" y="605"/>
                  </a:cubicBezTo>
                  <a:close/>
                  <a:moveTo>
                    <a:pt x="576" y="555"/>
                  </a:moveTo>
                  <a:cubicBezTo>
                    <a:pt x="597" y="532"/>
                    <a:pt x="611" y="503"/>
                    <a:pt x="618" y="473"/>
                  </a:cubicBezTo>
                  <a:cubicBezTo>
                    <a:pt x="646" y="465"/>
                    <a:pt x="667" y="439"/>
                    <a:pt x="667" y="409"/>
                  </a:cubicBezTo>
                  <a:cubicBezTo>
                    <a:pt x="667" y="372"/>
                    <a:pt x="637" y="342"/>
                    <a:pt x="600" y="342"/>
                  </a:cubicBezTo>
                  <a:cubicBezTo>
                    <a:pt x="563" y="342"/>
                    <a:pt x="533" y="372"/>
                    <a:pt x="533" y="409"/>
                  </a:cubicBezTo>
                  <a:cubicBezTo>
                    <a:pt x="533" y="436"/>
                    <a:pt x="550" y="459"/>
                    <a:pt x="573" y="470"/>
                  </a:cubicBezTo>
                  <a:cubicBezTo>
                    <a:pt x="568" y="488"/>
                    <a:pt x="560" y="505"/>
                    <a:pt x="548" y="520"/>
                  </a:cubicBezTo>
                  <a:cubicBezTo>
                    <a:pt x="538" y="514"/>
                    <a:pt x="526" y="510"/>
                    <a:pt x="513" y="510"/>
                  </a:cubicBezTo>
                  <a:cubicBezTo>
                    <a:pt x="476" y="510"/>
                    <a:pt x="446" y="540"/>
                    <a:pt x="446" y="577"/>
                  </a:cubicBezTo>
                  <a:cubicBezTo>
                    <a:pt x="446" y="613"/>
                    <a:pt x="476" y="643"/>
                    <a:pt x="513" y="643"/>
                  </a:cubicBezTo>
                  <a:cubicBezTo>
                    <a:pt x="550" y="643"/>
                    <a:pt x="580" y="613"/>
                    <a:pt x="580" y="577"/>
                  </a:cubicBezTo>
                  <a:cubicBezTo>
                    <a:pt x="580" y="569"/>
                    <a:pt x="579" y="562"/>
                    <a:pt x="576" y="555"/>
                  </a:cubicBezTo>
                  <a:close/>
                  <a:moveTo>
                    <a:pt x="548" y="282"/>
                  </a:moveTo>
                  <a:cubicBezTo>
                    <a:pt x="548" y="245"/>
                    <a:pt x="519" y="215"/>
                    <a:pt x="482" y="215"/>
                  </a:cubicBezTo>
                  <a:cubicBezTo>
                    <a:pt x="457" y="215"/>
                    <a:pt x="435" y="229"/>
                    <a:pt x="423" y="250"/>
                  </a:cubicBezTo>
                  <a:cubicBezTo>
                    <a:pt x="328" y="257"/>
                    <a:pt x="252" y="337"/>
                    <a:pt x="252" y="434"/>
                  </a:cubicBezTo>
                  <a:cubicBezTo>
                    <a:pt x="252" y="474"/>
                    <a:pt x="265" y="514"/>
                    <a:pt x="290" y="546"/>
                  </a:cubicBezTo>
                  <a:cubicBezTo>
                    <a:pt x="286" y="554"/>
                    <a:pt x="284" y="563"/>
                    <a:pt x="284" y="572"/>
                  </a:cubicBezTo>
                  <a:cubicBezTo>
                    <a:pt x="284" y="609"/>
                    <a:pt x="314" y="639"/>
                    <a:pt x="351" y="639"/>
                  </a:cubicBezTo>
                  <a:cubicBezTo>
                    <a:pt x="388" y="639"/>
                    <a:pt x="418" y="609"/>
                    <a:pt x="418" y="572"/>
                  </a:cubicBezTo>
                  <a:cubicBezTo>
                    <a:pt x="418" y="535"/>
                    <a:pt x="388" y="505"/>
                    <a:pt x="351" y="505"/>
                  </a:cubicBezTo>
                  <a:cubicBezTo>
                    <a:pt x="340" y="505"/>
                    <a:pt x="330" y="508"/>
                    <a:pt x="320" y="513"/>
                  </a:cubicBezTo>
                  <a:cubicBezTo>
                    <a:pt x="305" y="490"/>
                    <a:pt x="296" y="462"/>
                    <a:pt x="296" y="434"/>
                  </a:cubicBezTo>
                  <a:cubicBezTo>
                    <a:pt x="296" y="363"/>
                    <a:pt x="348" y="305"/>
                    <a:pt x="416" y="295"/>
                  </a:cubicBezTo>
                  <a:cubicBezTo>
                    <a:pt x="422" y="325"/>
                    <a:pt x="449" y="348"/>
                    <a:pt x="482" y="348"/>
                  </a:cubicBezTo>
                  <a:cubicBezTo>
                    <a:pt x="519" y="348"/>
                    <a:pt x="548" y="318"/>
                    <a:pt x="548" y="282"/>
                  </a:cubicBezTo>
                  <a:close/>
                  <a:moveTo>
                    <a:pt x="770" y="588"/>
                  </a:moveTo>
                  <a:cubicBezTo>
                    <a:pt x="770" y="551"/>
                    <a:pt x="740" y="521"/>
                    <a:pt x="703" y="521"/>
                  </a:cubicBezTo>
                  <a:cubicBezTo>
                    <a:pt x="667" y="521"/>
                    <a:pt x="637" y="551"/>
                    <a:pt x="637" y="588"/>
                  </a:cubicBezTo>
                  <a:cubicBezTo>
                    <a:pt x="637" y="602"/>
                    <a:pt x="641" y="615"/>
                    <a:pt x="648" y="626"/>
                  </a:cubicBezTo>
                  <a:cubicBezTo>
                    <a:pt x="594" y="685"/>
                    <a:pt x="518" y="719"/>
                    <a:pt x="437" y="719"/>
                  </a:cubicBezTo>
                  <a:cubicBezTo>
                    <a:pt x="423" y="719"/>
                    <a:pt x="409" y="718"/>
                    <a:pt x="395" y="716"/>
                  </a:cubicBezTo>
                  <a:cubicBezTo>
                    <a:pt x="392" y="682"/>
                    <a:pt x="363" y="655"/>
                    <a:pt x="328" y="655"/>
                  </a:cubicBezTo>
                  <a:cubicBezTo>
                    <a:pt x="292" y="655"/>
                    <a:pt x="262" y="685"/>
                    <a:pt x="262" y="722"/>
                  </a:cubicBezTo>
                  <a:cubicBezTo>
                    <a:pt x="262" y="759"/>
                    <a:pt x="292" y="788"/>
                    <a:pt x="328" y="788"/>
                  </a:cubicBezTo>
                  <a:cubicBezTo>
                    <a:pt x="351" y="788"/>
                    <a:pt x="372" y="777"/>
                    <a:pt x="384" y="759"/>
                  </a:cubicBezTo>
                  <a:cubicBezTo>
                    <a:pt x="401" y="762"/>
                    <a:pt x="419" y="763"/>
                    <a:pt x="437" y="763"/>
                  </a:cubicBezTo>
                  <a:cubicBezTo>
                    <a:pt x="532" y="763"/>
                    <a:pt x="622" y="723"/>
                    <a:pt x="684" y="652"/>
                  </a:cubicBezTo>
                  <a:cubicBezTo>
                    <a:pt x="690" y="654"/>
                    <a:pt x="697" y="655"/>
                    <a:pt x="703" y="655"/>
                  </a:cubicBezTo>
                  <a:cubicBezTo>
                    <a:pt x="740" y="655"/>
                    <a:pt x="770" y="625"/>
                    <a:pt x="770" y="588"/>
                  </a:cubicBezTo>
                  <a:close/>
                  <a:moveTo>
                    <a:pt x="805" y="361"/>
                  </a:moveTo>
                  <a:cubicBezTo>
                    <a:pt x="805" y="324"/>
                    <a:pt x="776" y="294"/>
                    <a:pt x="739" y="294"/>
                  </a:cubicBezTo>
                  <a:cubicBezTo>
                    <a:pt x="738" y="294"/>
                    <a:pt x="737" y="295"/>
                    <a:pt x="736" y="295"/>
                  </a:cubicBezTo>
                  <a:cubicBezTo>
                    <a:pt x="682" y="178"/>
                    <a:pt x="566" y="104"/>
                    <a:pt x="437" y="104"/>
                  </a:cubicBezTo>
                  <a:cubicBezTo>
                    <a:pt x="396" y="104"/>
                    <a:pt x="357" y="112"/>
                    <a:pt x="320" y="126"/>
                  </a:cubicBezTo>
                  <a:cubicBezTo>
                    <a:pt x="308" y="115"/>
                    <a:pt x="292" y="108"/>
                    <a:pt x="274" y="108"/>
                  </a:cubicBezTo>
                  <a:cubicBezTo>
                    <a:pt x="237" y="108"/>
                    <a:pt x="207" y="138"/>
                    <a:pt x="207" y="174"/>
                  </a:cubicBezTo>
                  <a:cubicBezTo>
                    <a:pt x="207" y="211"/>
                    <a:pt x="237" y="241"/>
                    <a:pt x="274" y="241"/>
                  </a:cubicBezTo>
                  <a:cubicBezTo>
                    <a:pt x="311" y="241"/>
                    <a:pt x="341" y="211"/>
                    <a:pt x="341" y="174"/>
                  </a:cubicBezTo>
                  <a:cubicBezTo>
                    <a:pt x="341" y="171"/>
                    <a:pt x="341" y="168"/>
                    <a:pt x="340" y="165"/>
                  </a:cubicBezTo>
                  <a:cubicBezTo>
                    <a:pt x="371" y="154"/>
                    <a:pt x="404" y="148"/>
                    <a:pt x="437" y="148"/>
                  </a:cubicBezTo>
                  <a:cubicBezTo>
                    <a:pt x="548" y="148"/>
                    <a:pt x="648" y="212"/>
                    <a:pt x="695" y="311"/>
                  </a:cubicBezTo>
                  <a:cubicBezTo>
                    <a:pt x="681" y="323"/>
                    <a:pt x="672" y="341"/>
                    <a:pt x="672" y="361"/>
                  </a:cubicBezTo>
                  <a:cubicBezTo>
                    <a:pt x="672" y="398"/>
                    <a:pt x="702" y="428"/>
                    <a:pt x="739" y="428"/>
                  </a:cubicBezTo>
                  <a:cubicBezTo>
                    <a:pt x="776" y="428"/>
                    <a:pt x="805" y="398"/>
                    <a:pt x="805" y="361"/>
                  </a:cubicBezTo>
                  <a:close/>
                  <a:moveTo>
                    <a:pt x="274" y="152"/>
                  </a:moveTo>
                  <a:cubicBezTo>
                    <a:pt x="262" y="152"/>
                    <a:pt x="251" y="162"/>
                    <a:pt x="251" y="174"/>
                  </a:cubicBezTo>
                  <a:cubicBezTo>
                    <a:pt x="251" y="187"/>
                    <a:pt x="262" y="197"/>
                    <a:pt x="274" y="197"/>
                  </a:cubicBezTo>
                  <a:cubicBezTo>
                    <a:pt x="287" y="197"/>
                    <a:pt x="297" y="187"/>
                    <a:pt x="297" y="174"/>
                  </a:cubicBezTo>
                  <a:cubicBezTo>
                    <a:pt x="297" y="162"/>
                    <a:pt x="287" y="152"/>
                    <a:pt x="274" y="152"/>
                  </a:cubicBezTo>
                  <a:close/>
                </a:path>
              </a:pathLst>
            </a:custGeom>
            <a:solidFill>
              <a:srgbClr val="002060">
                <a:lumMod val="10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</p:grpSp>
    </p:spTree>
    <p:extLst>
      <p:ext uri="{BB962C8B-B14F-4D97-AF65-F5344CB8AC3E}">
        <p14:creationId xmlns:p14="http://schemas.microsoft.com/office/powerpoint/2010/main" val="24353675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2" y="644129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4" name="Object 1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644129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hidden="1"/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75" y="361950"/>
            <a:ext cx="6150010" cy="82011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Strong Response: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/>
              <a:t>care for </a:t>
            </a:r>
            <a:r>
              <a:rPr lang="en-GB" dirty="0" err="1"/>
              <a:t>Lagosians</a:t>
            </a:r>
            <a:r>
              <a:rPr lang="en-GB" dirty="0"/>
              <a:t>, provide economic stimulus, and ensure society runs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4375" y="1572655"/>
            <a:ext cx="1828051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27000" tIns="27000" rIns="27000" bIns="2700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Food security and safety 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355" y="1572655"/>
            <a:ext cx="1828051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27000" tIns="27000" rIns="27000" bIns="2700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Economic intervention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76334" y="1572655"/>
            <a:ext cx="1828051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27000" tIns="27000" rIns="27000" bIns="2700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Public safety &amp; well being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866" y="2893384"/>
            <a:ext cx="1828051" cy="903920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450"/>
              </a:spcBef>
            </a:pPr>
            <a:endParaRPr lang="en-US" sz="75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355" y="1823632"/>
            <a:ext cx="1828051" cy="2559675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Provide support for  Micro, Small, Medium enterprises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>
                    <a:lumMod val="100000"/>
                  </a:srgbClr>
                </a:solidFill>
              </a:rPr>
              <a:t>Provide wage subsidies based on maintaining payroll – particularly for SMEs 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>
                    <a:lumMod val="100000"/>
                  </a:srgbClr>
                </a:solidFill>
              </a:rPr>
              <a:t>Enhance SMEs access to short term funding through </a:t>
            </a:r>
            <a:r>
              <a:rPr lang="en-US" sz="900" dirty="0" err="1">
                <a:solidFill>
                  <a:srgbClr val="000000">
                    <a:lumMod val="100000"/>
                  </a:srgbClr>
                </a:solidFill>
              </a:rPr>
              <a:t>LSETF</a:t>
            </a:r>
            <a:endParaRPr lang="en-US" sz="900" dirty="0">
              <a:solidFill>
                <a:srgbClr val="000000">
                  <a:lumMod val="100000"/>
                </a:srgbClr>
              </a:solidFill>
            </a:endParaRP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0000">
                  <a:lumMod val="100000"/>
                </a:srgbClr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Consider supporting large companies in vulnerable sectors</a:t>
            </a: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Support non-essential service sectors to open in safe and sustainable ways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Extend tax filling and payment deadline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Waive penalty on late tax fillings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375" y="1821520"/>
            <a:ext cx="1828051" cy="2672526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Protect Lagos State's food supply chain  </a:t>
            </a:r>
          </a:p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Offer shared services to farmer (e.g. fish cold rooms) to strengthen output </a:t>
            </a:r>
          </a:p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Provide support to farmers to boost food production </a:t>
            </a:r>
          </a:p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Create food banks to guarantee offtake from farmers  </a:t>
            </a: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Pursue social intervention programs targeting society's most vulnerable</a:t>
            </a: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Create ingenious collaborations with private sector to drive cash transfer and feeding to vulnerable population 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>
                    <a:lumMod val="100000"/>
                  </a:srgbClr>
                </a:solidFill>
              </a:rPr>
              <a:t>Promote free medical services in more neighborhoods</a:t>
            </a:r>
          </a:p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6334" y="1820849"/>
            <a:ext cx="1828051" cy="1980029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Reinforce enforcement  of guidelines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Enforce containment guidelines in public places such as banks, schools, etc.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Ensure adequate distribution of protective materials, masks, hand sanitizers etc.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Prevent breakdown of law and order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Strengthen intelligence gathering capabilities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Reinforce security infrastructure  </a:t>
            </a:r>
          </a:p>
          <a:p>
            <a:pPr marL="128588" lvl="1" indent="-128588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9893" y="2893383"/>
            <a:ext cx="1828051" cy="115416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450"/>
              </a:spcBef>
            </a:pPr>
            <a:endParaRPr lang="en-GB" sz="75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12" name="NavigationTriangle"/>
          <p:cNvSpPr/>
          <p:nvPr/>
        </p:nvSpPr>
        <p:spPr>
          <a:xfrm rot="16200000">
            <a:off x="6252842" y="630874"/>
            <a:ext cx="593093" cy="617220"/>
          </a:xfrm>
          <a:prstGeom prst="triangle">
            <a:avLst>
              <a:gd name="adj" fmla="val 100000"/>
            </a:avLst>
          </a:prstGeom>
          <a:solidFill>
            <a:schemeClr val="tx2">
              <a:lumMod val="10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</a:endParaRPr>
          </a:p>
        </p:txBody>
      </p:sp>
      <p:sp>
        <p:nvSpPr>
          <p:cNvPr id="15" name="NavigationIcon"/>
          <p:cNvSpPr>
            <a:spLocks noChangeAspect="1"/>
          </p:cNvSpPr>
          <p:nvPr/>
        </p:nvSpPr>
        <p:spPr bwMode="auto">
          <a:xfrm>
            <a:off x="6588574" y="717681"/>
            <a:ext cx="180452" cy="205740"/>
          </a:xfrm>
          <a:custGeom>
            <a:avLst/>
            <a:gdLst>
              <a:gd name="connsiteX0" fmla="*/ 345577 w 960743"/>
              <a:gd name="connsiteY0" fmla="*/ 64129 h 1095375"/>
              <a:gd name="connsiteX1" fmla="*/ 398815 w 960743"/>
              <a:gd name="connsiteY1" fmla="*/ 84082 h 1095375"/>
              <a:gd name="connsiteX2" fmla="*/ 468817 w 960743"/>
              <a:gd name="connsiteY2" fmla="*/ 141121 h 1095375"/>
              <a:gd name="connsiteX3" fmla="*/ 471675 w 960743"/>
              <a:gd name="connsiteY3" fmla="*/ 181048 h 1095375"/>
              <a:gd name="connsiteX4" fmla="*/ 452388 w 960743"/>
              <a:gd name="connsiteY4" fmla="*/ 232384 h 1095375"/>
              <a:gd name="connsiteX5" fmla="*/ 409530 w 960743"/>
              <a:gd name="connsiteY5" fmla="*/ 260903 h 1095375"/>
              <a:gd name="connsiteX6" fmla="*/ 323813 w 960743"/>
              <a:gd name="connsiteY6" fmla="*/ 262329 h 1095375"/>
              <a:gd name="connsiteX7" fmla="*/ 305955 w 960743"/>
              <a:gd name="connsiteY7" fmla="*/ 262329 h 1095375"/>
              <a:gd name="connsiteX8" fmla="*/ 293812 w 960743"/>
              <a:gd name="connsiteY8" fmla="*/ 270885 h 1095375"/>
              <a:gd name="connsiteX9" fmla="*/ 287383 w 960743"/>
              <a:gd name="connsiteY9" fmla="*/ 406353 h 1095375"/>
              <a:gd name="connsiteX10" fmla="*/ 302384 w 960743"/>
              <a:gd name="connsiteY10" fmla="*/ 471949 h 1095375"/>
              <a:gd name="connsiteX11" fmla="*/ 340956 w 960743"/>
              <a:gd name="connsiteY11" fmla="*/ 529701 h 1095375"/>
              <a:gd name="connsiteX12" fmla="*/ 385243 w 960743"/>
              <a:gd name="connsiteY12" fmla="*/ 658039 h 1095375"/>
              <a:gd name="connsiteX13" fmla="*/ 373814 w 960743"/>
              <a:gd name="connsiteY13" fmla="*/ 690837 h 1095375"/>
              <a:gd name="connsiteX14" fmla="*/ 338813 w 960743"/>
              <a:gd name="connsiteY14" fmla="*/ 734329 h 1095375"/>
              <a:gd name="connsiteX15" fmla="*/ 335242 w 960743"/>
              <a:gd name="connsiteY15" fmla="*/ 739320 h 1095375"/>
              <a:gd name="connsiteX16" fmla="*/ 350242 w 960743"/>
              <a:gd name="connsiteY16" fmla="*/ 748589 h 1095375"/>
              <a:gd name="connsiteX17" fmla="*/ 360957 w 960743"/>
              <a:gd name="connsiteY17" fmla="*/ 734329 h 1095375"/>
              <a:gd name="connsiteX18" fmla="*/ 684539 w 960743"/>
              <a:gd name="connsiteY18" fmla="*/ 645205 h 1095375"/>
              <a:gd name="connsiteX19" fmla="*/ 748826 w 960743"/>
              <a:gd name="connsiteY19" fmla="*/ 697967 h 1095375"/>
              <a:gd name="connsiteX20" fmla="*/ 765255 w 960743"/>
              <a:gd name="connsiteY20" fmla="*/ 692976 h 1095375"/>
              <a:gd name="connsiteX21" fmla="*/ 727397 w 960743"/>
              <a:gd name="connsiteY21" fmla="*/ 643066 h 1095375"/>
              <a:gd name="connsiteX22" fmla="*/ 723111 w 960743"/>
              <a:gd name="connsiteY22" fmla="*/ 615260 h 1095375"/>
              <a:gd name="connsiteX23" fmla="*/ 888831 w 960743"/>
              <a:gd name="connsiteY23" fmla="*/ 583888 h 1095375"/>
              <a:gd name="connsiteX24" fmla="*/ 898117 w 960743"/>
              <a:gd name="connsiteY24" fmla="*/ 603139 h 1095375"/>
              <a:gd name="connsiteX25" fmla="*/ 898831 w 960743"/>
              <a:gd name="connsiteY25" fmla="*/ 954643 h 1095375"/>
              <a:gd name="connsiteX26" fmla="*/ 883831 w 960743"/>
              <a:gd name="connsiteY26" fmla="*/ 967477 h 1095375"/>
              <a:gd name="connsiteX27" fmla="*/ 763827 w 960743"/>
              <a:gd name="connsiteY27" fmla="*/ 985302 h 1095375"/>
              <a:gd name="connsiteX28" fmla="*/ 523819 w 960743"/>
              <a:gd name="connsiteY28" fmla="*/ 1030220 h 1095375"/>
              <a:gd name="connsiteX29" fmla="*/ 348099 w 960743"/>
              <a:gd name="connsiteY29" fmla="*/ 1012395 h 1095375"/>
              <a:gd name="connsiteX30" fmla="*/ 189523 w 960743"/>
              <a:gd name="connsiteY30" fmla="*/ 998136 h 1095375"/>
              <a:gd name="connsiteX31" fmla="*/ 160950 w 960743"/>
              <a:gd name="connsiteY31" fmla="*/ 998136 h 1095375"/>
              <a:gd name="connsiteX32" fmla="*/ 114520 w 960743"/>
              <a:gd name="connsiteY32" fmla="*/ 953217 h 1095375"/>
              <a:gd name="connsiteX33" fmla="*/ 90234 w 960743"/>
              <a:gd name="connsiteY33" fmla="*/ 862667 h 1095375"/>
              <a:gd name="connsiteX34" fmla="*/ 75948 w 960743"/>
              <a:gd name="connsiteY34" fmla="*/ 664456 h 1095375"/>
              <a:gd name="connsiteX35" fmla="*/ 146664 w 960743"/>
              <a:gd name="connsiteY35" fmla="*/ 252348 h 1095375"/>
              <a:gd name="connsiteX36" fmla="*/ 153807 w 960743"/>
              <a:gd name="connsiteY36" fmla="*/ 214559 h 1095375"/>
              <a:gd name="connsiteX37" fmla="*/ 271668 w 960743"/>
              <a:gd name="connsiteY37" fmla="*/ 89786 h 1095375"/>
              <a:gd name="connsiteX38" fmla="*/ 325241 w 960743"/>
              <a:gd name="connsiteY38" fmla="*/ 71961 h 1095375"/>
              <a:gd name="connsiteX39" fmla="*/ 345577 w 960743"/>
              <a:gd name="connsiteY39" fmla="*/ 64129 h 1095375"/>
              <a:gd name="connsiteX40" fmla="*/ 353044 w 960743"/>
              <a:gd name="connsiteY40" fmla="*/ 30162 h 1095375"/>
              <a:gd name="connsiteX41" fmla="*/ 308082 w 960743"/>
              <a:gd name="connsiteY41" fmla="*/ 43029 h 1095375"/>
              <a:gd name="connsiteX42" fmla="*/ 263833 w 960743"/>
              <a:gd name="connsiteY42" fmla="*/ 57325 h 1095375"/>
              <a:gd name="connsiteX43" fmla="*/ 166057 w 960743"/>
              <a:gd name="connsiteY43" fmla="*/ 110936 h 1095375"/>
              <a:gd name="connsiteX44" fmla="*/ 122521 w 960743"/>
              <a:gd name="connsiteY44" fmla="*/ 207436 h 1095375"/>
              <a:gd name="connsiteX45" fmla="*/ 115385 w 960743"/>
              <a:gd name="connsiteY45" fmla="*/ 246036 h 1095375"/>
              <a:gd name="connsiteX46" fmla="*/ 91833 w 960743"/>
              <a:gd name="connsiteY46" fmla="*/ 391143 h 1095375"/>
              <a:gd name="connsiteX47" fmla="*/ 44015 w 960743"/>
              <a:gd name="connsiteY47" fmla="*/ 657768 h 1095375"/>
              <a:gd name="connsiteX48" fmla="*/ 61858 w 960743"/>
              <a:gd name="connsiteY48" fmla="*/ 881505 h 1095375"/>
              <a:gd name="connsiteX49" fmla="*/ 81841 w 960743"/>
              <a:gd name="connsiteY49" fmla="*/ 957990 h 1095375"/>
              <a:gd name="connsiteX50" fmla="*/ 101824 w 960743"/>
              <a:gd name="connsiteY50" fmla="*/ 1013746 h 1095375"/>
              <a:gd name="connsiteX51" fmla="*/ 158206 w 960743"/>
              <a:gd name="connsiteY51" fmla="*/ 1030901 h 1095375"/>
              <a:gd name="connsiteX52" fmla="*/ 163202 w 960743"/>
              <a:gd name="connsiteY52" fmla="*/ 1031616 h 1095375"/>
              <a:gd name="connsiteX53" fmla="*/ 177476 w 960743"/>
              <a:gd name="connsiteY53" fmla="*/ 1031616 h 1095375"/>
              <a:gd name="connsiteX54" fmla="*/ 193177 w 960743"/>
              <a:gd name="connsiteY54" fmla="*/ 1030901 h 1095375"/>
              <a:gd name="connsiteX55" fmla="*/ 224580 w 960743"/>
              <a:gd name="connsiteY55" fmla="*/ 1028042 h 1095375"/>
              <a:gd name="connsiteX56" fmla="*/ 310223 w 960743"/>
              <a:gd name="connsiteY56" fmla="*/ 1039479 h 1095375"/>
              <a:gd name="connsiteX57" fmla="*/ 340911 w 960743"/>
              <a:gd name="connsiteY57" fmla="*/ 1045197 h 1095375"/>
              <a:gd name="connsiteX58" fmla="*/ 370173 w 960743"/>
              <a:gd name="connsiteY58" fmla="*/ 1050201 h 1095375"/>
              <a:gd name="connsiteX59" fmla="*/ 490787 w 960743"/>
              <a:gd name="connsiteY59" fmla="*/ 1065212 h 1095375"/>
              <a:gd name="connsiteX60" fmla="*/ 526472 w 960743"/>
              <a:gd name="connsiteY60" fmla="*/ 1063068 h 1095375"/>
              <a:gd name="connsiteX61" fmla="*/ 691335 w 960743"/>
              <a:gd name="connsiteY61" fmla="*/ 1033760 h 1095375"/>
              <a:gd name="connsiteX62" fmla="*/ 769841 w 960743"/>
              <a:gd name="connsiteY62" fmla="*/ 1018034 h 1095375"/>
              <a:gd name="connsiteX63" fmla="*/ 804098 w 960743"/>
              <a:gd name="connsiteY63" fmla="*/ 1010172 h 1095375"/>
              <a:gd name="connsiteX64" fmla="*/ 865476 w 960743"/>
              <a:gd name="connsiteY64" fmla="*/ 999449 h 1095375"/>
              <a:gd name="connsiteX65" fmla="*/ 879036 w 960743"/>
              <a:gd name="connsiteY65" fmla="*/ 1000879 h 1095375"/>
              <a:gd name="connsiteX66" fmla="*/ 889027 w 960743"/>
              <a:gd name="connsiteY66" fmla="*/ 1001594 h 1095375"/>
              <a:gd name="connsiteX67" fmla="*/ 917575 w 960743"/>
              <a:gd name="connsiteY67" fmla="*/ 990157 h 1095375"/>
              <a:gd name="connsiteX68" fmla="*/ 928994 w 960743"/>
              <a:gd name="connsiteY68" fmla="*/ 957275 h 1095375"/>
              <a:gd name="connsiteX69" fmla="*/ 928281 w 960743"/>
              <a:gd name="connsiteY69" fmla="*/ 603443 h 1095375"/>
              <a:gd name="connsiteX70" fmla="*/ 903301 w 960743"/>
              <a:gd name="connsiteY70" fmla="*/ 557695 h 1095375"/>
              <a:gd name="connsiteX71" fmla="*/ 824081 w 960743"/>
              <a:gd name="connsiteY71" fmla="*/ 536250 h 1095375"/>
              <a:gd name="connsiteX72" fmla="*/ 698471 w 960743"/>
              <a:gd name="connsiteY72" fmla="*/ 596294 h 1095375"/>
              <a:gd name="connsiteX73" fmla="*/ 687052 w 960743"/>
              <a:gd name="connsiteY73" fmla="*/ 614880 h 1095375"/>
              <a:gd name="connsiteX74" fmla="*/ 575003 w 960743"/>
              <a:gd name="connsiteY74" fmla="*/ 597724 h 1095375"/>
              <a:gd name="connsiteX75" fmla="*/ 446538 w 960743"/>
              <a:gd name="connsiteY75" fmla="*/ 624172 h 1095375"/>
              <a:gd name="connsiteX76" fmla="*/ 412281 w 960743"/>
              <a:gd name="connsiteY76" fmla="*/ 642043 h 1095375"/>
              <a:gd name="connsiteX77" fmla="*/ 362322 w 960743"/>
              <a:gd name="connsiteY77" fmla="*/ 509802 h 1095375"/>
              <a:gd name="connsiteX78" fmla="*/ 338770 w 960743"/>
              <a:gd name="connsiteY78" fmla="*/ 475491 h 1095375"/>
              <a:gd name="connsiteX79" fmla="*/ 325924 w 960743"/>
              <a:gd name="connsiteY79" fmla="*/ 455476 h 1095375"/>
              <a:gd name="connsiteX80" fmla="*/ 315218 w 960743"/>
              <a:gd name="connsiteY80" fmla="*/ 409728 h 1095375"/>
              <a:gd name="connsiteX81" fmla="*/ 322355 w 960743"/>
              <a:gd name="connsiteY81" fmla="*/ 293214 h 1095375"/>
              <a:gd name="connsiteX82" fmla="*/ 334488 w 960743"/>
              <a:gd name="connsiteY82" fmla="*/ 289639 h 1095375"/>
              <a:gd name="connsiteX83" fmla="*/ 362322 w 960743"/>
              <a:gd name="connsiteY83" fmla="*/ 284636 h 1095375"/>
              <a:gd name="connsiteX84" fmla="*/ 400862 w 960743"/>
              <a:gd name="connsiteY84" fmla="*/ 289639 h 1095375"/>
              <a:gd name="connsiteX85" fmla="*/ 411567 w 960743"/>
              <a:gd name="connsiteY85" fmla="*/ 291069 h 1095375"/>
              <a:gd name="connsiteX86" fmla="*/ 470804 w 960743"/>
              <a:gd name="connsiteY86" fmla="*/ 260332 h 1095375"/>
              <a:gd name="connsiteX87" fmla="*/ 480795 w 960743"/>
              <a:gd name="connsiteY87" fmla="*/ 225306 h 1095375"/>
              <a:gd name="connsiteX88" fmla="*/ 492928 w 960743"/>
              <a:gd name="connsiteY88" fmla="*/ 199573 h 1095375"/>
              <a:gd name="connsiteX89" fmla="*/ 494355 w 960743"/>
              <a:gd name="connsiteY89" fmla="*/ 198143 h 1095375"/>
              <a:gd name="connsiteX90" fmla="*/ 489360 w 960743"/>
              <a:gd name="connsiteY90" fmla="*/ 117369 h 1095375"/>
              <a:gd name="connsiteX91" fmla="*/ 443683 w 960743"/>
              <a:gd name="connsiteY91" fmla="*/ 79484 h 1095375"/>
              <a:gd name="connsiteX92" fmla="*/ 417277 w 960743"/>
              <a:gd name="connsiteY92" fmla="*/ 58040 h 1095375"/>
              <a:gd name="connsiteX93" fmla="*/ 353044 w 960743"/>
              <a:gd name="connsiteY93" fmla="*/ 30162 h 1095375"/>
              <a:gd name="connsiteX94" fmla="*/ 354125 w 960743"/>
              <a:gd name="connsiteY94" fmla="*/ 0 h 1095375"/>
              <a:gd name="connsiteX95" fmla="*/ 438338 w 960743"/>
              <a:gd name="connsiteY95" fmla="*/ 35703 h 1095375"/>
              <a:gd name="connsiteX96" fmla="*/ 463316 w 960743"/>
              <a:gd name="connsiteY96" fmla="*/ 55697 h 1095375"/>
              <a:gd name="connsiteX97" fmla="*/ 511846 w 960743"/>
              <a:gd name="connsiteY97" fmla="*/ 96399 h 1095375"/>
              <a:gd name="connsiteX98" fmla="*/ 518982 w 960743"/>
              <a:gd name="connsiteY98" fmla="*/ 217790 h 1095375"/>
              <a:gd name="connsiteX99" fmla="*/ 518269 w 960743"/>
              <a:gd name="connsiteY99" fmla="*/ 219218 h 1095375"/>
              <a:gd name="connsiteX100" fmla="*/ 512559 w 960743"/>
              <a:gd name="connsiteY100" fmla="*/ 225645 h 1095375"/>
              <a:gd name="connsiteX101" fmla="*/ 496145 w 960743"/>
              <a:gd name="connsiteY101" fmla="*/ 279913 h 1095375"/>
              <a:gd name="connsiteX102" fmla="*/ 412646 w 960743"/>
              <a:gd name="connsiteY102" fmla="*/ 322043 h 1095375"/>
              <a:gd name="connsiteX103" fmla="*/ 394091 w 960743"/>
              <a:gd name="connsiteY103" fmla="*/ 319901 h 1095375"/>
              <a:gd name="connsiteX104" fmla="*/ 363403 w 960743"/>
              <a:gd name="connsiteY104" fmla="*/ 314903 h 1095375"/>
              <a:gd name="connsiteX105" fmla="*/ 354125 w 960743"/>
              <a:gd name="connsiteY105" fmla="*/ 316331 h 1095375"/>
              <a:gd name="connsiteX106" fmla="*/ 347702 w 960743"/>
              <a:gd name="connsiteY106" fmla="*/ 413444 h 1095375"/>
              <a:gd name="connsiteX107" fmla="*/ 352698 w 960743"/>
              <a:gd name="connsiteY107" fmla="*/ 438436 h 1095375"/>
              <a:gd name="connsiteX108" fmla="*/ 366257 w 960743"/>
              <a:gd name="connsiteY108" fmla="*/ 459858 h 1095375"/>
              <a:gd name="connsiteX109" fmla="*/ 386240 w 960743"/>
              <a:gd name="connsiteY109" fmla="*/ 489848 h 1095375"/>
              <a:gd name="connsiteX110" fmla="*/ 437624 w 960743"/>
              <a:gd name="connsiteY110" fmla="*/ 595530 h 1095375"/>
              <a:gd name="connsiteX111" fmla="*/ 576076 w 960743"/>
              <a:gd name="connsiteY111" fmla="*/ 567681 h 1095375"/>
              <a:gd name="connsiteX112" fmla="*/ 673849 w 960743"/>
              <a:gd name="connsiteY112" fmla="*/ 579106 h 1095375"/>
              <a:gd name="connsiteX113" fmla="*/ 675990 w 960743"/>
              <a:gd name="connsiteY113" fmla="*/ 576964 h 1095375"/>
              <a:gd name="connsiteX114" fmla="*/ 825146 w 960743"/>
              <a:gd name="connsiteY114" fmla="*/ 505558 h 1095375"/>
              <a:gd name="connsiteX115" fmla="*/ 919350 w 960743"/>
              <a:gd name="connsiteY115" fmla="*/ 530550 h 1095375"/>
              <a:gd name="connsiteX116" fmla="*/ 960030 w 960743"/>
              <a:gd name="connsiteY116" fmla="*/ 603385 h 1095375"/>
              <a:gd name="connsiteX117" fmla="*/ 960743 w 960743"/>
              <a:gd name="connsiteY117" fmla="*/ 956847 h 1095375"/>
              <a:gd name="connsiteX118" fmla="*/ 940047 w 960743"/>
              <a:gd name="connsiteY118" fmla="*/ 1011830 h 1095375"/>
              <a:gd name="connsiteX119" fmla="*/ 890090 w 960743"/>
              <a:gd name="connsiteY119" fmla="*/ 1031109 h 1095375"/>
              <a:gd name="connsiteX120" fmla="*/ 875817 w 960743"/>
              <a:gd name="connsiteY120" fmla="*/ 1030395 h 1095375"/>
              <a:gd name="connsiteX121" fmla="*/ 866539 w 960743"/>
              <a:gd name="connsiteY121" fmla="*/ 1029681 h 1095375"/>
              <a:gd name="connsiteX122" fmla="*/ 813014 w 960743"/>
              <a:gd name="connsiteY122" fmla="*/ 1038964 h 1095375"/>
              <a:gd name="connsiteX123" fmla="*/ 776617 w 960743"/>
              <a:gd name="connsiteY123" fmla="*/ 1047533 h 1095375"/>
              <a:gd name="connsiteX124" fmla="*/ 699541 w 960743"/>
              <a:gd name="connsiteY124" fmla="*/ 1063242 h 1095375"/>
              <a:gd name="connsiteX125" fmla="*/ 531115 w 960743"/>
              <a:gd name="connsiteY125" fmla="*/ 1093233 h 1095375"/>
              <a:gd name="connsiteX126" fmla="*/ 491863 w 960743"/>
              <a:gd name="connsiteY126" fmla="*/ 1095375 h 1095375"/>
              <a:gd name="connsiteX127" fmla="*/ 365544 w 960743"/>
              <a:gd name="connsiteY127" fmla="*/ 1079666 h 1095375"/>
              <a:gd name="connsiteX128" fmla="*/ 336997 w 960743"/>
              <a:gd name="connsiteY128" fmla="*/ 1074667 h 1095375"/>
              <a:gd name="connsiteX129" fmla="*/ 305596 w 960743"/>
              <a:gd name="connsiteY129" fmla="*/ 1068955 h 1095375"/>
              <a:gd name="connsiteX130" fmla="*/ 225665 w 960743"/>
              <a:gd name="connsiteY130" fmla="*/ 1058244 h 1095375"/>
              <a:gd name="connsiteX131" fmla="*/ 199973 w 960743"/>
              <a:gd name="connsiteY131" fmla="*/ 1060386 h 1095375"/>
              <a:gd name="connsiteX132" fmla="*/ 178563 w 960743"/>
              <a:gd name="connsiteY132" fmla="*/ 1061814 h 1095375"/>
              <a:gd name="connsiteX133" fmla="*/ 162148 w 960743"/>
              <a:gd name="connsiteY133" fmla="*/ 1061100 h 1095375"/>
              <a:gd name="connsiteX134" fmla="*/ 157866 w 960743"/>
              <a:gd name="connsiteY134" fmla="*/ 1061100 h 1095375"/>
              <a:gd name="connsiteX135" fmla="*/ 80790 w 960743"/>
              <a:gd name="connsiteY135" fmla="*/ 1034680 h 1095375"/>
              <a:gd name="connsiteX136" fmla="*/ 52957 w 960743"/>
              <a:gd name="connsiteY136" fmla="*/ 959703 h 1095375"/>
              <a:gd name="connsiteX137" fmla="*/ 37256 w 960743"/>
              <a:gd name="connsiteY137" fmla="*/ 897579 h 1095375"/>
              <a:gd name="connsiteX138" fmla="*/ 146 w 960743"/>
              <a:gd name="connsiteY138" fmla="*/ 770476 h 1095375"/>
              <a:gd name="connsiteX139" fmla="*/ 15846 w 960743"/>
              <a:gd name="connsiteY139" fmla="*/ 650513 h 1095375"/>
              <a:gd name="connsiteX140" fmla="*/ 62948 w 960743"/>
              <a:gd name="connsiteY140" fmla="*/ 387023 h 1095375"/>
              <a:gd name="connsiteX141" fmla="*/ 85786 w 960743"/>
              <a:gd name="connsiteY141" fmla="*/ 241354 h 1095375"/>
              <a:gd name="connsiteX142" fmla="*/ 93636 w 960743"/>
              <a:gd name="connsiteY142" fmla="*/ 201366 h 1095375"/>
              <a:gd name="connsiteX143" fmla="*/ 143593 w 960743"/>
              <a:gd name="connsiteY143" fmla="*/ 91400 h 1095375"/>
              <a:gd name="connsiteX144" fmla="*/ 259207 w 960743"/>
              <a:gd name="connsiteY144" fmla="*/ 27135 h 1095375"/>
              <a:gd name="connsiteX145" fmla="*/ 294177 w 960743"/>
              <a:gd name="connsiteY145" fmla="*/ 16424 h 1095375"/>
              <a:gd name="connsiteX146" fmla="*/ 354125 w 960743"/>
              <a:gd name="connsiteY146" fmla="*/ 0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960743" h="1095375">
                <a:moveTo>
                  <a:pt x="345577" y="64129"/>
                </a:moveTo>
                <a:cubicBezTo>
                  <a:pt x="364930" y="60553"/>
                  <a:pt x="381672" y="69109"/>
                  <a:pt x="398815" y="84082"/>
                </a:cubicBezTo>
                <a:cubicBezTo>
                  <a:pt x="421673" y="103332"/>
                  <a:pt x="447388" y="119731"/>
                  <a:pt x="468817" y="141121"/>
                </a:cubicBezTo>
                <a:cubicBezTo>
                  <a:pt x="481675" y="153955"/>
                  <a:pt x="483818" y="166076"/>
                  <a:pt x="471675" y="181048"/>
                </a:cubicBezTo>
                <a:cubicBezTo>
                  <a:pt x="459531" y="196021"/>
                  <a:pt x="446674" y="210281"/>
                  <a:pt x="452388" y="232384"/>
                </a:cubicBezTo>
                <a:cubicBezTo>
                  <a:pt x="454531" y="243792"/>
                  <a:pt x="423816" y="264468"/>
                  <a:pt x="409530" y="260903"/>
                </a:cubicBezTo>
                <a:cubicBezTo>
                  <a:pt x="380957" y="253774"/>
                  <a:pt x="352385" y="250209"/>
                  <a:pt x="323813" y="262329"/>
                </a:cubicBezTo>
                <a:cubicBezTo>
                  <a:pt x="317384" y="264468"/>
                  <a:pt x="311670" y="264468"/>
                  <a:pt x="305955" y="262329"/>
                </a:cubicBezTo>
                <a:cubicBezTo>
                  <a:pt x="300241" y="259477"/>
                  <a:pt x="293812" y="264468"/>
                  <a:pt x="293812" y="270885"/>
                </a:cubicBezTo>
                <a:cubicBezTo>
                  <a:pt x="294526" y="317943"/>
                  <a:pt x="292383" y="362148"/>
                  <a:pt x="287383" y="406353"/>
                </a:cubicBezTo>
                <a:cubicBezTo>
                  <a:pt x="284526" y="429882"/>
                  <a:pt x="288812" y="451985"/>
                  <a:pt x="302384" y="471949"/>
                </a:cubicBezTo>
                <a:cubicBezTo>
                  <a:pt x="315241" y="491199"/>
                  <a:pt x="325956" y="512589"/>
                  <a:pt x="340956" y="529701"/>
                </a:cubicBezTo>
                <a:cubicBezTo>
                  <a:pt x="373814" y="566776"/>
                  <a:pt x="380957" y="611695"/>
                  <a:pt x="385243" y="658039"/>
                </a:cubicBezTo>
                <a:cubicBezTo>
                  <a:pt x="385958" y="671586"/>
                  <a:pt x="382386" y="680855"/>
                  <a:pt x="373814" y="690837"/>
                </a:cubicBezTo>
                <a:cubicBezTo>
                  <a:pt x="361671" y="704384"/>
                  <a:pt x="350956" y="720069"/>
                  <a:pt x="338813" y="734329"/>
                </a:cubicBezTo>
                <a:cubicBezTo>
                  <a:pt x="337385" y="735755"/>
                  <a:pt x="336670" y="737894"/>
                  <a:pt x="335242" y="739320"/>
                </a:cubicBezTo>
                <a:cubicBezTo>
                  <a:pt x="329527" y="747876"/>
                  <a:pt x="343813" y="757858"/>
                  <a:pt x="350242" y="748589"/>
                </a:cubicBezTo>
                <a:cubicBezTo>
                  <a:pt x="353814" y="743598"/>
                  <a:pt x="357385" y="739320"/>
                  <a:pt x="360957" y="734329"/>
                </a:cubicBezTo>
                <a:cubicBezTo>
                  <a:pt x="444531" y="614547"/>
                  <a:pt x="589536" y="614547"/>
                  <a:pt x="684539" y="645205"/>
                </a:cubicBezTo>
                <a:cubicBezTo>
                  <a:pt x="713111" y="654474"/>
                  <a:pt x="733112" y="673012"/>
                  <a:pt x="748826" y="697967"/>
                </a:cubicBezTo>
                <a:cubicBezTo>
                  <a:pt x="753827" y="706523"/>
                  <a:pt x="766684" y="701532"/>
                  <a:pt x="765255" y="692976"/>
                </a:cubicBezTo>
                <a:cubicBezTo>
                  <a:pt x="760970" y="670873"/>
                  <a:pt x="748826" y="654474"/>
                  <a:pt x="727397" y="643066"/>
                </a:cubicBezTo>
                <a:cubicBezTo>
                  <a:pt x="710254" y="634510"/>
                  <a:pt x="713825" y="627381"/>
                  <a:pt x="723111" y="615260"/>
                </a:cubicBezTo>
                <a:cubicBezTo>
                  <a:pt x="763827" y="565350"/>
                  <a:pt x="831686" y="551804"/>
                  <a:pt x="888831" y="583888"/>
                </a:cubicBezTo>
                <a:cubicBezTo>
                  <a:pt x="897403" y="588879"/>
                  <a:pt x="898117" y="594583"/>
                  <a:pt x="898117" y="603139"/>
                </a:cubicBezTo>
                <a:cubicBezTo>
                  <a:pt x="898117" y="720069"/>
                  <a:pt x="898831" y="837000"/>
                  <a:pt x="898831" y="954643"/>
                </a:cubicBezTo>
                <a:cubicBezTo>
                  <a:pt x="898831" y="966051"/>
                  <a:pt x="898117" y="969616"/>
                  <a:pt x="883831" y="967477"/>
                </a:cubicBezTo>
                <a:cubicBezTo>
                  <a:pt x="842401" y="961773"/>
                  <a:pt x="803828" y="977459"/>
                  <a:pt x="763827" y="985302"/>
                </a:cubicBezTo>
                <a:cubicBezTo>
                  <a:pt x="683824" y="1000275"/>
                  <a:pt x="605250" y="1020238"/>
                  <a:pt x="523819" y="1030220"/>
                </a:cubicBezTo>
                <a:cubicBezTo>
                  <a:pt x="463817" y="1036637"/>
                  <a:pt x="405958" y="1022377"/>
                  <a:pt x="348099" y="1012395"/>
                </a:cubicBezTo>
                <a:cubicBezTo>
                  <a:pt x="295240" y="1003127"/>
                  <a:pt x="243810" y="988154"/>
                  <a:pt x="189523" y="998136"/>
                </a:cubicBezTo>
                <a:cubicBezTo>
                  <a:pt x="180237" y="999562"/>
                  <a:pt x="170236" y="998136"/>
                  <a:pt x="160950" y="998136"/>
                </a:cubicBezTo>
                <a:cubicBezTo>
                  <a:pt x="122378" y="995997"/>
                  <a:pt x="117378" y="991006"/>
                  <a:pt x="114520" y="953217"/>
                </a:cubicBezTo>
                <a:cubicBezTo>
                  <a:pt x="112377" y="921133"/>
                  <a:pt x="107377" y="890474"/>
                  <a:pt x="90234" y="862667"/>
                </a:cubicBezTo>
                <a:cubicBezTo>
                  <a:pt x="49518" y="798498"/>
                  <a:pt x="59519" y="730764"/>
                  <a:pt x="75948" y="664456"/>
                </a:cubicBezTo>
                <a:cubicBezTo>
                  <a:pt x="108806" y="528275"/>
                  <a:pt x="122378" y="389242"/>
                  <a:pt x="146664" y="252348"/>
                </a:cubicBezTo>
                <a:cubicBezTo>
                  <a:pt x="148807" y="239514"/>
                  <a:pt x="151664" y="226680"/>
                  <a:pt x="153807" y="214559"/>
                </a:cubicBezTo>
                <a:cubicBezTo>
                  <a:pt x="167379" y="150390"/>
                  <a:pt x="199523" y="102620"/>
                  <a:pt x="271668" y="89786"/>
                </a:cubicBezTo>
                <a:cubicBezTo>
                  <a:pt x="289526" y="86221"/>
                  <a:pt x="308812" y="81230"/>
                  <a:pt x="325241" y="71961"/>
                </a:cubicBezTo>
                <a:cubicBezTo>
                  <a:pt x="332384" y="67861"/>
                  <a:pt x="339126" y="65321"/>
                  <a:pt x="345577" y="64129"/>
                </a:cubicBezTo>
                <a:close/>
                <a:moveTo>
                  <a:pt x="353044" y="30162"/>
                </a:moveTo>
                <a:cubicBezTo>
                  <a:pt x="338057" y="30162"/>
                  <a:pt x="323783" y="34451"/>
                  <a:pt x="308082" y="43029"/>
                </a:cubicBezTo>
                <a:cubicBezTo>
                  <a:pt x="296662" y="48747"/>
                  <a:pt x="282389" y="53751"/>
                  <a:pt x="263833" y="57325"/>
                </a:cubicBezTo>
                <a:cubicBezTo>
                  <a:pt x="223152" y="64473"/>
                  <a:pt x="190322" y="82344"/>
                  <a:pt x="166057" y="110936"/>
                </a:cubicBezTo>
                <a:cubicBezTo>
                  <a:pt x="145360" y="135240"/>
                  <a:pt x="131086" y="166692"/>
                  <a:pt x="122521" y="207436"/>
                </a:cubicBezTo>
                <a:cubicBezTo>
                  <a:pt x="119667" y="221732"/>
                  <a:pt x="117526" y="234599"/>
                  <a:pt x="115385" y="246036"/>
                </a:cubicBezTo>
                <a:cubicBezTo>
                  <a:pt x="106820" y="294643"/>
                  <a:pt x="98970" y="343965"/>
                  <a:pt x="91833" y="391143"/>
                </a:cubicBezTo>
                <a:cubicBezTo>
                  <a:pt x="78986" y="479065"/>
                  <a:pt x="65426" y="570561"/>
                  <a:pt x="44015" y="657768"/>
                </a:cubicBezTo>
                <a:cubicBezTo>
                  <a:pt x="26173" y="730679"/>
                  <a:pt x="16181" y="807879"/>
                  <a:pt x="61858" y="881505"/>
                </a:cubicBezTo>
                <a:cubicBezTo>
                  <a:pt x="76131" y="902949"/>
                  <a:pt x="79700" y="927253"/>
                  <a:pt x="81841" y="957990"/>
                </a:cubicBezTo>
                <a:cubicBezTo>
                  <a:pt x="83982" y="980149"/>
                  <a:pt x="86123" y="999449"/>
                  <a:pt x="101824" y="1013746"/>
                </a:cubicBezTo>
                <a:cubicBezTo>
                  <a:pt x="116812" y="1028042"/>
                  <a:pt x="136082" y="1030186"/>
                  <a:pt x="158206" y="1030901"/>
                </a:cubicBezTo>
                <a:cubicBezTo>
                  <a:pt x="159633" y="1030901"/>
                  <a:pt x="161061" y="1030901"/>
                  <a:pt x="163202" y="1031616"/>
                </a:cubicBezTo>
                <a:cubicBezTo>
                  <a:pt x="167484" y="1031616"/>
                  <a:pt x="172480" y="1031616"/>
                  <a:pt x="177476" y="1031616"/>
                </a:cubicBezTo>
                <a:cubicBezTo>
                  <a:pt x="183185" y="1031616"/>
                  <a:pt x="188181" y="1031616"/>
                  <a:pt x="193177" y="1030901"/>
                </a:cubicBezTo>
                <a:cubicBezTo>
                  <a:pt x="203169" y="1028757"/>
                  <a:pt x="213874" y="1028042"/>
                  <a:pt x="224580" y="1028042"/>
                </a:cubicBezTo>
                <a:cubicBezTo>
                  <a:pt x="252414" y="1028042"/>
                  <a:pt x="280961" y="1033760"/>
                  <a:pt x="310223" y="1039479"/>
                </a:cubicBezTo>
                <a:cubicBezTo>
                  <a:pt x="320214" y="1040908"/>
                  <a:pt x="330920" y="1043053"/>
                  <a:pt x="340911" y="1045197"/>
                </a:cubicBezTo>
                <a:cubicBezTo>
                  <a:pt x="350903" y="1046627"/>
                  <a:pt x="360895" y="1048771"/>
                  <a:pt x="370173" y="1050201"/>
                </a:cubicBezTo>
                <a:cubicBezTo>
                  <a:pt x="408712" y="1057349"/>
                  <a:pt x="448679" y="1065212"/>
                  <a:pt x="490787" y="1065212"/>
                </a:cubicBezTo>
                <a:cubicBezTo>
                  <a:pt x="502920" y="1065212"/>
                  <a:pt x="515052" y="1064497"/>
                  <a:pt x="526472" y="1063068"/>
                </a:cubicBezTo>
                <a:cubicBezTo>
                  <a:pt x="582853" y="1056634"/>
                  <a:pt x="637808" y="1045197"/>
                  <a:pt x="691335" y="1033760"/>
                </a:cubicBezTo>
                <a:cubicBezTo>
                  <a:pt x="717027" y="1028042"/>
                  <a:pt x="742720" y="1023038"/>
                  <a:pt x="769841" y="1018034"/>
                </a:cubicBezTo>
                <a:cubicBezTo>
                  <a:pt x="781974" y="1015890"/>
                  <a:pt x="793393" y="1013031"/>
                  <a:pt x="804098" y="1010172"/>
                </a:cubicBezTo>
                <a:cubicBezTo>
                  <a:pt x="825509" y="1004453"/>
                  <a:pt x="846206" y="999449"/>
                  <a:pt x="865476" y="999449"/>
                </a:cubicBezTo>
                <a:cubicBezTo>
                  <a:pt x="869758" y="999449"/>
                  <a:pt x="874754" y="1000164"/>
                  <a:pt x="879036" y="1000879"/>
                </a:cubicBezTo>
                <a:cubicBezTo>
                  <a:pt x="882604" y="1000879"/>
                  <a:pt x="886173" y="1001594"/>
                  <a:pt x="889027" y="1001594"/>
                </a:cubicBezTo>
                <a:cubicBezTo>
                  <a:pt x="904015" y="1001594"/>
                  <a:pt x="912579" y="995160"/>
                  <a:pt x="917575" y="990157"/>
                </a:cubicBezTo>
                <a:cubicBezTo>
                  <a:pt x="928994" y="978720"/>
                  <a:pt x="928994" y="964423"/>
                  <a:pt x="928994" y="957275"/>
                </a:cubicBezTo>
                <a:cubicBezTo>
                  <a:pt x="928281" y="836472"/>
                  <a:pt x="928281" y="715668"/>
                  <a:pt x="928281" y="603443"/>
                </a:cubicBezTo>
                <a:cubicBezTo>
                  <a:pt x="928281" y="595580"/>
                  <a:pt x="928281" y="571276"/>
                  <a:pt x="903301" y="557695"/>
                </a:cubicBezTo>
                <a:cubicBezTo>
                  <a:pt x="879036" y="543398"/>
                  <a:pt x="851202" y="536250"/>
                  <a:pt x="824081" y="536250"/>
                </a:cubicBezTo>
                <a:cubicBezTo>
                  <a:pt x="776264" y="536250"/>
                  <a:pt x="729160" y="558409"/>
                  <a:pt x="698471" y="596294"/>
                </a:cubicBezTo>
                <a:cubicBezTo>
                  <a:pt x="694903" y="600583"/>
                  <a:pt x="689907" y="607017"/>
                  <a:pt x="687052" y="614880"/>
                </a:cubicBezTo>
                <a:cubicBezTo>
                  <a:pt x="650654" y="604157"/>
                  <a:pt x="612115" y="597724"/>
                  <a:pt x="575003" y="597724"/>
                </a:cubicBezTo>
                <a:cubicBezTo>
                  <a:pt x="528613" y="597724"/>
                  <a:pt x="485791" y="607017"/>
                  <a:pt x="446538" y="624172"/>
                </a:cubicBezTo>
                <a:cubicBezTo>
                  <a:pt x="434405" y="629176"/>
                  <a:pt x="422986" y="635609"/>
                  <a:pt x="412281" y="642043"/>
                </a:cubicBezTo>
                <a:cubicBezTo>
                  <a:pt x="407999" y="597009"/>
                  <a:pt x="397293" y="549832"/>
                  <a:pt x="362322" y="509802"/>
                </a:cubicBezTo>
                <a:cubicBezTo>
                  <a:pt x="353758" y="499795"/>
                  <a:pt x="346621" y="488358"/>
                  <a:pt x="338770" y="475491"/>
                </a:cubicBezTo>
                <a:cubicBezTo>
                  <a:pt x="334488" y="469058"/>
                  <a:pt x="330920" y="461910"/>
                  <a:pt x="325924" y="455476"/>
                </a:cubicBezTo>
                <a:cubicBezTo>
                  <a:pt x="316646" y="441895"/>
                  <a:pt x="313077" y="426884"/>
                  <a:pt x="315218" y="409728"/>
                </a:cubicBezTo>
                <a:cubicBezTo>
                  <a:pt x="319501" y="373273"/>
                  <a:pt x="321642" y="335388"/>
                  <a:pt x="322355" y="293214"/>
                </a:cubicBezTo>
                <a:cubicBezTo>
                  <a:pt x="326638" y="292499"/>
                  <a:pt x="330920" y="291069"/>
                  <a:pt x="334488" y="289639"/>
                </a:cubicBezTo>
                <a:cubicBezTo>
                  <a:pt x="343053" y="286065"/>
                  <a:pt x="352331" y="284636"/>
                  <a:pt x="362322" y="284636"/>
                </a:cubicBezTo>
                <a:cubicBezTo>
                  <a:pt x="373028" y="284636"/>
                  <a:pt x="384447" y="286065"/>
                  <a:pt x="400862" y="289639"/>
                </a:cubicBezTo>
                <a:cubicBezTo>
                  <a:pt x="403716" y="291069"/>
                  <a:pt x="407285" y="291069"/>
                  <a:pt x="411567" y="291069"/>
                </a:cubicBezTo>
                <a:cubicBezTo>
                  <a:pt x="433691" y="291069"/>
                  <a:pt x="458671" y="275343"/>
                  <a:pt x="470804" y="260332"/>
                </a:cubicBezTo>
                <a:cubicBezTo>
                  <a:pt x="483650" y="246036"/>
                  <a:pt x="482223" y="231740"/>
                  <a:pt x="480795" y="225306"/>
                </a:cubicBezTo>
                <a:cubicBezTo>
                  <a:pt x="479368" y="218158"/>
                  <a:pt x="481509" y="214584"/>
                  <a:pt x="492928" y="199573"/>
                </a:cubicBezTo>
                <a:cubicBezTo>
                  <a:pt x="492928" y="199573"/>
                  <a:pt x="492928" y="199573"/>
                  <a:pt x="494355" y="198143"/>
                </a:cubicBezTo>
                <a:cubicBezTo>
                  <a:pt x="515766" y="171695"/>
                  <a:pt x="513625" y="141673"/>
                  <a:pt x="489360" y="117369"/>
                </a:cubicBezTo>
                <a:cubicBezTo>
                  <a:pt x="474372" y="103073"/>
                  <a:pt x="458671" y="90921"/>
                  <a:pt x="443683" y="79484"/>
                </a:cubicBezTo>
                <a:cubicBezTo>
                  <a:pt x="434405" y="72336"/>
                  <a:pt x="425841" y="65188"/>
                  <a:pt x="417277" y="58040"/>
                </a:cubicBezTo>
                <a:cubicBezTo>
                  <a:pt x="403716" y="45888"/>
                  <a:pt x="381592" y="30162"/>
                  <a:pt x="353044" y="30162"/>
                </a:cubicBezTo>
                <a:close/>
                <a:moveTo>
                  <a:pt x="354125" y="0"/>
                </a:moveTo>
                <a:cubicBezTo>
                  <a:pt x="397659" y="0"/>
                  <a:pt x="428347" y="27135"/>
                  <a:pt x="438338" y="35703"/>
                </a:cubicBezTo>
                <a:cubicBezTo>
                  <a:pt x="446188" y="42130"/>
                  <a:pt x="454752" y="48557"/>
                  <a:pt x="463316" y="55697"/>
                </a:cubicBezTo>
                <a:cubicBezTo>
                  <a:pt x="479017" y="67836"/>
                  <a:pt x="496145" y="80689"/>
                  <a:pt x="511846" y="96399"/>
                </a:cubicBezTo>
                <a:cubicBezTo>
                  <a:pt x="547529" y="132102"/>
                  <a:pt x="550384" y="178516"/>
                  <a:pt x="518982" y="217790"/>
                </a:cubicBezTo>
                <a:cubicBezTo>
                  <a:pt x="518982" y="217790"/>
                  <a:pt x="518982" y="217790"/>
                  <a:pt x="518269" y="219218"/>
                </a:cubicBezTo>
                <a:cubicBezTo>
                  <a:pt x="515414" y="222074"/>
                  <a:pt x="513987" y="224216"/>
                  <a:pt x="512559" y="225645"/>
                </a:cubicBezTo>
                <a:cubicBezTo>
                  <a:pt x="514700" y="239212"/>
                  <a:pt x="513273" y="258491"/>
                  <a:pt x="496145" y="279913"/>
                </a:cubicBezTo>
                <a:cubicBezTo>
                  <a:pt x="479017" y="300621"/>
                  <a:pt x="445475" y="322043"/>
                  <a:pt x="412646" y="322043"/>
                </a:cubicBezTo>
                <a:cubicBezTo>
                  <a:pt x="406223" y="322043"/>
                  <a:pt x="400514" y="321329"/>
                  <a:pt x="394091" y="319901"/>
                </a:cubicBezTo>
                <a:cubicBezTo>
                  <a:pt x="381244" y="316331"/>
                  <a:pt x="371253" y="314903"/>
                  <a:pt x="363403" y="314903"/>
                </a:cubicBezTo>
                <a:cubicBezTo>
                  <a:pt x="359834" y="314903"/>
                  <a:pt x="356980" y="315617"/>
                  <a:pt x="354125" y="316331"/>
                </a:cubicBezTo>
                <a:cubicBezTo>
                  <a:pt x="353411" y="350606"/>
                  <a:pt x="351270" y="382739"/>
                  <a:pt x="347702" y="413444"/>
                </a:cubicBezTo>
                <a:cubicBezTo>
                  <a:pt x="346275" y="423440"/>
                  <a:pt x="347702" y="431295"/>
                  <a:pt x="352698" y="438436"/>
                </a:cubicBezTo>
                <a:cubicBezTo>
                  <a:pt x="357693" y="445576"/>
                  <a:pt x="361975" y="452717"/>
                  <a:pt x="366257" y="459858"/>
                </a:cubicBezTo>
                <a:cubicBezTo>
                  <a:pt x="372680" y="471283"/>
                  <a:pt x="379817" y="481994"/>
                  <a:pt x="386240" y="489848"/>
                </a:cubicBezTo>
                <a:cubicBezTo>
                  <a:pt x="415501" y="523409"/>
                  <a:pt x="429774" y="560541"/>
                  <a:pt x="437624" y="595530"/>
                </a:cubicBezTo>
                <a:cubicBezTo>
                  <a:pt x="479017" y="576964"/>
                  <a:pt x="526119" y="567681"/>
                  <a:pt x="576076" y="567681"/>
                </a:cubicBezTo>
                <a:cubicBezTo>
                  <a:pt x="608191" y="567681"/>
                  <a:pt x="641733" y="571252"/>
                  <a:pt x="673849" y="579106"/>
                </a:cubicBezTo>
                <a:cubicBezTo>
                  <a:pt x="674562" y="578392"/>
                  <a:pt x="675276" y="577678"/>
                  <a:pt x="675990" y="576964"/>
                </a:cubicBezTo>
                <a:cubicBezTo>
                  <a:pt x="713100" y="531978"/>
                  <a:pt x="768053" y="505558"/>
                  <a:pt x="825146" y="505558"/>
                </a:cubicBezTo>
                <a:cubicBezTo>
                  <a:pt x="857975" y="505558"/>
                  <a:pt x="890090" y="514127"/>
                  <a:pt x="919350" y="530550"/>
                </a:cubicBezTo>
                <a:cubicBezTo>
                  <a:pt x="937906" y="541261"/>
                  <a:pt x="960030" y="561969"/>
                  <a:pt x="960030" y="603385"/>
                </a:cubicBezTo>
                <a:cubicBezTo>
                  <a:pt x="960030" y="715493"/>
                  <a:pt x="960030" y="836170"/>
                  <a:pt x="960743" y="956847"/>
                </a:cubicBezTo>
                <a:cubicBezTo>
                  <a:pt x="960743" y="966129"/>
                  <a:pt x="960743" y="991122"/>
                  <a:pt x="940047" y="1011830"/>
                </a:cubicBezTo>
                <a:cubicBezTo>
                  <a:pt x="927201" y="1024683"/>
                  <a:pt x="910073" y="1031109"/>
                  <a:pt x="890090" y="1031109"/>
                </a:cubicBezTo>
                <a:cubicBezTo>
                  <a:pt x="885808" y="1031109"/>
                  <a:pt x="880812" y="1031109"/>
                  <a:pt x="875817" y="1030395"/>
                </a:cubicBezTo>
                <a:cubicBezTo>
                  <a:pt x="872962" y="1029681"/>
                  <a:pt x="869394" y="1029681"/>
                  <a:pt x="866539" y="1029681"/>
                </a:cubicBezTo>
                <a:cubicBezTo>
                  <a:pt x="850838" y="1029681"/>
                  <a:pt x="832283" y="1034680"/>
                  <a:pt x="813014" y="1038964"/>
                </a:cubicBezTo>
                <a:cubicBezTo>
                  <a:pt x="801595" y="1041820"/>
                  <a:pt x="789463" y="1044677"/>
                  <a:pt x="776617" y="1047533"/>
                </a:cubicBezTo>
                <a:cubicBezTo>
                  <a:pt x="751638" y="1051817"/>
                  <a:pt x="724519" y="1057530"/>
                  <a:pt x="699541" y="1063242"/>
                </a:cubicBezTo>
                <a:cubicBezTo>
                  <a:pt x="644588" y="1074667"/>
                  <a:pt x="588922" y="1086092"/>
                  <a:pt x="531115" y="1093233"/>
                </a:cubicBezTo>
                <a:cubicBezTo>
                  <a:pt x="518269" y="1094661"/>
                  <a:pt x="505423" y="1095375"/>
                  <a:pt x="491863" y="1095375"/>
                </a:cubicBezTo>
                <a:cubicBezTo>
                  <a:pt x="446902" y="1095375"/>
                  <a:pt x="405509" y="1087520"/>
                  <a:pt x="365544" y="1079666"/>
                </a:cubicBezTo>
                <a:cubicBezTo>
                  <a:pt x="356266" y="1078238"/>
                  <a:pt x="346275" y="1076095"/>
                  <a:pt x="336997" y="1074667"/>
                </a:cubicBezTo>
                <a:cubicBezTo>
                  <a:pt x="326292" y="1072525"/>
                  <a:pt x="315587" y="1070383"/>
                  <a:pt x="305596" y="1068955"/>
                </a:cubicBezTo>
                <a:cubicBezTo>
                  <a:pt x="277049" y="1063242"/>
                  <a:pt x="250643" y="1058244"/>
                  <a:pt x="225665" y="1058244"/>
                </a:cubicBezTo>
                <a:cubicBezTo>
                  <a:pt x="216387" y="1058244"/>
                  <a:pt x="207823" y="1058958"/>
                  <a:pt x="199973" y="1060386"/>
                </a:cubicBezTo>
                <a:cubicBezTo>
                  <a:pt x="192836" y="1061100"/>
                  <a:pt x="186413" y="1061814"/>
                  <a:pt x="178563" y="1061814"/>
                </a:cubicBezTo>
                <a:cubicBezTo>
                  <a:pt x="172140" y="1061814"/>
                  <a:pt x="166430" y="1061814"/>
                  <a:pt x="162148" y="1061100"/>
                </a:cubicBezTo>
                <a:cubicBezTo>
                  <a:pt x="160721" y="1061100"/>
                  <a:pt x="159294" y="1061100"/>
                  <a:pt x="157866" y="1061100"/>
                </a:cubicBezTo>
                <a:cubicBezTo>
                  <a:pt x="136456" y="1059672"/>
                  <a:pt x="105055" y="1058244"/>
                  <a:pt x="80790" y="1034680"/>
                </a:cubicBezTo>
                <a:cubicBezTo>
                  <a:pt x="56525" y="1011116"/>
                  <a:pt x="54384" y="980411"/>
                  <a:pt x="52957" y="959703"/>
                </a:cubicBezTo>
                <a:cubicBezTo>
                  <a:pt x="50816" y="933997"/>
                  <a:pt x="47961" y="913289"/>
                  <a:pt x="37256" y="897579"/>
                </a:cubicBezTo>
                <a:cubicBezTo>
                  <a:pt x="13705" y="859020"/>
                  <a:pt x="859" y="816890"/>
                  <a:pt x="146" y="770476"/>
                </a:cubicBezTo>
                <a:cubicBezTo>
                  <a:pt x="-1282" y="726204"/>
                  <a:pt x="7996" y="683360"/>
                  <a:pt x="15846" y="650513"/>
                </a:cubicBezTo>
                <a:cubicBezTo>
                  <a:pt x="36543" y="564111"/>
                  <a:pt x="50102" y="474139"/>
                  <a:pt x="62948" y="387023"/>
                </a:cubicBezTo>
                <a:cubicBezTo>
                  <a:pt x="70085" y="339181"/>
                  <a:pt x="77222" y="289910"/>
                  <a:pt x="85786" y="241354"/>
                </a:cubicBezTo>
                <a:cubicBezTo>
                  <a:pt x="87927" y="229215"/>
                  <a:pt x="90068" y="216362"/>
                  <a:pt x="93636" y="201366"/>
                </a:cubicBezTo>
                <a:cubicBezTo>
                  <a:pt x="102914" y="155666"/>
                  <a:pt x="119328" y="119963"/>
                  <a:pt x="143593" y="91400"/>
                </a:cubicBezTo>
                <a:cubicBezTo>
                  <a:pt x="172853" y="57839"/>
                  <a:pt x="211391" y="36417"/>
                  <a:pt x="259207" y="27135"/>
                </a:cubicBezTo>
                <a:cubicBezTo>
                  <a:pt x="274194" y="24992"/>
                  <a:pt x="286327" y="20708"/>
                  <a:pt x="294177" y="16424"/>
                </a:cubicBezTo>
                <a:cubicBezTo>
                  <a:pt x="313446" y="5713"/>
                  <a:pt x="334142" y="0"/>
                  <a:pt x="354125" y="0"/>
                </a:cubicBez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>
              <a:solidFill>
                <a:schemeClr val="tx2">
                  <a:lumMod val="10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8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375" y="438150"/>
            <a:ext cx="6150010" cy="74391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Restart economy: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/>
              <a:t>optimizes state's budget for investments in jobs and priority sectors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4375" y="1572655"/>
            <a:ext cx="1828051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Job creation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5354" y="1572655"/>
            <a:ext cx="1828051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Economic stabilization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6334" y="1572655"/>
            <a:ext cx="1828051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Fiscal consolidation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54375" y="1823632"/>
            <a:ext cx="1828051" cy="903920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Promote works and infrastructure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Complete ongoing drains, ward intervention, manhole cleaning etc.</a:t>
            </a:r>
            <a:endParaRPr lang="en-US" sz="900" dirty="0"/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Prioritize new projects based on employment and economic impact 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375" dirty="0">
              <a:solidFill>
                <a:srgbClr val="000000">
                  <a:lumMod val="100000"/>
                </a:srgbClr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Focus on agriculture</a:t>
            </a: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Finish rice mill and undertake a PPP concession afterward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Invest in comparative advantage areas (e.g. aquaculture) for quick wins</a:t>
            </a:r>
          </a:p>
          <a:p>
            <a:pPr>
              <a:spcBef>
                <a:spcPts val="225"/>
              </a:spcBef>
              <a:buSzPct val="100000"/>
            </a:pPr>
            <a:endParaRPr lang="en-US" sz="375" b="1" dirty="0">
              <a:solidFill>
                <a:schemeClr val="tx2"/>
              </a:solidFill>
            </a:endParaRPr>
          </a:p>
          <a:p>
            <a:pPr>
              <a:spcBef>
                <a:spcPts val="225"/>
              </a:spcBef>
              <a:buSzPct val="100000"/>
              <a:buFont typeface="Trebuchet MS" panose="020B0603020202020204" pitchFamily="34" charset="0"/>
              <a:buChar char="​"/>
            </a:pPr>
            <a:r>
              <a:rPr lang="en-GB" sz="900" b="1" dirty="0">
                <a:solidFill>
                  <a:schemeClr val="tx2"/>
                </a:solidFill>
              </a:rPr>
              <a:t>Support empowerment &amp; training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Re-energize internship programs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Accelerate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</a:rPr>
              <a:t>WAPA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 programs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Expand volunteer core initiative</a:t>
            </a:r>
            <a:endParaRPr lang="en-GB" sz="900" dirty="0">
              <a:solidFill>
                <a:schemeClr val="tx2"/>
              </a:solidFill>
            </a:endParaRP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27086" y="1823632"/>
            <a:ext cx="1828051" cy="2504532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Invest in priority sectors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Incentivize investments that generate employment for low skilled workers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Pursue new revenue sources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Source grant from major donor organizations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Uncover new tax opportunities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  <a:p>
            <a:pPr marL="0" lvl="1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</a:pPr>
            <a:r>
              <a:rPr lang="en-GB" sz="900" b="1" dirty="0">
                <a:solidFill>
                  <a:schemeClr val="tx2"/>
                </a:solidFill>
              </a:rPr>
              <a:t>Create stabilization fund at 1% of yearly IGR to provide support to the state during future emergencies</a:t>
            </a:r>
            <a:endParaRPr lang="en-GB" sz="900" b="1" dirty="0">
              <a:solidFill>
                <a:srgbClr val="000000">
                  <a:lumMod val="100000"/>
                </a:srgbClr>
              </a:solidFill>
            </a:endParaRPr>
          </a:p>
          <a:p>
            <a:pPr marL="0" lvl="1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</a:pPr>
            <a:endParaRPr lang="en-GB" sz="375" b="1" dirty="0">
              <a:solidFill>
                <a:srgbClr val="000000">
                  <a:lumMod val="100000"/>
                </a:srgbClr>
              </a:solidFill>
            </a:endParaRPr>
          </a:p>
          <a:p>
            <a:pPr marL="0" lvl="1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</a:pPr>
            <a:r>
              <a:rPr lang="en-GB" sz="900" b="1" dirty="0">
                <a:solidFill>
                  <a:schemeClr val="tx2"/>
                </a:solidFill>
              </a:rPr>
              <a:t>Implementing </a:t>
            </a:r>
            <a:r>
              <a:rPr lang="en-GB" sz="900" b="1" dirty="0" err="1">
                <a:solidFill>
                  <a:schemeClr val="tx2"/>
                </a:solidFill>
              </a:rPr>
              <a:t>COVID</a:t>
            </a:r>
            <a:r>
              <a:rPr lang="en-GB" sz="900" b="1" dirty="0">
                <a:solidFill>
                  <a:schemeClr val="tx2"/>
                </a:solidFill>
              </a:rPr>
              <a:t>-free certification program to enable re-opening of the hospitality sector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76334" y="1823632"/>
            <a:ext cx="1828051" cy="1790234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225"/>
              </a:spcBef>
            </a:pPr>
            <a:r>
              <a:rPr lang="en-GB" sz="900" b="1" dirty="0" err="1">
                <a:solidFill>
                  <a:schemeClr val="tx2"/>
                </a:solidFill>
              </a:rPr>
              <a:t>Labor</a:t>
            </a:r>
            <a:r>
              <a:rPr lang="en-GB" sz="900" b="1" dirty="0">
                <a:solidFill>
                  <a:schemeClr val="tx2"/>
                </a:solidFill>
              </a:rPr>
              <a:t> &amp; overhead costs optimization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Contain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</a:rPr>
              <a:t>labor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 costs e.g. cancel overtime, revise travel allowances etc.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Re-evaluate subventions that do not target bottom of the pyramid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Cancel non essential expenses e.g. pilgrimage, sports festivals etc.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Continue to reprioritize capex spend to match the expected ₦248B reduction in available spend</a:t>
            </a:r>
          </a:p>
        </p:txBody>
      </p:sp>
      <p:sp>
        <p:nvSpPr>
          <p:cNvPr id="7" name="NavigationTriangle"/>
          <p:cNvSpPr/>
          <p:nvPr/>
        </p:nvSpPr>
        <p:spPr>
          <a:xfrm rot="16200000">
            <a:off x="6252842" y="630874"/>
            <a:ext cx="593093" cy="617220"/>
          </a:xfrm>
          <a:prstGeom prst="triangle">
            <a:avLst>
              <a:gd name="adj" fmla="val 100000"/>
            </a:avLst>
          </a:prstGeom>
          <a:solidFill>
            <a:schemeClr val="tx2">
              <a:lumMod val="10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</a:endParaRPr>
          </a:p>
        </p:txBody>
      </p:sp>
      <p:sp>
        <p:nvSpPr>
          <p:cNvPr id="21" name="NavigationIcon"/>
          <p:cNvSpPr>
            <a:spLocks noChangeAspect="1"/>
          </p:cNvSpPr>
          <p:nvPr/>
        </p:nvSpPr>
        <p:spPr bwMode="auto">
          <a:xfrm>
            <a:off x="6575201" y="717681"/>
            <a:ext cx="207197" cy="205740"/>
          </a:xfrm>
          <a:custGeom>
            <a:avLst/>
            <a:gdLst>
              <a:gd name="connsiteX0" fmla="*/ 641349 w 1354138"/>
              <a:gd name="connsiteY0" fmla="*/ 587375 h 1344613"/>
              <a:gd name="connsiteX1" fmla="*/ 642937 w 1354138"/>
              <a:gd name="connsiteY1" fmla="*/ 587375 h 1344613"/>
              <a:gd name="connsiteX2" fmla="*/ 681037 w 1354138"/>
              <a:gd name="connsiteY2" fmla="*/ 741363 h 1344613"/>
              <a:gd name="connsiteX3" fmla="*/ 606424 w 1354138"/>
              <a:gd name="connsiteY3" fmla="*/ 741363 h 1344613"/>
              <a:gd name="connsiteX4" fmla="*/ 847724 w 1354138"/>
              <a:gd name="connsiteY4" fmla="*/ 546100 h 1344613"/>
              <a:gd name="connsiteX5" fmla="*/ 882573 w 1354138"/>
              <a:gd name="connsiteY5" fmla="*/ 546100 h 1344613"/>
              <a:gd name="connsiteX6" fmla="*/ 936624 w 1354138"/>
              <a:gd name="connsiteY6" fmla="*/ 603405 h 1344613"/>
              <a:gd name="connsiteX7" fmla="*/ 922400 w 1354138"/>
              <a:gd name="connsiteY7" fmla="*/ 649965 h 1344613"/>
              <a:gd name="connsiteX8" fmla="*/ 886129 w 1354138"/>
              <a:gd name="connsiteY8" fmla="*/ 663575 h 1344613"/>
              <a:gd name="connsiteX9" fmla="*/ 847724 w 1354138"/>
              <a:gd name="connsiteY9" fmla="*/ 663575 h 1344613"/>
              <a:gd name="connsiteX10" fmla="*/ 847724 w 1354138"/>
              <a:gd name="connsiteY10" fmla="*/ 546100 h 1344613"/>
              <a:gd name="connsiteX11" fmla="*/ 788987 w 1354138"/>
              <a:gd name="connsiteY11" fmla="*/ 485775 h 1344613"/>
              <a:gd name="connsiteX12" fmla="*/ 788987 w 1354138"/>
              <a:gd name="connsiteY12" fmla="*/ 891228 h 1344613"/>
              <a:gd name="connsiteX13" fmla="*/ 846254 w 1354138"/>
              <a:gd name="connsiteY13" fmla="*/ 891228 h 1344613"/>
              <a:gd name="connsiteX14" fmla="*/ 846254 w 1354138"/>
              <a:gd name="connsiteY14" fmla="*/ 723479 h 1344613"/>
              <a:gd name="connsiteX15" fmla="*/ 869877 w 1354138"/>
              <a:gd name="connsiteY15" fmla="*/ 723479 h 1344613"/>
              <a:gd name="connsiteX16" fmla="*/ 899942 w 1354138"/>
              <a:gd name="connsiteY16" fmla="*/ 732758 h 1344613"/>
              <a:gd name="connsiteX17" fmla="*/ 915690 w 1354138"/>
              <a:gd name="connsiteY17" fmla="*/ 766308 h 1344613"/>
              <a:gd name="connsiteX18" fmla="*/ 924996 w 1354138"/>
              <a:gd name="connsiteY18" fmla="*/ 801999 h 1344613"/>
              <a:gd name="connsiteX19" fmla="*/ 934302 w 1354138"/>
              <a:gd name="connsiteY19" fmla="*/ 840546 h 1344613"/>
              <a:gd name="connsiteX20" fmla="*/ 952914 w 1354138"/>
              <a:gd name="connsiteY20" fmla="*/ 882662 h 1344613"/>
              <a:gd name="connsiteX21" fmla="*/ 987274 w 1354138"/>
              <a:gd name="connsiteY21" fmla="*/ 896938 h 1344613"/>
              <a:gd name="connsiteX22" fmla="*/ 1005886 w 1354138"/>
              <a:gd name="connsiteY22" fmla="*/ 894797 h 1344613"/>
              <a:gd name="connsiteX23" fmla="*/ 1022350 w 1354138"/>
              <a:gd name="connsiteY23" fmla="*/ 887658 h 1344613"/>
              <a:gd name="connsiteX24" fmla="*/ 1017339 w 1354138"/>
              <a:gd name="connsiteY24" fmla="*/ 828411 h 1344613"/>
              <a:gd name="connsiteX25" fmla="*/ 1013044 w 1354138"/>
              <a:gd name="connsiteY25" fmla="*/ 830552 h 1344613"/>
              <a:gd name="connsiteX26" fmla="*/ 1008033 w 1354138"/>
              <a:gd name="connsiteY26" fmla="*/ 831266 h 1344613"/>
              <a:gd name="connsiteX27" fmla="*/ 997296 w 1354138"/>
              <a:gd name="connsiteY27" fmla="*/ 825556 h 1344613"/>
              <a:gd name="connsiteX28" fmla="*/ 987990 w 1354138"/>
              <a:gd name="connsiteY28" fmla="*/ 804141 h 1344613"/>
              <a:gd name="connsiteX29" fmla="*/ 980832 w 1354138"/>
              <a:gd name="connsiteY29" fmla="*/ 778443 h 1344613"/>
              <a:gd name="connsiteX30" fmla="*/ 973673 w 1354138"/>
              <a:gd name="connsiteY30" fmla="*/ 750604 h 1344613"/>
              <a:gd name="connsiteX31" fmla="*/ 958641 w 1354138"/>
              <a:gd name="connsiteY31" fmla="*/ 716340 h 1344613"/>
              <a:gd name="connsiteX32" fmla="*/ 935018 w 1354138"/>
              <a:gd name="connsiteY32" fmla="*/ 694926 h 1344613"/>
              <a:gd name="connsiteX33" fmla="*/ 935018 w 1354138"/>
              <a:gd name="connsiteY33" fmla="*/ 694212 h 1344613"/>
              <a:gd name="connsiteX34" fmla="*/ 958641 w 1354138"/>
              <a:gd name="connsiteY34" fmla="*/ 682077 h 1344613"/>
              <a:gd name="connsiteX35" fmla="*/ 977968 w 1354138"/>
              <a:gd name="connsiteY35" fmla="*/ 662090 h 1344613"/>
              <a:gd name="connsiteX36" fmla="*/ 990853 w 1354138"/>
              <a:gd name="connsiteY36" fmla="*/ 632823 h 1344613"/>
              <a:gd name="connsiteX37" fmla="*/ 995864 w 1354138"/>
              <a:gd name="connsiteY37" fmla="*/ 594276 h 1344613"/>
              <a:gd name="connsiteX38" fmla="*/ 985843 w 1354138"/>
              <a:gd name="connsiteY38" fmla="*/ 540026 h 1344613"/>
              <a:gd name="connsiteX39" fmla="*/ 961504 w 1354138"/>
              <a:gd name="connsiteY39" fmla="*/ 507190 h 1344613"/>
              <a:gd name="connsiteX40" fmla="*/ 927860 w 1354138"/>
              <a:gd name="connsiteY40" fmla="*/ 490058 h 1344613"/>
              <a:gd name="connsiteX41" fmla="*/ 892784 w 1354138"/>
              <a:gd name="connsiteY41" fmla="*/ 485775 h 1344613"/>
              <a:gd name="connsiteX42" fmla="*/ 788987 w 1354138"/>
              <a:gd name="connsiteY42" fmla="*/ 485775 h 1344613"/>
              <a:gd name="connsiteX43" fmla="*/ 603071 w 1354138"/>
              <a:gd name="connsiteY43" fmla="*/ 481013 h 1344613"/>
              <a:gd name="connsiteX44" fmla="*/ 503237 w 1354138"/>
              <a:gd name="connsiteY44" fmla="*/ 892176 h 1344613"/>
              <a:gd name="connsiteX45" fmla="*/ 560285 w 1354138"/>
              <a:gd name="connsiteY45" fmla="*/ 892176 h 1344613"/>
              <a:gd name="connsiteX46" fmla="*/ 581678 w 1354138"/>
              <a:gd name="connsiteY46" fmla="*/ 801520 h 1344613"/>
              <a:gd name="connsiteX47" fmla="*/ 685078 w 1354138"/>
              <a:gd name="connsiteY47" fmla="*/ 801520 h 1344613"/>
              <a:gd name="connsiteX48" fmla="*/ 707184 w 1354138"/>
              <a:gd name="connsiteY48" fmla="*/ 892176 h 1344613"/>
              <a:gd name="connsiteX49" fmla="*/ 769937 w 1354138"/>
              <a:gd name="connsiteY49" fmla="*/ 892176 h 1344613"/>
              <a:gd name="connsiteX50" fmla="*/ 667964 w 1354138"/>
              <a:gd name="connsiteY50" fmla="*/ 481013 h 1344613"/>
              <a:gd name="connsiteX51" fmla="*/ 603071 w 1354138"/>
              <a:gd name="connsiteY51" fmla="*/ 481013 h 1344613"/>
              <a:gd name="connsiteX52" fmla="*/ 1027112 w 1354138"/>
              <a:gd name="connsiteY52" fmla="*/ 476250 h 1344613"/>
              <a:gd name="connsiteX53" fmla="*/ 1027112 w 1354138"/>
              <a:gd name="connsiteY53" fmla="*/ 526990 h 1344613"/>
              <a:gd name="connsiteX54" fmla="*/ 1101731 w 1354138"/>
              <a:gd name="connsiteY54" fmla="*/ 526990 h 1344613"/>
              <a:gd name="connsiteX55" fmla="*/ 1101731 w 1354138"/>
              <a:gd name="connsiteY55" fmla="*/ 892175 h 1344613"/>
              <a:gd name="connsiteX56" fmla="*/ 1153389 w 1354138"/>
              <a:gd name="connsiteY56" fmla="*/ 892175 h 1344613"/>
              <a:gd name="connsiteX57" fmla="*/ 1153389 w 1354138"/>
              <a:gd name="connsiteY57" fmla="*/ 526990 h 1344613"/>
              <a:gd name="connsiteX58" fmla="*/ 1228725 w 1354138"/>
              <a:gd name="connsiteY58" fmla="*/ 526990 h 1344613"/>
              <a:gd name="connsiteX59" fmla="*/ 1228725 w 1354138"/>
              <a:gd name="connsiteY59" fmla="*/ 476250 h 1344613"/>
              <a:gd name="connsiteX60" fmla="*/ 1027112 w 1354138"/>
              <a:gd name="connsiteY60" fmla="*/ 476250 h 1344613"/>
              <a:gd name="connsiteX61" fmla="*/ 314324 w 1354138"/>
              <a:gd name="connsiteY61" fmla="*/ 476250 h 1344613"/>
              <a:gd name="connsiteX62" fmla="*/ 314324 w 1354138"/>
              <a:gd name="connsiteY62" fmla="*/ 526990 h 1344613"/>
              <a:gd name="connsiteX63" fmla="*/ 388355 w 1354138"/>
              <a:gd name="connsiteY63" fmla="*/ 526990 h 1344613"/>
              <a:gd name="connsiteX64" fmla="*/ 388355 w 1354138"/>
              <a:gd name="connsiteY64" fmla="*/ 892175 h 1344613"/>
              <a:gd name="connsiteX65" fmla="*/ 439607 w 1354138"/>
              <a:gd name="connsiteY65" fmla="*/ 892175 h 1344613"/>
              <a:gd name="connsiteX66" fmla="*/ 439607 w 1354138"/>
              <a:gd name="connsiteY66" fmla="*/ 526990 h 1344613"/>
              <a:gd name="connsiteX67" fmla="*/ 514349 w 1354138"/>
              <a:gd name="connsiteY67" fmla="*/ 526990 h 1344613"/>
              <a:gd name="connsiteX68" fmla="*/ 514349 w 1354138"/>
              <a:gd name="connsiteY68" fmla="*/ 476250 h 1344613"/>
              <a:gd name="connsiteX69" fmla="*/ 314324 w 1354138"/>
              <a:gd name="connsiteY69" fmla="*/ 476250 h 1344613"/>
              <a:gd name="connsiteX70" fmla="*/ 201486 w 1354138"/>
              <a:gd name="connsiteY70" fmla="*/ 469900 h 1344613"/>
              <a:gd name="connsiteX71" fmla="*/ 134862 w 1354138"/>
              <a:gd name="connsiteY71" fmla="*/ 497807 h 1344613"/>
              <a:gd name="connsiteX72" fmla="*/ 109789 w 1354138"/>
              <a:gd name="connsiteY72" fmla="*/ 573657 h 1344613"/>
              <a:gd name="connsiteX73" fmla="*/ 130564 w 1354138"/>
              <a:gd name="connsiteY73" fmla="*/ 649508 h 1344613"/>
              <a:gd name="connsiteX74" fmla="*/ 187158 w 1354138"/>
              <a:gd name="connsiteY74" fmla="*/ 699597 h 1344613"/>
              <a:gd name="connsiteX75" fmla="*/ 210082 w 1354138"/>
              <a:gd name="connsiteY75" fmla="*/ 714624 h 1344613"/>
              <a:gd name="connsiteX76" fmla="*/ 230858 w 1354138"/>
              <a:gd name="connsiteY76" fmla="*/ 733945 h 1344613"/>
              <a:gd name="connsiteX77" fmla="*/ 245185 w 1354138"/>
              <a:gd name="connsiteY77" fmla="*/ 758989 h 1344613"/>
              <a:gd name="connsiteX78" fmla="*/ 251633 w 1354138"/>
              <a:gd name="connsiteY78" fmla="*/ 791190 h 1344613"/>
              <a:gd name="connsiteX79" fmla="*/ 205784 w 1354138"/>
              <a:gd name="connsiteY79" fmla="*/ 850582 h 1344613"/>
              <a:gd name="connsiteX80" fmla="*/ 169249 w 1354138"/>
              <a:gd name="connsiteY80" fmla="*/ 834124 h 1344613"/>
              <a:gd name="connsiteX81" fmla="*/ 156354 w 1354138"/>
              <a:gd name="connsiteY81" fmla="*/ 779025 h 1344613"/>
              <a:gd name="connsiteX82" fmla="*/ 156354 w 1354138"/>
              <a:gd name="connsiteY82" fmla="*/ 762567 h 1344613"/>
              <a:gd name="connsiteX83" fmla="*/ 104774 w 1354138"/>
              <a:gd name="connsiteY83" fmla="*/ 762567 h 1344613"/>
              <a:gd name="connsiteX84" fmla="*/ 104774 w 1354138"/>
              <a:gd name="connsiteY84" fmla="*/ 779025 h 1344613"/>
              <a:gd name="connsiteX85" fmla="*/ 112654 w 1354138"/>
              <a:gd name="connsiteY85" fmla="*/ 836271 h 1344613"/>
              <a:gd name="connsiteX86" fmla="*/ 134146 w 1354138"/>
              <a:gd name="connsiteY86" fmla="*/ 873480 h 1344613"/>
              <a:gd name="connsiteX87" fmla="*/ 165667 w 1354138"/>
              <a:gd name="connsiteY87" fmla="*/ 892801 h 1344613"/>
              <a:gd name="connsiteX88" fmla="*/ 205068 w 1354138"/>
              <a:gd name="connsiteY88" fmla="*/ 898525 h 1344613"/>
              <a:gd name="connsiteX89" fmla="*/ 249484 w 1354138"/>
              <a:gd name="connsiteY89" fmla="*/ 890654 h 1344613"/>
              <a:gd name="connsiteX90" fmla="*/ 280288 w 1354138"/>
              <a:gd name="connsiteY90" fmla="*/ 866325 h 1344613"/>
              <a:gd name="connsiteX91" fmla="*/ 297481 w 1354138"/>
              <a:gd name="connsiteY91" fmla="*/ 831262 h 1344613"/>
              <a:gd name="connsiteX92" fmla="*/ 303212 w 1354138"/>
              <a:gd name="connsiteY92" fmla="*/ 786897 h 1344613"/>
              <a:gd name="connsiteX93" fmla="*/ 296765 w 1354138"/>
              <a:gd name="connsiteY93" fmla="*/ 741100 h 1344613"/>
              <a:gd name="connsiteX94" fmla="*/ 279572 w 1354138"/>
              <a:gd name="connsiteY94" fmla="*/ 706753 h 1344613"/>
              <a:gd name="connsiteX95" fmla="*/ 252349 w 1354138"/>
              <a:gd name="connsiteY95" fmla="*/ 679561 h 1344613"/>
              <a:gd name="connsiteX96" fmla="*/ 218679 w 1354138"/>
              <a:gd name="connsiteY96" fmla="*/ 654517 h 1344613"/>
              <a:gd name="connsiteX97" fmla="*/ 195755 w 1354138"/>
              <a:gd name="connsiteY97" fmla="*/ 638774 h 1344613"/>
              <a:gd name="connsiteX98" fmla="*/ 177129 w 1354138"/>
              <a:gd name="connsiteY98" fmla="*/ 620885 h 1344613"/>
              <a:gd name="connsiteX99" fmla="*/ 164950 w 1354138"/>
              <a:gd name="connsiteY99" fmla="*/ 599418 h 1344613"/>
              <a:gd name="connsiteX100" fmla="*/ 160652 w 1354138"/>
              <a:gd name="connsiteY100" fmla="*/ 570795 h 1344613"/>
              <a:gd name="connsiteX101" fmla="*/ 171398 w 1354138"/>
              <a:gd name="connsiteY101" fmla="*/ 532155 h 1344613"/>
              <a:gd name="connsiteX102" fmla="*/ 201486 w 1354138"/>
              <a:gd name="connsiteY102" fmla="*/ 519274 h 1344613"/>
              <a:gd name="connsiteX103" fmla="*/ 231574 w 1354138"/>
              <a:gd name="connsiteY103" fmla="*/ 532155 h 1344613"/>
              <a:gd name="connsiteX104" fmla="*/ 244469 w 1354138"/>
              <a:gd name="connsiteY104" fmla="*/ 577951 h 1344613"/>
              <a:gd name="connsiteX105" fmla="*/ 244469 w 1354138"/>
              <a:gd name="connsiteY105" fmla="*/ 595840 h 1344613"/>
              <a:gd name="connsiteX106" fmla="*/ 293899 w 1354138"/>
              <a:gd name="connsiteY106" fmla="*/ 595840 h 1344613"/>
              <a:gd name="connsiteX107" fmla="*/ 293899 w 1354138"/>
              <a:gd name="connsiteY107" fmla="*/ 577951 h 1344613"/>
              <a:gd name="connsiteX108" fmla="*/ 270259 w 1354138"/>
              <a:gd name="connsiteY108" fmla="*/ 494945 h 1344613"/>
              <a:gd name="connsiteX109" fmla="*/ 201486 w 1354138"/>
              <a:gd name="connsiteY109" fmla="*/ 469900 h 1344613"/>
              <a:gd name="connsiteX110" fmla="*/ 419515 w 1354138"/>
              <a:gd name="connsiteY110" fmla="*/ 60325 h 1344613"/>
              <a:gd name="connsiteX111" fmla="*/ 930735 w 1354138"/>
              <a:gd name="connsiteY111" fmla="*/ 60325 h 1344613"/>
              <a:gd name="connsiteX112" fmla="*/ 1292225 w 1354138"/>
              <a:gd name="connsiteY112" fmla="*/ 419098 h 1344613"/>
              <a:gd name="connsiteX113" fmla="*/ 1292225 w 1354138"/>
              <a:gd name="connsiteY113" fmla="*/ 925516 h 1344613"/>
              <a:gd name="connsiteX114" fmla="*/ 930735 w 1354138"/>
              <a:gd name="connsiteY114" fmla="*/ 1284288 h 1344613"/>
              <a:gd name="connsiteX115" fmla="*/ 419515 w 1354138"/>
              <a:gd name="connsiteY115" fmla="*/ 1284288 h 1344613"/>
              <a:gd name="connsiteX116" fmla="*/ 58737 w 1354138"/>
              <a:gd name="connsiteY116" fmla="*/ 925516 h 1344613"/>
              <a:gd name="connsiteX117" fmla="*/ 58737 w 1354138"/>
              <a:gd name="connsiteY117" fmla="*/ 419098 h 1344613"/>
              <a:gd name="connsiteX118" fmla="*/ 419515 w 1354138"/>
              <a:gd name="connsiteY118" fmla="*/ 60325 h 1344613"/>
              <a:gd name="connsiteX119" fmla="*/ 411163 w 1354138"/>
              <a:gd name="connsiteY119" fmla="*/ 31750 h 1344613"/>
              <a:gd name="connsiteX120" fmla="*/ 31750 w 1354138"/>
              <a:gd name="connsiteY120" fmla="*/ 406400 h 1344613"/>
              <a:gd name="connsiteX121" fmla="*/ 31750 w 1354138"/>
              <a:gd name="connsiteY121" fmla="*/ 938213 h 1344613"/>
              <a:gd name="connsiteX122" fmla="*/ 411163 w 1354138"/>
              <a:gd name="connsiteY122" fmla="*/ 1312863 h 1344613"/>
              <a:gd name="connsiteX123" fmla="*/ 944563 w 1354138"/>
              <a:gd name="connsiteY123" fmla="*/ 1312863 h 1344613"/>
              <a:gd name="connsiteX124" fmla="*/ 1322388 w 1354138"/>
              <a:gd name="connsiteY124" fmla="*/ 938213 h 1344613"/>
              <a:gd name="connsiteX125" fmla="*/ 1322388 w 1354138"/>
              <a:gd name="connsiteY125" fmla="*/ 406400 h 1344613"/>
              <a:gd name="connsiteX126" fmla="*/ 944563 w 1354138"/>
              <a:gd name="connsiteY126" fmla="*/ 31750 h 1344613"/>
              <a:gd name="connsiteX127" fmla="*/ 396875 w 1354138"/>
              <a:gd name="connsiteY127" fmla="*/ 0 h 1344613"/>
              <a:gd name="connsiteX128" fmla="*/ 958851 w 1354138"/>
              <a:gd name="connsiteY128" fmla="*/ 0 h 1344613"/>
              <a:gd name="connsiteX129" fmla="*/ 1354138 w 1354138"/>
              <a:gd name="connsiteY129" fmla="*/ 392113 h 1344613"/>
              <a:gd name="connsiteX130" fmla="*/ 1354138 w 1354138"/>
              <a:gd name="connsiteY130" fmla="*/ 952501 h 1344613"/>
              <a:gd name="connsiteX131" fmla="*/ 958851 w 1354138"/>
              <a:gd name="connsiteY131" fmla="*/ 1344613 h 1344613"/>
              <a:gd name="connsiteX132" fmla="*/ 396875 w 1354138"/>
              <a:gd name="connsiteY132" fmla="*/ 1344613 h 1344613"/>
              <a:gd name="connsiteX133" fmla="*/ 0 w 1354138"/>
              <a:gd name="connsiteY133" fmla="*/ 952501 h 1344613"/>
              <a:gd name="connsiteX134" fmla="*/ 0 w 1354138"/>
              <a:gd name="connsiteY134" fmla="*/ 392113 h 13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354138" h="1344613">
                <a:moveTo>
                  <a:pt x="641349" y="587375"/>
                </a:moveTo>
                <a:lnTo>
                  <a:pt x="642937" y="587375"/>
                </a:lnTo>
                <a:lnTo>
                  <a:pt x="681037" y="741363"/>
                </a:lnTo>
                <a:lnTo>
                  <a:pt x="606424" y="741363"/>
                </a:lnTo>
                <a:close/>
                <a:moveTo>
                  <a:pt x="847724" y="546100"/>
                </a:moveTo>
                <a:cubicBezTo>
                  <a:pt x="847724" y="546100"/>
                  <a:pt x="847724" y="546100"/>
                  <a:pt x="882573" y="546100"/>
                </a:cubicBezTo>
                <a:cubicBezTo>
                  <a:pt x="918844" y="546100"/>
                  <a:pt x="936624" y="564724"/>
                  <a:pt x="936624" y="603405"/>
                </a:cubicBezTo>
                <a:cubicBezTo>
                  <a:pt x="936624" y="625611"/>
                  <a:pt x="932357" y="641369"/>
                  <a:pt x="922400" y="649965"/>
                </a:cubicBezTo>
                <a:cubicBezTo>
                  <a:pt x="912443" y="659277"/>
                  <a:pt x="900353" y="663575"/>
                  <a:pt x="886129" y="663575"/>
                </a:cubicBezTo>
                <a:cubicBezTo>
                  <a:pt x="886129" y="663575"/>
                  <a:pt x="886129" y="663575"/>
                  <a:pt x="847724" y="663575"/>
                </a:cubicBezTo>
                <a:cubicBezTo>
                  <a:pt x="847724" y="663575"/>
                  <a:pt x="847724" y="663575"/>
                  <a:pt x="847724" y="546100"/>
                </a:cubicBezTo>
                <a:close/>
                <a:moveTo>
                  <a:pt x="788987" y="485775"/>
                </a:moveTo>
                <a:cubicBezTo>
                  <a:pt x="788987" y="485775"/>
                  <a:pt x="788987" y="485775"/>
                  <a:pt x="788987" y="891228"/>
                </a:cubicBezTo>
                <a:cubicBezTo>
                  <a:pt x="788987" y="891228"/>
                  <a:pt x="788987" y="891228"/>
                  <a:pt x="846254" y="891228"/>
                </a:cubicBezTo>
                <a:cubicBezTo>
                  <a:pt x="846254" y="891228"/>
                  <a:pt x="846254" y="891228"/>
                  <a:pt x="846254" y="723479"/>
                </a:cubicBezTo>
                <a:cubicBezTo>
                  <a:pt x="846254" y="723479"/>
                  <a:pt x="846254" y="723479"/>
                  <a:pt x="869877" y="723479"/>
                </a:cubicBezTo>
                <a:cubicBezTo>
                  <a:pt x="882762" y="723479"/>
                  <a:pt x="892784" y="726334"/>
                  <a:pt x="899942" y="732758"/>
                </a:cubicBezTo>
                <a:cubicBezTo>
                  <a:pt x="906385" y="739183"/>
                  <a:pt x="912111" y="750604"/>
                  <a:pt x="915690" y="766308"/>
                </a:cubicBezTo>
                <a:cubicBezTo>
                  <a:pt x="919270" y="776302"/>
                  <a:pt x="922133" y="788437"/>
                  <a:pt x="924996" y="801999"/>
                </a:cubicBezTo>
                <a:cubicBezTo>
                  <a:pt x="928576" y="816276"/>
                  <a:pt x="931439" y="828411"/>
                  <a:pt x="934302" y="840546"/>
                </a:cubicBezTo>
                <a:cubicBezTo>
                  <a:pt x="939313" y="859105"/>
                  <a:pt x="945040" y="873382"/>
                  <a:pt x="952914" y="882662"/>
                </a:cubicBezTo>
                <a:cubicBezTo>
                  <a:pt x="960788" y="891941"/>
                  <a:pt x="972242" y="896938"/>
                  <a:pt x="987274" y="896938"/>
                </a:cubicBezTo>
                <a:cubicBezTo>
                  <a:pt x="993001" y="896938"/>
                  <a:pt x="998728" y="896224"/>
                  <a:pt x="1005886" y="894797"/>
                </a:cubicBezTo>
                <a:cubicBezTo>
                  <a:pt x="1012329" y="892655"/>
                  <a:pt x="1018055" y="890514"/>
                  <a:pt x="1022350" y="887658"/>
                </a:cubicBezTo>
                <a:cubicBezTo>
                  <a:pt x="1022350" y="887658"/>
                  <a:pt x="1022350" y="887658"/>
                  <a:pt x="1017339" y="828411"/>
                </a:cubicBezTo>
                <a:cubicBezTo>
                  <a:pt x="1016624" y="829125"/>
                  <a:pt x="1014476" y="829839"/>
                  <a:pt x="1013044" y="830552"/>
                </a:cubicBezTo>
                <a:cubicBezTo>
                  <a:pt x="1010897" y="831266"/>
                  <a:pt x="1009465" y="831266"/>
                  <a:pt x="1008033" y="831266"/>
                </a:cubicBezTo>
                <a:cubicBezTo>
                  <a:pt x="1003738" y="831266"/>
                  <a:pt x="1000159" y="829125"/>
                  <a:pt x="997296" y="825556"/>
                </a:cubicBezTo>
                <a:cubicBezTo>
                  <a:pt x="993717" y="821987"/>
                  <a:pt x="990853" y="814848"/>
                  <a:pt x="987990" y="804141"/>
                </a:cubicBezTo>
                <a:cubicBezTo>
                  <a:pt x="985843" y="795575"/>
                  <a:pt x="982979" y="787009"/>
                  <a:pt x="980832" y="778443"/>
                </a:cubicBezTo>
                <a:cubicBezTo>
                  <a:pt x="978684" y="769164"/>
                  <a:pt x="976537" y="759884"/>
                  <a:pt x="973673" y="750604"/>
                </a:cubicBezTo>
                <a:cubicBezTo>
                  <a:pt x="969378" y="735614"/>
                  <a:pt x="964367" y="724193"/>
                  <a:pt x="958641" y="716340"/>
                </a:cubicBezTo>
                <a:cubicBezTo>
                  <a:pt x="952914" y="707775"/>
                  <a:pt x="945040" y="701350"/>
                  <a:pt x="935018" y="694926"/>
                </a:cubicBezTo>
                <a:cubicBezTo>
                  <a:pt x="935018" y="694926"/>
                  <a:pt x="935018" y="694926"/>
                  <a:pt x="935018" y="694212"/>
                </a:cubicBezTo>
                <a:cubicBezTo>
                  <a:pt x="942892" y="691357"/>
                  <a:pt x="950766" y="687074"/>
                  <a:pt x="958641" y="682077"/>
                </a:cubicBezTo>
                <a:cubicBezTo>
                  <a:pt x="965799" y="677080"/>
                  <a:pt x="972242" y="669942"/>
                  <a:pt x="977968" y="662090"/>
                </a:cubicBezTo>
                <a:cubicBezTo>
                  <a:pt x="982979" y="653524"/>
                  <a:pt x="987274" y="644244"/>
                  <a:pt x="990853" y="632823"/>
                </a:cubicBezTo>
                <a:cubicBezTo>
                  <a:pt x="994433" y="621402"/>
                  <a:pt x="995864" y="608553"/>
                  <a:pt x="995864" y="594276"/>
                </a:cubicBezTo>
                <a:cubicBezTo>
                  <a:pt x="995864" y="572148"/>
                  <a:pt x="992285" y="554302"/>
                  <a:pt x="985843" y="540026"/>
                </a:cubicBezTo>
                <a:cubicBezTo>
                  <a:pt x="979400" y="525749"/>
                  <a:pt x="971526" y="515042"/>
                  <a:pt x="961504" y="507190"/>
                </a:cubicBezTo>
                <a:cubicBezTo>
                  <a:pt x="951482" y="499338"/>
                  <a:pt x="940029" y="493627"/>
                  <a:pt x="927860" y="490058"/>
                </a:cubicBezTo>
                <a:cubicBezTo>
                  <a:pt x="915690" y="487203"/>
                  <a:pt x="904237" y="485775"/>
                  <a:pt x="892784" y="485775"/>
                </a:cubicBezTo>
                <a:cubicBezTo>
                  <a:pt x="892784" y="485775"/>
                  <a:pt x="892784" y="485775"/>
                  <a:pt x="788987" y="485775"/>
                </a:cubicBezTo>
                <a:close/>
                <a:moveTo>
                  <a:pt x="603071" y="481013"/>
                </a:moveTo>
                <a:cubicBezTo>
                  <a:pt x="603071" y="481013"/>
                  <a:pt x="603071" y="481013"/>
                  <a:pt x="503237" y="892176"/>
                </a:cubicBezTo>
                <a:cubicBezTo>
                  <a:pt x="503237" y="892176"/>
                  <a:pt x="503237" y="892176"/>
                  <a:pt x="560285" y="892176"/>
                </a:cubicBezTo>
                <a:cubicBezTo>
                  <a:pt x="560285" y="892176"/>
                  <a:pt x="560285" y="892176"/>
                  <a:pt x="581678" y="801520"/>
                </a:cubicBezTo>
                <a:cubicBezTo>
                  <a:pt x="581678" y="801520"/>
                  <a:pt x="581678" y="801520"/>
                  <a:pt x="685078" y="801520"/>
                </a:cubicBezTo>
                <a:cubicBezTo>
                  <a:pt x="685078" y="801520"/>
                  <a:pt x="685078" y="801520"/>
                  <a:pt x="707184" y="892176"/>
                </a:cubicBezTo>
                <a:cubicBezTo>
                  <a:pt x="707184" y="892176"/>
                  <a:pt x="707184" y="892176"/>
                  <a:pt x="769937" y="892176"/>
                </a:cubicBezTo>
                <a:cubicBezTo>
                  <a:pt x="769937" y="892176"/>
                  <a:pt x="769937" y="892176"/>
                  <a:pt x="667964" y="481013"/>
                </a:cubicBezTo>
                <a:cubicBezTo>
                  <a:pt x="667964" y="481013"/>
                  <a:pt x="667964" y="481013"/>
                  <a:pt x="603071" y="481013"/>
                </a:cubicBezTo>
                <a:close/>
                <a:moveTo>
                  <a:pt x="1027112" y="476250"/>
                </a:moveTo>
                <a:cubicBezTo>
                  <a:pt x="1027112" y="476250"/>
                  <a:pt x="1027112" y="476250"/>
                  <a:pt x="1027112" y="526990"/>
                </a:cubicBezTo>
                <a:cubicBezTo>
                  <a:pt x="1027112" y="526990"/>
                  <a:pt x="1027112" y="526990"/>
                  <a:pt x="1101731" y="526990"/>
                </a:cubicBezTo>
                <a:cubicBezTo>
                  <a:pt x="1101731" y="526990"/>
                  <a:pt x="1101731" y="526990"/>
                  <a:pt x="1101731" y="892175"/>
                </a:cubicBezTo>
                <a:cubicBezTo>
                  <a:pt x="1101731" y="892175"/>
                  <a:pt x="1101731" y="892175"/>
                  <a:pt x="1153389" y="892175"/>
                </a:cubicBezTo>
                <a:cubicBezTo>
                  <a:pt x="1153389" y="892175"/>
                  <a:pt x="1153389" y="892175"/>
                  <a:pt x="1153389" y="526990"/>
                </a:cubicBezTo>
                <a:cubicBezTo>
                  <a:pt x="1153389" y="526990"/>
                  <a:pt x="1153389" y="526990"/>
                  <a:pt x="1228725" y="526990"/>
                </a:cubicBezTo>
                <a:cubicBezTo>
                  <a:pt x="1228725" y="526990"/>
                  <a:pt x="1228725" y="526990"/>
                  <a:pt x="1228725" y="476250"/>
                </a:cubicBezTo>
                <a:cubicBezTo>
                  <a:pt x="1228725" y="476250"/>
                  <a:pt x="1228725" y="476250"/>
                  <a:pt x="1027112" y="476250"/>
                </a:cubicBezTo>
                <a:close/>
                <a:moveTo>
                  <a:pt x="314324" y="476250"/>
                </a:moveTo>
                <a:cubicBezTo>
                  <a:pt x="314324" y="476250"/>
                  <a:pt x="314324" y="476250"/>
                  <a:pt x="314324" y="526990"/>
                </a:cubicBezTo>
                <a:cubicBezTo>
                  <a:pt x="314324" y="526990"/>
                  <a:pt x="314324" y="526990"/>
                  <a:pt x="388355" y="526990"/>
                </a:cubicBezTo>
                <a:cubicBezTo>
                  <a:pt x="388355" y="526990"/>
                  <a:pt x="388355" y="526990"/>
                  <a:pt x="388355" y="892175"/>
                </a:cubicBezTo>
                <a:cubicBezTo>
                  <a:pt x="388355" y="892175"/>
                  <a:pt x="388355" y="892175"/>
                  <a:pt x="439607" y="892175"/>
                </a:cubicBezTo>
                <a:cubicBezTo>
                  <a:pt x="439607" y="892175"/>
                  <a:pt x="439607" y="892175"/>
                  <a:pt x="439607" y="526990"/>
                </a:cubicBezTo>
                <a:cubicBezTo>
                  <a:pt x="439607" y="526990"/>
                  <a:pt x="439607" y="526990"/>
                  <a:pt x="514349" y="526990"/>
                </a:cubicBezTo>
                <a:cubicBezTo>
                  <a:pt x="514349" y="526990"/>
                  <a:pt x="514349" y="526990"/>
                  <a:pt x="514349" y="476250"/>
                </a:cubicBezTo>
                <a:cubicBezTo>
                  <a:pt x="514349" y="476250"/>
                  <a:pt x="514349" y="476250"/>
                  <a:pt x="314324" y="476250"/>
                </a:cubicBezTo>
                <a:close/>
                <a:moveTo>
                  <a:pt x="201486" y="469900"/>
                </a:moveTo>
                <a:cubicBezTo>
                  <a:pt x="173547" y="469900"/>
                  <a:pt x="151339" y="479203"/>
                  <a:pt x="134862" y="497807"/>
                </a:cubicBezTo>
                <a:cubicBezTo>
                  <a:pt x="117669" y="515696"/>
                  <a:pt x="109789" y="541457"/>
                  <a:pt x="109789" y="573657"/>
                </a:cubicBezTo>
                <a:cubicBezTo>
                  <a:pt x="109789" y="604427"/>
                  <a:pt x="116236" y="629472"/>
                  <a:pt x="130564" y="649508"/>
                </a:cubicBezTo>
                <a:cubicBezTo>
                  <a:pt x="144892" y="668828"/>
                  <a:pt x="163518" y="686002"/>
                  <a:pt x="187158" y="699597"/>
                </a:cubicBezTo>
                <a:cubicBezTo>
                  <a:pt x="195038" y="704606"/>
                  <a:pt x="202919" y="709615"/>
                  <a:pt x="210082" y="714624"/>
                </a:cubicBezTo>
                <a:cubicBezTo>
                  <a:pt x="218679" y="721064"/>
                  <a:pt x="225127" y="727504"/>
                  <a:pt x="230858" y="733945"/>
                </a:cubicBezTo>
                <a:cubicBezTo>
                  <a:pt x="237305" y="741100"/>
                  <a:pt x="241603" y="749687"/>
                  <a:pt x="245185" y="758989"/>
                </a:cubicBezTo>
                <a:cubicBezTo>
                  <a:pt x="249484" y="767576"/>
                  <a:pt x="251633" y="778310"/>
                  <a:pt x="251633" y="791190"/>
                </a:cubicBezTo>
                <a:cubicBezTo>
                  <a:pt x="251633" y="830546"/>
                  <a:pt x="235872" y="850582"/>
                  <a:pt x="205784" y="850582"/>
                </a:cubicBezTo>
                <a:cubicBezTo>
                  <a:pt x="189307" y="850582"/>
                  <a:pt x="177845" y="844858"/>
                  <a:pt x="169249" y="834124"/>
                </a:cubicBezTo>
                <a:cubicBezTo>
                  <a:pt x="160652" y="822675"/>
                  <a:pt x="156354" y="804786"/>
                  <a:pt x="156354" y="779025"/>
                </a:cubicBezTo>
                <a:cubicBezTo>
                  <a:pt x="156354" y="779025"/>
                  <a:pt x="156354" y="779025"/>
                  <a:pt x="156354" y="762567"/>
                </a:cubicBezTo>
                <a:cubicBezTo>
                  <a:pt x="156354" y="762567"/>
                  <a:pt x="156354" y="762567"/>
                  <a:pt x="104774" y="762567"/>
                </a:cubicBezTo>
                <a:cubicBezTo>
                  <a:pt x="104774" y="762567"/>
                  <a:pt x="104774" y="762567"/>
                  <a:pt x="104774" y="779025"/>
                </a:cubicBezTo>
                <a:cubicBezTo>
                  <a:pt x="104774" y="801924"/>
                  <a:pt x="107640" y="820528"/>
                  <a:pt x="112654" y="836271"/>
                </a:cubicBezTo>
                <a:cubicBezTo>
                  <a:pt x="117669" y="851298"/>
                  <a:pt x="124833" y="864178"/>
                  <a:pt x="134146" y="873480"/>
                </a:cubicBezTo>
                <a:cubicBezTo>
                  <a:pt x="142743" y="882783"/>
                  <a:pt x="153488" y="889223"/>
                  <a:pt x="165667" y="892801"/>
                </a:cubicBezTo>
                <a:cubicBezTo>
                  <a:pt x="177845" y="896378"/>
                  <a:pt x="190740" y="898525"/>
                  <a:pt x="205068" y="898525"/>
                </a:cubicBezTo>
                <a:cubicBezTo>
                  <a:pt x="222261" y="898525"/>
                  <a:pt x="237305" y="895663"/>
                  <a:pt x="249484" y="890654"/>
                </a:cubicBezTo>
                <a:cubicBezTo>
                  <a:pt x="261662" y="884214"/>
                  <a:pt x="272408" y="876343"/>
                  <a:pt x="280288" y="866325"/>
                </a:cubicBezTo>
                <a:cubicBezTo>
                  <a:pt x="287452" y="856307"/>
                  <a:pt x="293899" y="844858"/>
                  <a:pt x="297481" y="831262"/>
                </a:cubicBezTo>
                <a:cubicBezTo>
                  <a:pt x="301063" y="817666"/>
                  <a:pt x="303212" y="802639"/>
                  <a:pt x="303212" y="786897"/>
                </a:cubicBezTo>
                <a:cubicBezTo>
                  <a:pt x="303212" y="769723"/>
                  <a:pt x="301063" y="754696"/>
                  <a:pt x="296765" y="741100"/>
                </a:cubicBezTo>
                <a:cubicBezTo>
                  <a:pt x="293183" y="728220"/>
                  <a:pt x="286735" y="716771"/>
                  <a:pt x="279572" y="706753"/>
                </a:cubicBezTo>
                <a:cubicBezTo>
                  <a:pt x="271691" y="696735"/>
                  <a:pt x="262378" y="687433"/>
                  <a:pt x="252349" y="679561"/>
                </a:cubicBezTo>
                <a:cubicBezTo>
                  <a:pt x="241603" y="670975"/>
                  <a:pt x="230141" y="663103"/>
                  <a:pt x="218679" y="654517"/>
                </a:cubicBezTo>
                <a:cubicBezTo>
                  <a:pt x="210082" y="649508"/>
                  <a:pt x="202202" y="643783"/>
                  <a:pt x="195755" y="638774"/>
                </a:cubicBezTo>
                <a:cubicBezTo>
                  <a:pt x="188591" y="633765"/>
                  <a:pt x="182144" y="627325"/>
                  <a:pt x="177129" y="620885"/>
                </a:cubicBezTo>
                <a:cubicBezTo>
                  <a:pt x="171398" y="614445"/>
                  <a:pt x="167100" y="607289"/>
                  <a:pt x="164950" y="599418"/>
                </a:cubicBezTo>
                <a:cubicBezTo>
                  <a:pt x="162085" y="590831"/>
                  <a:pt x="160652" y="581529"/>
                  <a:pt x="160652" y="570795"/>
                </a:cubicBezTo>
                <a:cubicBezTo>
                  <a:pt x="160652" y="554337"/>
                  <a:pt x="164234" y="541457"/>
                  <a:pt x="171398" y="532155"/>
                </a:cubicBezTo>
                <a:cubicBezTo>
                  <a:pt x="177845" y="523568"/>
                  <a:pt x="188591" y="519274"/>
                  <a:pt x="201486" y="519274"/>
                </a:cubicBezTo>
                <a:cubicBezTo>
                  <a:pt x="213664" y="519274"/>
                  <a:pt x="223694" y="523568"/>
                  <a:pt x="231574" y="532155"/>
                </a:cubicBezTo>
                <a:cubicBezTo>
                  <a:pt x="240171" y="541457"/>
                  <a:pt x="244469" y="556484"/>
                  <a:pt x="244469" y="577951"/>
                </a:cubicBezTo>
                <a:cubicBezTo>
                  <a:pt x="244469" y="577951"/>
                  <a:pt x="244469" y="577951"/>
                  <a:pt x="244469" y="595840"/>
                </a:cubicBezTo>
                <a:cubicBezTo>
                  <a:pt x="244469" y="595840"/>
                  <a:pt x="244469" y="595840"/>
                  <a:pt x="293899" y="595840"/>
                </a:cubicBezTo>
                <a:cubicBezTo>
                  <a:pt x="293899" y="595840"/>
                  <a:pt x="293899" y="595840"/>
                  <a:pt x="293899" y="577951"/>
                </a:cubicBezTo>
                <a:cubicBezTo>
                  <a:pt x="293899" y="540026"/>
                  <a:pt x="286019" y="512119"/>
                  <a:pt x="270259" y="494945"/>
                </a:cubicBezTo>
                <a:cubicBezTo>
                  <a:pt x="253782" y="478487"/>
                  <a:pt x="230858" y="469900"/>
                  <a:pt x="201486" y="469900"/>
                </a:cubicBezTo>
                <a:close/>
                <a:moveTo>
                  <a:pt x="419515" y="60325"/>
                </a:moveTo>
                <a:cubicBezTo>
                  <a:pt x="419515" y="60325"/>
                  <a:pt x="419515" y="60325"/>
                  <a:pt x="930735" y="60325"/>
                </a:cubicBezTo>
                <a:cubicBezTo>
                  <a:pt x="930735" y="60325"/>
                  <a:pt x="930735" y="60325"/>
                  <a:pt x="1292225" y="419098"/>
                </a:cubicBezTo>
                <a:cubicBezTo>
                  <a:pt x="1292225" y="419098"/>
                  <a:pt x="1292225" y="419098"/>
                  <a:pt x="1292225" y="925516"/>
                </a:cubicBezTo>
                <a:cubicBezTo>
                  <a:pt x="1292225" y="925516"/>
                  <a:pt x="1292225" y="925516"/>
                  <a:pt x="930735" y="1284288"/>
                </a:cubicBezTo>
                <a:cubicBezTo>
                  <a:pt x="930735" y="1284288"/>
                  <a:pt x="930735" y="1284288"/>
                  <a:pt x="419515" y="1284288"/>
                </a:cubicBezTo>
                <a:cubicBezTo>
                  <a:pt x="419515" y="1284288"/>
                  <a:pt x="419515" y="1284288"/>
                  <a:pt x="58737" y="925516"/>
                </a:cubicBezTo>
                <a:cubicBezTo>
                  <a:pt x="58737" y="925516"/>
                  <a:pt x="58737" y="925516"/>
                  <a:pt x="58737" y="419098"/>
                </a:cubicBezTo>
                <a:cubicBezTo>
                  <a:pt x="58737" y="419098"/>
                  <a:pt x="58737" y="419098"/>
                  <a:pt x="419515" y="60325"/>
                </a:cubicBezTo>
                <a:close/>
                <a:moveTo>
                  <a:pt x="411163" y="31750"/>
                </a:moveTo>
                <a:lnTo>
                  <a:pt x="31750" y="406400"/>
                </a:lnTo>
                <a:lnTo>
                  <a:pt x="31750" y="938213"/>
                </a:lnTo>
                <a:lnTo>
                  <a:pt x="411163" y="1312863"/>
                </a:lnTo>
                <a:lnTo>
                  <a:pt x="944563" y="1312863"/>
                </a:lnTo>
                <a:lnTo>
                  <a:pt x="1322388" y="938213"/>
                </a:lnTo>
                <a:lnTo>
                  <a:pt x="1322388" y="406400"/>
                </a:lnTo>
                <a:lnTo>
                  <a:pt x="944563" y="31750"/>
                </a:lnTo>
                <a:close/>
                <a:moveTo>
                  <a:pt x="396875" y="0"/>
                </a:moveTo>
                <a:lnTo>
                  <a:pt x="958851" y="0"/>
                </a:lnTo>
                <a:lnTo>
                  <a:pt x="1354138" y="392113"/>
                </a:lnTo>
                <a:lnTo>
                  <a:pt x="1354138" y="952501"/>
                </a:lnTo>
                <a:lnTo>
                  <a:pt x="958851" y="1344613"/>
                </a:lnTo>
                <a:lnTo>
                  <a:pt x="396875" y="1344613"/>
                </a:lnTo>
                <a:lnTo>
                  <a:pt x="0" y="952501"/>
                </a:lnTo>
                <a:lnTo>
                  <a:pt x="0" y="392113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>
              <a:solidFill>
                <a:schemeClr val="tx2">
                  <a:lumMod val="10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375" y="361950"/>
            <a:ext cx="6150010" cy="82011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Reimagine Lagos:</a:t>
            </a:r>
            <a:r>
              <a:rPr lang="en-GB" dirty="0"/>
              <a:t> preparing the State to operate and thrive within the new reality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375" y="1572655"/>
            <a:ext cx="1828051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Digitization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84380" y="1572655"/>
            <a:ext cx="1890000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Business environment reforms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76334" y="1572655"/>
            <a:ext cx="1828051" cy="212450"/>
          </a:xfrm>
          <a:prstGeom prst="rect">
            <a:avLst/>
          </a:prstGeom>
          <a:solidFill>
            <a:schemeClr val="tx2"/>
          </a:solidFill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Economic diversification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54375" y="1823632"/>
            <a:ext cx="1828051" cy="3064942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Complete ongoing digitization and technology projects</a:t>
            </a:r>
          </a:p>
          <a:p>
            <a:pPr marL="242994" lvl="1" indent="-161996"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e-GIS project</a:t>
            </a:r>
          </a:p>
          <a:p>
            <a:pPr marL="242994" lvl="1" indent="-161996"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Campus technology infrastructure project</a:t>
            </a:r>
          </a:p>
          <a:p>
            <a:pPr marL="242994" lvl="1" indent="-161996"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Digital boardroom to track performance against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KPIs</a:t>
            </a:r>
            <a:endParaRPr lang="en-GB" sz="900" dirty="0">
              <a:solidFill>
                <a:srgbClr val="000000">
                  <a:lumMod val="100000"/>
                </a:srgbClr>
              </a:solidFill>
              <a:latin typeface="Garamond" panose="02020404030301010803" pitchFamily="18" charset="0"/>
            </a:endParaRPr>
          </a:p>
          <a:p>
            <a:pPr marL="242994" lvl="1" indent="-161996"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Learning management systems (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LMS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) to digitize training</a:t>
            </a:r>
          </a:p>
          <a:p>
            <a:pPr>
              <a:spcBef>
                <a:spcPts val="225"/>
              </a:spcBef>
            </a:pPr>
            <a:endParaRPr lang="en-GB" sz="375" b="1" dirty="0">
              <a:solidFill>
                <a:schemeClr val="tx2"/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Digitize state-wide processes</a:t>
            </a:r>
          </a:p>
          <a:p>
            <a:pPr marL="242994" lvl="1" indent="-161996"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Push electronic platforms in health and education</a:t>
            </a:r>
          </a:p>
          <a:p>
            <a:pPr marL="242994" lvl="1" indent="-161996"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Maintain investment in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LASRRA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as identity remains key to economic</a:t>
            </a:r>
            <a:endParaRPr lang="en-GB" sz="900" b="1" dirty="0">
              <a:solidFill>
                <a:schemeClr val="tx2"/>
              </a:solidFill>
            </a:endParaRPr>
          </a:p>
          <a:p>
            <a:pPr>
              <a:spcBef>
                <a:spcPts val="225"/>
              </a:spcBef>
            </a:pPr>
            <a:endParaRPr lang="en-GB" sz="375" b="1" dirty="0">
              <a:solidFill>
                <a:schemeClr val="tx2"/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Continue to develop infrastructure to enable a digitized Lagos State (e.g. broadband and smart city efforts)</a:t>
            </a:r>
          </a:p>
          <a:p>
            <a:pPr>
              <a:spcBef>
                <a:spcPts val="225"/>
              </a:spcBef>
            </a:pPr>
            <a:endParaRPr lang="en-GB" sz="900" b="1" dirty="0">
              <a:solidFill>
                <a:schemeClr val="tx2"/>
              </a:solidFill>
            </a:endParaRPr>
          </a:p>
          <a:p>
            <a:pPr>
              <a:spcBef>
                <a:spcPts val="225"/>
              </a:spcBef>
            </a:pPr>
            <a:endParaRPr lang="en-GB" sz="900" b="1" dirty="0">
              <a:solidFill>
                <a:schemeClr val="tx2"/>
              </a:solidFill>
            </a:endParaRPr>
          </a:p>
          <a:p>
            <a:pPr>
              <a:spcBef>
                <a:spcPts val="225"/>
              </a:spcBef>
            </a:pPr>
            <a:endParaRPr lang="en-GB" sz="900" b="1" dirty="0">
              <a:solidFill>
                <a:schemeClr val="tx2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84380" y="1823632"/>
            <a:ext cx="1890000" cy="2861040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Promote ease of doing business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Promote initiatives that simplify business compliance processes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Enable businesses to have better access to government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Improve process to secure land titles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375" dirty="0">
              <a:solidFill>
                <a:srgbClr val="000000">
                  <a:lumMod val="100000"/>
                </a:srgbClr>
              </a:solidFill>
              <a:latin typeface="Garamond" panose="02020404030301010803" pitchFamily="18" charset="0"/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Build capacity of relevant agencies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Invest in training of relevant agencies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</a:rPr>
              <a:t>Incentivize agencies to drive reforms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375" dirty="0">
              <a:solidFill>
                <a:srgbClr val="000000">
                  <a:lumMod val="100000"/>
                </a:srgbClr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rgbClr val="002060"/>
                </a:solidFill>
              </a:rPr>
              <a:t>Increase transparency of food markets to drive safety, reduce wastage, &amp; enable a strategic food reserve</a:t>
            </a:r>
          </a:p>
          <a:p>
            <a:pPr>
              <a:spcBef>
                <a:spcPts val="225"/>
              </a:spcBef>
            </a:pPr>
            <a:endParaRPr lang="en-GB" sz="375" b="1" dirty="0">
              <a:solidFill>
                <a:srgbClr val="002060"/>
              </a:solidFill>
            </a:endParaRPr>
          </a:p>
          <a:p>
            <a:pPr>
              <a:spcBef>
                <a:spcPts val="225"/>
              </a:spcBef>
            </a:pPr>
            <a:r>
              <a:rPr lang="en-GB" sz="900" b="1" dirty="0">
                <a:solidFill>
                  <a:srgbClr val="002060"/>
                </a:solidFill>
              </a:rPr>
              <a:t>Drive regular updates to </a:t>
            </a:r>
            <a:r>
              <a:rPr lang="en-GB" sz="900" b="1" dirty="0" err="1">
                <a:solidFill>
                  <a:srgbClr val="002060"/>
                </a:solidFill>
              </a:rPr>
              <a:t>ExCo</a:t>
            </a:r>
            <a:r>
              <a:rPr lang="en-GB" sz="900" b="1" dirty="0">
                <a:solidFill>
                  <a:srgbClr val="002060"/>
                </a:solidFill>
              </a:rPr>
              <a:t> on ongoing reform efforts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</a:endParaRP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900" dirty="0">
              <a:solidFill>
                <a:srgbClr val="000000">
                  <a:lumMod val="10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676334" y="1823632"/>
            <a:ext cx="1828051" cy="1545295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225"/>
              </a:spcBef>
            </a:pPr>
            <a:r>
              <a:rPr lang="en-GB" sz="900" b="1" dirty="0">
                <a:solidFill>
                  <a:schemeClr val="tx2"/>
                </a:solidFill>
              </a:rPr>
              <a:t>Tap into growing digital economy in the state 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Build innovation and co-creation hubs in partnership with tech organizations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Support Fintech and other technology companies through incentives</a:t>
            </a:r>
          </a:p>
          <a:p>
            <a:pPr marL="170096" lvl="1" indent="-113397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endParaRPr lang="en-GB" sz="375" dirty="0">
              <a:solidFill>
                <a:srgbClr val="000000">
                  <a:lumMod val="100000"/>
                </a:srgbClr>
              </a:solidFill>
              <a:latin typeface="Garamond" panose="02020404030301010803" pitchFamily="18" charset="0"/>
            </a:endParaRPr>
          </a:p>
          <a:p>
            <a:pPr marL="56699" lvl="1">
              <a:spcBef>
                <a:spcPts val="225"/>
              </a:spcBef>
              <a:buClr>
                <a:srgbClr val="002060">
                  <a:lumMod val="100000"/>
                </a:srgbClr>
              </a:buClr>
              <a:buSzPct val="100000"/>
            </a:pPr>
            <a:r>
              <a:rPr lang="en-GB" sz="900" b="1" dirty="0">
                <a:solidFill>
                  <a:schemeClr val="tx2"/>
                </a:solidFill>
              </a:rPr>
              <a:t>Encourage and improve quality of STEM education in public schools</a:t>
            </a:r>
          </a:p>
        </p:txBody>
      </p:sp>
      <p:sp>
        <p:nvSpPr>
          <p:cNvPr id="7" name="NavigationTriangle"/>
          <p:cNvSpPr/>
          <p:nvPr/>
        </p:nvSpPr>
        <p:spPr>
          <a:xfrm rot="16200000">
            <a:off x="6252842" y="630874"/>
            <a:ext cx="593093" cy="617220"/>
          </a:xfrm>
          <a:prstGeom prst="triangle">
            <a:avLst>
              <a:gd name="adj" fmla="val 100000"/>
            </a:avLst>
          </a:prstGeom>
          <a:solidFill>
            <a:schemeClr val="tx2">
              <a:lumMod val="10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</a:endParaRPr>
          </a:p>
        </p:txBody>
      </p:sp>
      <p:sp>
        <p:nvSpPr>
          <p:cNvPr id="22" name="NavigationIcon"/>
          <p:cNvSpPr>
            <a:spLocks noChangeAspect="1"/>
          </p:cNvSpPr>
          <p:nvPr/>
        </p:nvSpPr>
        <p:spPr bwMode="auto">
          <a:xfrm>
            <a:off x="6615855" y="717681"/>
            <a:ext cx="125889" cy="205740"/>
          </a:xfrm>
          <a:custGeom>
            <a:avLst/>
            <a:gdLst>
              <a:gd name="connsiteX0" fmla="*/ 244474 w 768348"/>
              <a:gd name="connsiteY0" fmla="*/ 1184275 h 1255713"/>
              <a:gd name="connsiteX1" fmla="*/ 244474 w 768348"/>
              <a:gd name="connsiteY1" fmla="*/ 1202199 h 1255713"/>
              <a:gd name="connsiteX2" fmla="*/ 373658 w 768348"/>
              <a:gd name="connsiteY2" fmla="*/ 1222990 h 1255713"/>
              <a:gd name="connsiteX3" fmla="*/ 376513 w 768348"/>
              <a:gd name="connsiteY3" fmla="*/ 1222990 h 1255713"/>
              <a:gd name="connsiteX4" fmla="*/ 506411 w 768348"/>
              <a:gd name="connsiteY4" fmla="*/ 1202199 h 1255713"/>
              <a:gd name="connsiteX5" fmla="*/ 506411 w 768348"/>
              <a:gd name="connsiteY5" fmla="*/ 1184275 h 1255713"/>
              <a:gd name="connsiteX6" fmla="*/ 244474 w 768348"/>
              <a:gd name="connsiteY6" fmla="*/ 1184275 h 1255713"/>
              <a:gd name="connsiteX7" fmla="*/ 176211 w 768348"/>
              <a:gd name="connsiteY7" fmla="*/ 1103313 h 1255713"/>
              <a:gd name="connsiteX8" fmla="*/ 176211 w 768348"/>
              <a:gd name="connsiteY8" fmla="*/ 1152526 h 1255713"/>
              <a:gd name="connsiteX9" fmla="*/ 574673 w 768348"/>
              <a:gd name="connsiteY9" fmla="*/ 1152526 h 1255713"/>
              <a:gd name="connsiteX10" fmla="*/ 574673 w 768348"/>
              <a:gd name="connsiteY10" fmla="*/ 1103313 h 1255713"/>
              <a:gd name="connsiteX11" fmla="*/ 176211 w 768348"/>
              <a:gd name="connsiteY11" fmla="*/ 1103313 h 1255713"/>
              <a:gd name="connsiteX12" fmla="*/ 176211 w 768348"/>
              <a:gd name="connsiteY12" fmla="*/ 1025525 h 1255713"/>
              <a:gd name="connsiteX13" fmla="*/ 176211 w 768348"/>
              <a:gd name="connsiteY13" fmla="*/ 1071563 h 1255713"/>
              <a:gd name="connsiteX14" fmla="*/ 574673 w 768348"/>
              <a:gd name="connsiteY14" fmla="*/ 1071563 h 1255713"/>
              <a:gd name="connsiteX15" fmla="*/ 574673 w 768348"/>
              <a:gd name="connsiteY15" fmla="*/ 1025525 h 1255713"/>
              <a:gd name="connsiteX16" fmla="*/ 176211 w 768348"/>
              <a:gd name="connsiteY16" fmla="*/ 1025525 h 1255713"/>
              <a:gd name="connsiteX17" fmla="*/ 176211 w 768348"/>
              <a:gd name="connsiteY17" fmla="*/ 933450 h 1255713"/>
              <a:gd name="connsiteX18" fmla="*/ 176211 w 768348"/>
              <a:gd name="connsiteY18" fmla="*/ 993775 h 1255713"/>
              <a:gd name="connsiteX19" fmla="*/ 574673 w 768348"/>
              <a:gd name="connsiteY19" fmla="*/ 993775 h 1255713"/>
              <a:gd name="connsiteX20" fmla="*/ 574673 w 768348"/>
              <a:gd name="connsiteY20" fmla="*/ 933450 h 1255713"/>
              <a:gd name="connsiteX21" fmla="*/ 176211 w 768348"/>
              <a:gd name="connsiteY21" fmla="*/ 933450 h 1255713"/>
              <a:gd name="connsiteX22" fmla="*/ 176693 w 768348"/>
              <a:gd name="connsiteY22" fmla="*/ 901700 h 1255713"/>
              <a:gd name="connsiteX23" fmla="*/ 190234 w 768348"/>
              <a:gd name="connsiteY23" fmla="*/ 901700 h 1255713"/>
              <a:gd name="connsiteX24" fmla="*/ 221591 w 768348"/>
              <a:gd name="connsiteY24" fmla="*/ 901700 h 1255713"/>
              <a:gd name="connsiteX25" fmla="*/ 528032 w 768348"/>
              <a:gd name="connsiteY25" fmla="*/ 901700 h 1255713"/>
              <a:gd name="connsiteX26" fmla="*/ 559389 w 768348"/>
              <a:gd name="connsiteY26" fmla="*/ 901700 h 1255713"/>
              <a:gd name="connsiteX27" fmla="*/ 575780 w 768348"/>
              <a:gd name="connsiteY27" fmla="*/ 901700 h 1255713"/>
              <a:gd name="connsiteX28" fmla="*/ 606424 w 768348"/>
              <a:gd name="connsiteY28" fmla="*/ 931738 h 1255713"/>
              <a:gd name="connsiteX29" fmla="*/ 606424 w 768348"/>
              <a:gd name="connsiteY29" fmla="*/ 994673 h 1255713"/>
              <a:gd name="connsiteX30" fmla="*/ 602861 w 768348"/>
              <a:gd name="connsiteY30" fmla="*/ 1009692 h 1255713"/>
              <a:gd name="connsiteX31" fmla="*/ 606424 w 768348"/>
              <a:gd name="connsiteY31" fmla="*/ 1024711 h 1255713"/>
              <a:gd name="connsiteX32" fmla="*/ 606424 w 768348"/>
              <a:gd name="connsiteY32" fmla="*/ 1073343 h 1255713"/>
              <a:gd name="connsiteX33" fmla="*/ 602861 w 768348"/>
              <a:gd name="connsiteY33" fmla="*/ 1088362 h 1255713"/>
              <a:gd name="connsiteX34" fmla="*/ 606424 w 768348"/>
              <a:gd name="connsiteY34" fmla="*/ 1103380 h 1255713"/>
              <a:gd name="connsiteX35" fmla="*/ 606424 w 768348"/>
              <a:gd name="connsiteY35" fmla="*/ 1154158 h 1255713"/>
              <a:gd name="connsiteX36" fmla="*/ 575780 w 768348"/>
              <a:gd name="connsiteY36" fmla="*/ 1184911 h 1255713"/>
              <a:gd name="connsiteX37" fmla="*/ 537297 w 768348"/>
              <a:gd name="connsiteY37" fmla="*/ 1184911 h 1255713"/>
              <a:gd name="connsiteX38" fmla="*/ 537297 w 768348"/>
              <a:gd name="connsiteY38" fmla="*/ 1212802 h 1255713"/>
              <a:gd name="connsiteX39" fmla="*/ 528032 w 768348"/>
              <a:gd name="connsiteY39" fmla="*/ 1227106 h 1255713"/>
              <a:gd name="connsiteX40" fmla="*/ 392628 w 768348"/>
              <a:gd name="connsiteY40" fmla="*/ 1255713 h 1255713"/>
              <a:gd name="connsiteX41" fmla="*/ 374811 w 768348"/>
              <a:gd name="connsiteY41" fmla="*/ 1254998 h 1255713"/>
              <a:gd name="connsiteX42" fmla="*/ 356995 w 768348"/>
              <a:gd name="connsiteY42" fmla="*/ 1255713 h 1255713"/>
              <a:gd name="connsiteX43" fmla="*/ 222303 w 768348"/>
              <a:gd name="connsiteY43" fmla="*/ 1227106 h 1255713"/>
              <a:gd name="connsiteX44" fmla="*/ 213039 w 768348"/>
              <a:gd name="connsiteY44" fmla="*/ 1212802 h 1255713"/>
              <a:gd name="connsiteX45" fmla="*/ 213039 w 768348"/>
              <a:gd name="connsiteY45" fmla="*/ 1184911 h 1255713"/>
              <a:gd name="connsiteX46" fmla="*/ 176693 w 768348"/>
              <a:gd name="connsiteY46" fmla="*/ 1184911 h 1255713"/>
              <a:gd name="connsiteX47" fmla="*/ 146049 w 768348"/>
              <a:gd name="connsiteY47" fmla="*/ 1154158 h 1255713"/>
              <a:gd name="connsiteX48" fmla="*/ 146049 w 768348"/>
              <a:gd name="connsiteY48" fmla="*/ 1103380 h 1255713"/>
              <a:gd name="connsiteX49" fmla="*/ 150325 w 768348"/>
              <a:gd name="connsiteY49" fmla="*/ 1088362 h 1255713"/>
              <a:gd name="connsiteX50" fmla="*/ 146049 w 768348"/>
              <a:gd name="connsiteY50" fmla="*/ 1073343 h 1255713"/>
              <a:gd name="connsiteX51" fmla="*/ 146049 w 768348"/>
              <a:gd name="connsiteY51" fmla="*/ 1024711 h 1255713"/>
              <a:gd name="connsiteX52" fmla="*/ 150325 w 768348"/>
              <a:gd name="connsiteY52" fmla="*/ 1009692 h 1255713"/>
              <a:gd name="connsiteX53" fmla="*/ 146049 w 768348"/>
              <a:gd name="connsiteY53" fmla="*/ 994673 h 1255713"/>
              <a:gd name="connsiteX54" fmla="*/ 146049 w 768348"/>
              <a:gd name="connsiteY54" fmla="*/ 931738 h 1255713"/>
              <a:gd name="connsiteX55" fmla="*/ 176693 w 768348"/>
              <a:gd name="connsiteY55" fmla="*/ 901700 h 1255713"/>
              <a:gd name="connsiteX56" fmla="*/ 527050 w 768348"/>
              <a:gd name="connsiteY56" fmla="*/ 838200 h 1255713"/>
              <a:gd name="connsiteX57" fmla="*/ 551039 w 768348"/>
              <a:gd name="connsiteY57" fmla="*/ 842433 h 1255713"/>
              <a:gd name="connsiteX58" fmla="*/ 558800 w 768348"/>
              <a:gd name="connsiteY58" fmla="*/ 841728 h 1255713"/>
              <a:gd name="connsiteX59" fmla="*/ 558800 w 768348"/>
              <a:gd name="connsiteY59" fmla="*/ 869950 h 1255713"/>
              <a:gd name="connsiteX60" fmla="*/ 527050 w 768348"/>
              <a:gd name="connsiteY60" fmla="*/ 869950 h 1255713"/>
              <a:gd name="connsiteX61" fmla="*/ 527050 w 768348"/>
              <a:gd name="connsiteY61" fmla="*/ 838200 h 1255713"/>
              <a:gd name="connsiteX62" fmla="*/ 552449 w 768348"/>
              <a:gd name="connsiteY62" fmla="*/ 736600 h 1255713"/>
              <a:gd name="connsiteX63" fmla="*/ 590549 w 768348"/>
              <a:gd name="connsiteY63" fmla="*/ 773907 h 1255713"/>
              <a:gd name="connsiteX64" fmla="*/ 552449 w 768348"/>
              <a:gd name="connsiteY64" fmla="*/ 811214 h 1255713"/>
              <a:gd name="connsiteX65" fmla="*/ 514349 w 768348"/>
              <a:gd name="connsiteY65" fmla="*/ 773907 h 1255713"/>
              <a:gd name="connsiteX66" fmla="*/ 552449 w 768348"/>
              <a:gd name="connsiteY66" fmla="*/ 736600 h 1255713"/>
              <a:gd name="connsiteX67" fmla="*/ 379931 w 768348"/>
              <a:gd name="connsiteY67" fmla="*/ 654050 h 1255713"/>
              <a:gd name="connsiteX68" fmla="*/ 503237 w 768348"/>
              <a:gd name="connsiteY68" fmla="*/ 725568 h 1255713"/>
              <a:gd name="connsiteX69" fmla="*/ 486844 w 768348"/>
              <a:gd name="connsiteY69" fmla="*/ 752475 h 1255713"/>
              <a:gd name="connsiteX70" fmla="*/ 363537 w 768348"/>
              <a:gd name="connsiteY70" fmla="*/ 680250 h 1255713"/>
              <a:gd name="connsiteX71" fmla="*/ 379931 w 768348"/>
              <a:gd name="connsiteY71" fmla="*/ 654050 h 1255713"/>
              <a:gd name="connsiteX72" fmla="*/ 311942 w 768348"/>
              <a:gd name="connsiteY72" fmla="*/ 593725 h 1255713"/>
              <a:gd name="connsiteX73" fmla="*/ 349248 w 768348"/>
              <a:gd name="connsiteY73" fmla="*/ 631032 h 1255713"/>
              <a:gd name="connsiteX74" fmla="*/ 311942 w 768348"/>
              <a:gd name="connsiteY74" fmla="*/ 668339 h 1255713"/>
              <a:gd name="connsiteX75" fmla="*/ 274636 w 768348"/>
              <a:gd name="connsiteY75" fmla="*/ 631032 h 1255713"/>
              <a:gd name="connsiteX76" fmla="*/ 311942 w 768348"/>
              <a:gd name="connsiteY76" fmla="*/ 593725 h 1255713"/>
              <a:gd name="connsiteX77" fmla="*/ 103785 w 768348"/>
              <a:gd name="connsiteY77" fmla="*/ 582613 h 1255713"/>
              <a:gd name="connsiteX78" fmla="*/ 115102 w 768348"/>
              <a:gd name="connsiteY78" fmla="*/ 596873 h 1255713"/>
              <a:gd name="connsiteX79" fmla="*/ 219075 w 768348"/>
              <a:gd name="connsiteY79" fmla="*/ 807920 h 1255713"/>
              <a:gd name="connsiteX80" fmla="*/ 219075 w 768348"/>
              <a:gd name="connsiteY80" fmla="*/ 869951 h 1255713"/>
              <a:gd name="connsiteX81" fmla="*/ 187954 w 768348"/>
              <a:gd name="connsiteY81" fmla="*/ 869951 h 1255713"/>
              <a:gd name="connsiteX82" fmla="*/ 187954 w 768348"/>
              <a:gd name="connsiteY82" fmla="*/ 807920 h 1255713"/>
              <a:gd name="connsiteX83" fmla="*/ 93175 w 768348"/>
              <a:gd name="connsiteY83" fmla="*/ 618263 h 1255713"/>
              <a:gd name="connsiteX84" fmla="*/ 92468 w 768348"/>
              <a:gd name="connsiteY84" fmla="*/ 617550 h 1255713"/>
              <a:gd name="connsiteX85" fmla="*/ 76200 w 768348"/>
              <a:gd name="connsiteY85" fmla="*/ 597586 h 1255713"/>
              <a:gd name="connsiteX86" fmla="*/ 103785 w 768348"/>
              <a:gd name="connsiteY86" fmla="*/ 582613 h 1255713"/>
              <a:gd name="connsiteX87" fmla="*/ 58737 w 768348"/>
              <a:gd name="connsiteY87" fmla="*/ 492125 h 1255713"/>
              <a:gd name="connsiteX88" fmla="*/ 95250 w 768348"/>
              <a:gd name="connsiteY88" fmla="*/ 529432 h 1255713"/>
              <a:gd name="connsiteX89" fmla="*/ 58737 w 768348"/>
              <a:gd name="connsiteY89" fmla="*/ 566739 h 1255713"/>
              <a:gd name="connsiteX90" fmla="*/ 22224 w 768348"/>
              <a:gd name="connsiteY90" fmla="*/ 529432 h 1255713"/>
              <a:gd name="connsiteX91" fmla="*/ 58737 w 768348"/>
              <a:gd name="connsiteY91" fmla="*/ 492125 h 1255713"/>
              <a:gd name="connsiteX92" fmla="*/ 699573 w 768348"/>
              <a:gd name="connsiteY92" fmla="*/ 469900 h 1255713"/>
              <a:gd name="connsiteX93" fmla="*/ 730249 w 768348"/>
              <a:gd name="connsiteY93" fmla="*/ 477065 h 1255713"/>
              <a:gd name="connsiteX94" fmla="*/ 656055 w 768348"/>
              <a:gd name="connsiteY94" fmla="*/ 614630 h 1255713"/>
              <a:gd name="connsiteX95" fmla="*/ 654628 w 768348"/>
              <a:gd name="connsiteY95" fmla="*/ 616063 h 1255713"/>
              <a:gd name="connsiteX96" fmla="*/ 584000 w 768348"/>
              <a:gd name="connsiteY96" fmla="*/ 712788 h 1255713"/>
              <a:gd name="connsiteX97" fmla="*/ 554037 w 768348"/>
              <a:gd name="connsiteY97" fmla="*/ 704907 h 1255713"/>
              <a:gd name="connsiteX98" fmla="*/ 632512 w 768348"/>
              <a:gd name="connsiteY98" fmla="*/ 593852 h 1255713"/>
              <a:gd name="connsiteX99" fmla="*/ 699573 w 768348"/>
              <a:gd name="connsiteY99" fmla="*/ 469900 h 1255713"/>
              <a:gd name="connsiteX100" fmla="*/ 415091 w 768348"/>
              <a:gd name="connsiteY100" fmla="*/ 407988 h 1255713"/>
              <a:gd name="connsiteX101" fmla="*/ 442912 w 768348"/>
              <a:gd name="connsiteY101" fmla="*/ 422928 h 1255713"/>
              <a:gd name="connsiteX102" fmla="*/ 358022 w 768348"/>
              <a:gd name="connsiteY102" fmla="*/ 579438 h 1255713"/>
              <a:gd name="connsiteX103" fmla="*/ 330200 w 768348"/>
              <a:gd name="connsiteY103" fmla="*/ 564499 h 1255713"/>
              <a:gd name="connsiteX104" fmla="*/ 415091 w 768348"/>
              <a:gd name="connsiteY104" fmla="*/ 407988 h 1255713"/>
              <a:gd name="connsiteX105" fmla="*/ 731042 w 768348"/>
              <a:gd name="connsiteY105" fmla="*/ 371475 h 1255713"/>
              <a:gd name="connsiteX106" fmla="*/ 768348 w 768348"/>
              <a:gd name="connsiteY106" fmla="*/ 408782 h 1255713"/>
              <a:gd name="connsiteX107" fmla="*/ 731042 w 768348"/>
              <a:gd name="connsiteY107" fmla="*/ 446089 h 1255713"/>
              <a:gd name="connsiteX108" fmla="*/ 693736 w 768348"/>
              <a:gd name="connsiteY108" fmla="*/ 408782 h 1255713"/>
              <a:gd name="connsiteX109" fmla="*/ 731042 w 768348"/>
              <a:gd name="connsiteY109" fmla="*/ 371475 h 1255713"/>
              <a:gd name="connsiteX110" fmla="*/ 393500 w 768348"/>
              <a:gd name="connsiteY110" fmla="*/ 368300 h 1255713"/>
              <a:gd name="connsiteX111" fmla="*/ 406400 w 768348"/>
              <a:gd name="connsiteY111" fmla="*/ 396860 h 1255713"/>
              <a:gd name="connsiteX112" fmla="*/ 123309 w 768348"/>
              <a:gd name="connsiteY112" fmla="*/ 517525 h 1255713"/>
              <a:gd name="connsiteX113" fmla="*/ 111125 w 768348"/>
              <a:gd name="connsiteY113" fmla="*/ 488965 h 1255713"/>
              <a:gd name="connsiteX114" fmla="*/ 393500 w 768348"/>
              <a:gd name="connsiteY114" fmla="*/ 368300 h 1255713"/>
              <a:gd name="connsiteX115" fmla="*/ 527987 w 768348"/>
              <a:gd name="connsiteY115" fmla="*/ 355600 h 1255713"/>
              <a:gd name="connsiteX116" fmla="*/ 668337 w 768348"/>
              <a:gd name="connsiteY116" fmla="*/ 381623 h 1255713"/>
              <a:gd name="connsiteX117" fmla="*/ 662638 w 768348"/>
              <a:gd name="connsiteY117" fmla="*/ 409053 h 1255713"/>
              <a:gd name="connsiteX118" fmla="*/ 662638 w 768348"/>
              <a:gd name="connsiteY118" fmla="*/ 411163 h 1255713"/>
              <a:gd name="connsiteX119" fmla="*/ 522287 w 768348"/>
              <a:gd name="connsiteY119" fmla="*/ 385140 h 1255713"/>
              <a:gd name="connsiteX120" fmla="*/ 527987 w 768348"/>
              <a:gd name="connsiteY120" fmla="*/ 358413 h 1255713"/>
              <a:gd name="connsiteX121" fmla="*/ 527987 w 768348"/>
              <a:gd name="connsiteY121" fmla="*/ 355600 h 1255713"/>
              <a:gd name="connsiteX122" fmla="*/ 459225 w 768348"/>
              <a:gd name="connsiteY122" fmla="*/ 320675 h 1255713"/>
              <a:gd name="connsiteX123" fmla="*/ 496886 w 768348"/>
              <a:gd name="connsiteY123" fmla="*/ 357187 h 1255713"/>
              <a:gd name="connsiteX124" fmla="*/ 459225 w 768348"/>
              <a:gd name="connsiteY124" fmla="*/ 393700 h 1255713"/>
              <a:gd name="connsiteX125" fmla="*/ 422274 w 768348"/>
              <a:gd name="connsiteY125" fmla="*/ 357187 h 1255713"/>
              <a:gd name="connsiteX126" fmla="*/ 459225 w 768348"/>
              <a:gd name="connsiteY126" fmla="*/ 320675 h 1255713"/>
              <a:gd name="connsiteX127" fmla="*/ 149469 w 768348"/>
              <a:gd name="connsiteY127" fmla="*/ 268288 h 1255713"/>
              <a:gd name="connsiteX128" fmla="*/ 179387 w 768348"/>
              <a:gd name="connsiteY128" fmla="*/ 280386 h 1255713"/>
              <a:gd name="connsiteX129" fmla="*/ 97468 w 768348"/>
              <a:gd name="connsiteY129" fmla="*/ 474663 h 1255713"/>
              <a:gd name="connsiteX130" fmla="*/ 68262 w 768348"/>
              <a:gd name="connsiteY130" fmla="*/ 462565 h 1255713"/>
              <a:gd name="connsiteX131" fmla="*/ 149469 w 768348"/>
              <a:gd name="connsiteY131" fmla="*/ 268288 h 1255713"/>
              <a:gd name="connsiteX132" fmla="*/ 190499 w 768348"/>
              <a:gd name="connsiteY132" fmla="*/ 176213 h 1255713"/>
              <a:gd name="connsiteX133" fmla="*/ 227011 w 768348"/>
              <a:gd name="connsiteY133" fmla="*/ 212371 h 1255713"/>
              <a:gd name="connsiteX134" fmla="*/ 190499 w 768348"/>
              <a:gd name="connsiteY134" fmla="*/ 249238 h 1255713"/>
              <a:gd name="connsiteX135" fmla="*/ 153986 w 768348"/>
              <a:gd name="connsiteY135" fmla="*/ 212371 h 1255713"/>
              <a:gd name="connsiteX136" fmla="*/ 190499 w 768348"/>
              <a:gd name="connsiteY136" fmla="*/ 176213 h 1255713"/>
              <a:gd name="connsiteX137" fmla="*/ 492666 w 768348"/>
              <a:gd name="connsiteY137" fmla="*/ 111125 h 1255713"/>
              <a:gd name="connsiteX138" fmla="*/ 521747 w 768348"/>
              <a:gd name="connsiteY138" fmla="*/ 117543 h 1255713"/>
              <a:gd name="connsiteX139" fmla="*/ 523875 w 768348"/>
              <a:gd name="connsiteY139" fmla="*/ 117543 h 1255713"/>
              <a:gd name="connsiteX140" fmla="*/ 488410 w 768348"/>
              <a:gd name="connsiteY140" fmla="*/ 293688 h 1255713"/>
              <a:gd name="connsiteX141" fmla="*/ 459328 w 768348"/>
              <a:gd name="connsiteY141" fmla="*/ 287983 h 1255713"/>
              <a:gd name="connsiteX142" fmla="*/ 457200 w 768348"/>
              <a:gd name="connsiteY142" fmla="*/ 287983 h 1255713"/>
              <a:gd name="connsiteX143" fmla="*/ 492666 w 768348"/>
              <a:gd name="connsiteY143" fmla="*/ 111125 h 1255713"/>
              <a:gd name="connsiteX144" fmla="*/ 588027 w 768348"/>
              <a:gd name="connsiteY144" fmla="*/ 66675 h 1255713"/>
              <a:gd name="connsiteX145" fmla="*/ 744537 w 768348"/>
              <a:gd name="connsiteY145" fmla="*/ 342184 h 1255713"/>
              <a:gd name="connsiteX146" fmla="*/ 731020 w 768348"/>
              <a:gd name="connsiteY146" fmla="*/ 340753 h 1255713"/>
              <a:gd name="connsiteX147" fmla="*/ 713947 w 768348"/>
              <a:gd name="connsiteY147" fmla="*/ 342900 h 1255713"/>
              <a:gd name="connsiteX148" fmla="*/ 573087 w 768348"/>
              <a:gd name="connsiteY148" fmla="*/ 94584 h 1255713"/>
              <a:gd name="connsiteX149" fmla="*/ 588027 w 768348"/>
              <a:gd name="connsiteY149" fmla="*/ 66675 h 1255713"/>
              <a:gd name="connsiteX150" fmla="*/ 454758 w 768348"/>
              <a:gd name="connsiteY150" fmla="*/ 65088 h 1255713"/>
              <a:gd name="connsiteX151" fmla="*/ 468312 w 768348"/>
              <a:gd name="connsiteY151" fmla="*/ 94516 h 1255713"/>
              <a:gd name="connsiteX152" fmla="*/ 256441 w 768348"/>
              <a:gd name="connsiteY152" fmla="*/ 200026 h 1255713"/>
              <a:gd name="connsiteX153" fmla="*/ 242887 w 768348"/>
              <a:gd name="connsiteY153" fmla="*/ 171316 h 1255713"/>
              <a:gd name="connsiteX154" fmla="*/ 454758 w 768348"/>
              <a:gd name="connsiteY154" fmla="*/ 65088 h 1255713"/>
              <a:gd name="connsiteX155" fmla="*/ 522287 w 768348"/>
              <a:gd name="connsiteY155" fmla="*/ 14288 h 1255713"/>
              <a:gd name="connsiteX156" fmla="*/ 558800 w 768348"/>
              <a:gd name="connsiteY156" fmla="*/ 50801 h 1255713"/>
              <a:gd name="connsiteX157" fmla="*/ 522287 w 768348"/>
              <a:gd name="connsiteY157" fmla="*/ 87314 h 1255713"/>
              <a:gd name="connsiteX158" fmla="*/ 485774 w 768348"/>
              <a:gd name="connsiteY158" fmla="*/ 50801 h 1255713"/>
              <a:gd name="connsiteX159" fmla="*/ 522287 w 768348"/>
              <a:gd name="connsiteY159" fmla="*/ 14288 h 1255713"/>
              <a:gd name="connsiteX160" fmla="*/ 373682 w 768348"/>
              <a:gd name="connsiteY160" fmla="*/ 0 h 1255713"/>
              <a:gd name="connsiteX161" fmla="*/ 465137 w 768348"/>
              <a:gd name="connsiteY161" fmla="*/ 10707 h 1255713"/>
              <a:gd name="connsiteX162" fmla="*/ 453705 w 768348"/>
              <a:gd name="connsiteY162" fmla="*/ 40685 h 1255713"/>
              <a:gd name="connsiteX163" fmla="*/ 373682 w 768348"/>
              <a:gd name="connsiteY163" fmla="*/ 31406 h 1255713"/>
              <a:gd name="connsiteX164" fmla="*/ 31438 w 768348"/>
              <a:gd name="connsiteY164" fmla="*/ 371879 h 1255713"/>
              <a:gd name="connsiteX165" fmla="*/ 43584 w 768348"/>
              <a:gd name="connsiteY165" fmla="*/ 462529 h 1255713"/>
              <a:gd name="connsiteX166" fmla="*/ 15004 w 768348"/>
              <a:gd name="connsiteY166" fmla="*/ 474663 h 1255713"/>
              <a:gd name="connsiteX167" fmla="*/ 0 w 768348"/>
              <a:gd name="connsiteY167" fmla="*/ 371879 h 1255713"/>
              <a:gd name="connsiteX168" fmla="*/ 373682 w 768348"/>
              <a:gd name="connsiteY168" fmla="*/ 0 h 125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768348" h="1255713">
                <a:moveTo>
                  <a:pt x="244474" y="1184275"/>
                </a:moveTo>
                <a:cubicBezTo>
                  <a:pt x="244474" y="1184275"/>
                  <a:pt x="244474" y="1184275"/>
                  <a:pt x="244474" y="1202199"/>
                </a:cubicBezTo>
                <a:cubicBezTo>
                  <a:pt x="311564" y="1228725"/>
                  <a:pt x="372945" y="1222990"/>
                  <a:pt x="373658" y="1222990"/>
                </a:cubicBezTo>
                <a:cubicBezTo>
                  <a:pt x="374372" y="1222990"/>
                  <a:pt x="375800" y="1222990"/>
                  <a:pt x="376513" y="1222990"/>
                </a:cubicBezTo>
                <a:cubicBezTo>
                  <a:pt x="377227" y="1222990"/>
                  <a:pt x="438607" y="1228725"/>
                  <a:pt x="506411" y="1202199"/>
                </a:cubicBezTo>
                <a:cubicBezTo>
                  <a:pt x="506411" y="1202199"/>
                  <a:pt x="506411" y="1202199"/>
                  <a:pt x="506411" y="1184275"/>
                </a:cubicBezTo>
                <a:cubicBezTo>
                  <a:pt x="506411" y="1184275"/>
                  <a:pt x="506411" y="1184275"/>
                  <a:pt x="244474" y="1184275"/>
                </a:cubicBezTo>
                <a:close/>
                <a:moveTo>
                  <a:pt x="176211" y="1103313"/>
                </a:moveTo>
                <a:cubicBezTo>
                  <a:pt x="176211" y="1103313"/>
                  <a:pt x="176211" y="1103313"/>
                  <a:pt x="176211" y="1152526"/>
                </a:cubicBezTo>
                <a:cubicBezTo>
                  <a:pt x="176211" y="1152526"/>
                  <a:pt x="176211" y="1152526"/>
                  <a:pt x="574673" y="1152526"/>
                </a:cubicBezTo>
                <a:cubicBezTo>
                  <a:pt x="574673" y="1152526"/>
                  <a:pt x="574673" y="1152526"/>
                  <a:pt x="574673" y="1103313"/>
                </a:cubicBezTo>
                <a:cubicBezTo>
                  <a:pt x="574673" y="1103313"/>
                  <a:pt x="574673" y="1103313"/>
                  <a:pt x="176211" y="1103313"/>
                </a:cubicBezTo>
                <a:close/>
                <a:moveTo>
                  <a:pt x="176211" y="1025525"/>
                </a:moveTo>
                <a:cubicBezTo>
                  <a:pt x="176211" y="1025525"/>
                  <a:pt x="176211" y="1025525"/>
                  <a:pt x="176211" y="1071563"/>
                </a:cubicBezTo>
                <a:cubicBezTo>
                  <a:pt x="176211" y="1071563"/>
                  <a:pt x="176211" y="1071563"/>
                  <a:pt x="574673" y="1071563"/>
                </a:cubicBezTo>
                <a:cubicBezTo>
                  <a:pt x="574673" y="1071563"/>
                  <a:pt x="574673" y="1071563"/>
                  <a:pt x="574673" y="1025525"/>
                </a:cubicBezTo>
                <a:cubicBezTo>
                  <a:pt x="574673" y="1025525"/>
                  <a:pt x="574673" y="1025525"/>
                  <a:pt x="176211" y="1025525"/>
                </a:cubicBezTo>
                <a:close/>
                <a:moveTo>
                  <a:pt x="176211" y="933450"/>
                </a:moveTo>
                <a:cubicBezTo>
                  <a:pt x="176211" y="933450"/>
                  <a:pt x="176211" y="933450"/>
                  <a:pt x="176211" y="993775"/>
                </a:cubicBezTo>
                <a:cubicBezTo>
                  <a:pt x="176211" y="993775"/>
                  <a:pt x="176211" y="993775"/>
                  <a:pt x="574673" y="993775"/>
                </a:cubicBezTo>
                <a:cubicBezTo>
                  <a:pt x="574673" y="993775"/>
                  <a:pt x="574673" y="993775"/>
                  <a:pt x="574673" y="933450"/>
                </a:cubicBezTo>
                <a:cubicBezTo>
                  <a:pt x="574673" y="933450"/>
                  <a:pt x="574673" y="933450"/>
                  <a:pt x="176211" y="933450"/>
                </a:cubicBezTo>
                <a:close/>
                <a:moveTo>
                  <a:pt x="176693" y="901700"/>
                </a:moveTo>
                <a:cubicBezTo>
                  <a:pt x="176693" y="901700"/>
                  <a:pt x="176693" y="901700"/>
                  <a:pt x="190234" y="901700"/>
                </a:cubicBezTo>
                <a:cubicBezTo>
                  <a:pt x="196648" y="901700"/>
                  <a:pt x="206625" y="901700"/>
                  <a:pt x="221591" y="901700"/>
                </a:cubicBezTo>
                <a:cubicBezTo>
                  <a:pt x="265775" y="901700"/>
                  <a:pt x="353432" y="901700"/>
                  <a:pt x="528032" y="901700"/>
                </a:cubicBezTo>
                <a:cubicBezTo>
                  <a:pt x="538009" y="901700"/>
                  <a:pt x="547987" y="901700"/>
                  <a:pt x="559389" y="901700"/>
                </a:cubicBezTo>
                <a:cubicBezTo>
                  <a:pt x="564378" y="901700"/>
                  <a:pt x="570079" y="901700"/>
                  <a:pt x="575780" y="901700"/>
                </a:cubicBezTo>
                <a:cubicBezTo>
                  <a:pt x="592884" y="901700"/>
                  <a:pt x="606424" y="914573"/>
                  <a:pt x="606424" y="931738"/>
                </a:cubicBezTo>
                <a:cubicBezTo>
                  <a:pt x="606424" y="931738"/>
                  <a:pt x="606424" y="931738"/>
                  <a:pt x="606424" y="994673"/>
                </a:cubicBezTo>
                <a:cubicBezTo>
                  <a:pt x="606424" y="1000395"/>
                  <a:pt x="604999" y="1005401"/>
                  <a:pt x="602861" y="1009692"/>
                </a:cubicBezTo>
                <a:cubicBezTo>
                  <a:pt x="604999" y="1013983"/>
                  <a:pt x="606424" y="1018989"/>
                  <a:pt x="606424" y="1024711"/>
                </a:cubicBezTo>
                <a:cubicBezTo>
                  <a:pt x="606424" y="1024711"/>
                  <a:pt x="606424" y="1024711"/>
                  <a:pt x="606424" y="1073343"/>
                </a:cubicBezTo>
                <a:cubicBezTo>
                  <a:pt x="606424" y="1078349"/>
                  <a:pt x="604999" y="1083355"/>
                  <a:pt x="602861" y="1088362"/>
                </a:cubicBezTo>
                <a:cubicBezTo>
                  <a:pt x="604999" y="1092653"/>
                  <a:pt x="606424" y="1097659"/>
                  <a:pt x="606424" y="1103380"/>
                </a:cubicBezTo>
                <a:cubicBezTo>
                  <a:pt x="606424" y="1103380"/>
                  <a:pt x="606424" y="1103380"/>
                  <a:pt x="606424" y="1154158"/>
                </a:cubicBezTo>
                <a:cubicBezTo>
                  <a:pt x="606424" y="1171322"/>
                  <a:pt x="592884" y="1184911"/>
                  <a:pt x="575780" y="1184911"/>
                </a:cubicBezTo>
                <a:cubicBezTo>
                  <a:pt x="575780" y="1184911"/>
                  <a:pt x="575780" y="1184911"/>
                  <a:pt x="537297" y="1184911"/>
                </a:cubicBezTo>
                <a:cubicBezTo>
                  <a:pt x="537297" y="1184911"/>
                  <a:pt x="537297" y="1184911"/>
                  <a:pt x="537297" y="1212802"/>
                </a:cubicBezTo>
                <a:cubicBezTo>
                  <a:pt x="537297" y="1219239"/>
                  <a:pt x="533733" y="1224960"/>
                  <a:pt x="528032" y="1227106"/>
                </a:cubicBezTo>
                <a:cubicBezTo>
                  <a:pt x="472445" y="1252137"/>
                  <a:pt x="419709" y="1255713"/>
                  <a:pt x="392628" y="1255713"/>
                </a:cubicBezTo>
                <a:cubicBezTo>
                  <a:pt x="384076" y="1255713"/>
                  <a:pt x="377662" y="1255713"/>
                  <a:pt x="374811" y="1254998"/>
                </a:cubicBezTo>
                <a:cubicBezTo>
                  <a:pt x="371961" y="1254998"/>
                  <a:pt x="365547" y="1255713"/>
                  <a:pt x="356995" y="1255713"/>
                </a:cubicBezTo>
                <a:cubicBezTo>
                  <a:pt x="329914" y="1255713"/>
                  <a:pt x="277178" y="1252137"/>
                  <a:pt x="222303" y="1227106"/>
                </a:cubicBezTo>
                <a:cubicBezTo>
                  <a:pt x="216602" y="1224960"/>
                  <a:pt x="213039" y="1219239"/>
                  <a:pt x="213039" y="1212802"/>
                </a:cubicBezTo>
                <a:cubicBezTo>
                  <a:pt x="213039" y="1212802"/>
                  <a:pt x="213039" y="1212802"/>
                  <a:pt x="213039" y="1184911"/>
                </a:cubicBezTo>
                <a:cubicBezTo>
                  <a:pt x="213039" y="1184911"/>
                  <a:pt x="213039" y="1184911"/>
                  <a:pt x="176693" y="1184911"/>
                </a:cubicBezTo>
                <a:cubicBezTo>
                  <a:pt x="159590" y="1184911"/>
                  <a:pt x="146049" y="1171322"/>
                  <a:pt x="146049" y="1154158"/>
                </a:cubicBezTo>
                <a:cubicBezTo>
                  <a:pt x="146049" y="1154158"/>
                  <a:pt x="146049" y="1154158"/>
                  <a:pt x="146049" y="1103380"/>
                </a:cubicBezTo>
                <a:cubicBezTo>
                  <a:pt x="146049" y="1097659"/>
                  <a:pt x="147475" y="1092653"/>
                  <a:pt x="150325" y="1088362"/>
                </a:cubicBezTo>
                <a:cubicBezTo>
                  <a:pt x="147475" y="1083355"/>
                  <a:pt x="146049" y="1078349"/>
                  <a:pt x="146049" y="1073343"/>
                </a:cubicBezTo>
                <a:cubicBezTo>
                  <a:pt x="146049" y="1073343"/>
                  <a:pt x="146049" y="1073343"/>
                  <a:pt x="146049" y="1024711"/>
                </a:cubicBezTo>
                <a:cubicBezTo>
                  <a:pt x="146049" y="1018989"/>
                  <a:pt x="147475" y="1013983"/>
                  <a:pt x="150325" y="1009692"/>
                </a:cubicBezTo>
                <a:cubicBezTo>
                  <a:pt x="147475" y="1005401"/>
                  <a:pt x="146049" y="1000395"/>
                  <a:pt x="146049" y="994673"/>
                </a:cubicBezTo>
                <a:cubicBezTo>
                  <a:pt x="146049" y="994673"/>
                  <a:pt x="146049" y="994673"/>
                  <a:pt x="146049" y="931738"/>
                </a:cubicBezTo>
                <a:cubicBezTo>
                  <a:pt x="146049" y="914573"/>
                  <a:pt x="159590" y="901700"/>
                  <a:pt x="176693" y="901700"/>
                </a:cubicBezTo>
                <a:close/>
                <a:moveTo>
                  <a:pt x="527050" y="838200"/>
                </a:moveTo>
                <a:cubicBezTo>
                  <a:pt x="534106" y="841022"/>
                  <a:pt x="542572" y="842433"/>
                  <a:pt x="551039" y="842433"/>
                </a:cubicBezTo>
                <a:cubicBezTo>
                  <a:pt x="553861" y="842433"/>
                  <a:pt x="555978" y="842433"/>
                  <a:pt x="558800" y="841728"/>
                </a:cubicBezTo>
                <a:cubicBezTo>
                  <a:pt x="558800" y="841728"/>
                  <a:pt x="558800" y="841728"/>
                  <a:pt x="558800" y="869950"/>
                </a:cubicBezTo>
                <a:cubicBezTo>
                  <a:pt x="558800" y="869950"/>
                  <a:pt x="558800" y="869950"/>
                  <a:pt x="527050" y="869950"/>
                </a:cubicBezTo>
                <a:cubicBezTo>
                  <a:pt x="527050" y="861483"/>
                  <a:pt x="527050" y="850900"/>
                  <a:pt x="527050" y="838200"/>
                </a:cubicBezTo>
                <a:close/>
                <a:moveTo>
                  <a:pt x="552449" y="736600"/>
                </a:moveTo>
                <a:cubicBezTo>
                  <a:pt x="573491" y="736600"/>
                  <a:pt x="590549" y="753303"/>
                  <a:pt x="590549" y="773907"/>
                </a:cubicBezTo>
                <a:cubicBezTo>
                  <a:pt x="590549" y="794511"/>
                  <a:pt x="573491" y="811214"/>
                  <a:pt x="552449" y="811214"/>
                </a:cubicBezTo>
                <a:cubicBezTo>
                  <a:pt x="531407" y="811214"/>
                  <a:pt x="514349" y="794511"/>
                  <a:pt x="514349" y="773907"/>
                </a:cubicBezTo>
                <a:cubicBezTo>
                  <a:pt x="514349" y="753303"/>
                  <a:pt x="531407" y="736600"/>
                  <a:pt x="552449" y="736600"/>
                </a:cubicBezTo>
                <a:close/>
                <a:moveTo>
                  <a:pt x="379931" y="654050"/>
                </a:moveTo>
                <a:cubicBezTo>
                  <a:pt x="379931" y="654050"/>
                  <a:pt x="379931" y="654050"/>
                  <a:pt x="503237" y="725568"/>
                </a:cubicBezTo>
                <a:cubicBezTo>
                  <a:pt x="495397" y="733357"/>
                  <a:pt x="489695" y="741854"/>
                  <a:pt x="486844" y="752475"/>
                </a:cubicBezTo>
                <a:cubicBezTo>
                  <a:pt x="486844" y="752475"/>
                  <a:pt x="486844" y="752475"/>
                  <a:pt x="363537" y="680250"/>
                </a:cubicBezTo>
                <a:cubicBezTo>
                  <a:pt x="370665" y="672461"/>
                  <a:pt x="376367" y="663255"/>
                  <a:pt x="379931" y="654050"/>
                </a:cubicBezTo>
                <a:close/>
                <a:moveTo>
                  <a:pt x="311942" y="593725"/>
                </a:moveTo>
                <a:cubicBezTo>
                  <a:pt x="332546" y="593725"/>
                  <a:pt x="349248" y="610428"/>
                  <a:pt x="349248" y="631032"/>
                </a:cubicBezTo>
                <a:cubicBezTo>
                  <a:pt x="349248" y="651636"/>
                  <a:pt x="332546" y="668339"/>
                  <a:pt x="311942" y="668339"/>
                </a:cubicBezTo>
                <a:cubicBezTo>
                  <a:pt x="291338" y="668339"/>
                  <a:pt x="274636" y="651636"/>
                  <a:pt x="274636" y="631032"/>
                </a:cubicBezTo>
                <a:cubicBezTo>
                  <a:pt x="274636" y="610428"/>
                  <a:pt x="291338" y="593725"/>
                  <a:pt x="311942" y="593725"/>
                </a:cubicBezTo>
                <a:close/>
                <a:moveTo>
                  <a:pt x="103785" y="582613"/>
                </a:moveTo>
                <a:cubicBezTo>
                  <a:pt x="107321" y="586891"/>
                  <a:pt x="110858" y="591882"/>
                  <a:pt x="115102" y="596873"/>
                </a:cubicBezTo>
                <a:cubicBezTo>
                  <a:pt x="125004" y="605429"/>
                  <a:pt x="219075" y="698119"/>
                  <a:pt x="219075" y="807920"/>
                </a:cubicBezTo>
                <a:cubicBezTo>
                  <a:pt x="219075" y="807920"/>
                  <a:pt x="219075" y="807920"/>
                  <a:pt x="219075" y="869951"/>
                </a:cubicBezTo>
                <a:cubicBezTo>
                  <a:pt x="219075" y="869951"/>
                  <a:pt x="219075" y="869951"/>
                  <a:pt x="187954" y="869951"/>
                </a:cubicBezTo>
                <a:cubicBezTo>
                  <a:pt x="187954" y="869951"/>
                  <a:pt x="187954" y="869951"/>
                  <a:pt x="187954" y="807920"/>
                </a:cubicBezTo>
                <a:cubicBezTo>
                  <a:pt x="187954" y="708814"/>
                  <a:pt x="94590" y="618976"/>
                  <a:pt x="93175" y="618263"/>
                </a:cubicBezTo>
                <a:cubicBezTo>
                  <a:pt x="93175" y="618263"/>
                  <a:pt x="93175" y="618263"/>
                  <a:pt x="92468" y="617550"/>
                </a:cubicBezTo>
                <a:cubicBezTo>
                  <a:pt x="86809" y="611133"/>
                  <a:pt x="81151" y="604716"/>
                  <a:pt x="76200" y="597586"/>
                </a:cubicBezTo>
                <a:cubicBezTo>
                  <a:pt x="86809" y="594734"/>
                  <a:pt x="96004" y="589743"/>
                  <a:pt x="103785" y="582613"/>
                </a:cubicBezTo>
                <a:close/>
                <a:moveTo>
                  <a:pt x="58737" y="492125"/>
                </a:moveTo>
                <a:cubicBezTo>
                  <a:pt x="78903" y="492125"/>
                  <a:pt x="95250" y="508828"/>
                  <a:pt x="95250" y="529432"/>
                </a:cubicBezTo>
                <a:cubicBezTo>
                  <a:pt x="95250" y="550036"/>
                  <a:pt x="78903" y="566739"/>
                  <a:pt x="58737" y="566739"/>
                </a:cubicBezTo>
                <a:cubicBezTo>
                  <a:pt x="38571" y="566739"/>
                  <a:pt x="22224" y="550036"/>
                  <a:pt x="22224" y="529432"/>
                </a:cubicBezTo>
                <a:cubicBezTo>
                  <a:pt x="22224" y="508828"/>
                  <a:pt x="38571" y="492125"/>
                  <a:pt x="58737" y="492125"/>
                </a:cubicBezTo>
                <a:close/>
                <a:moveTo>
                  <a:pt x="699573" y="469900"/>
                </a:moveTo>
                <a:cubicBezTo>
                  <a:pt x="708847" y="474199"/>
                  <a:pt x="718835" y="477065"/>
                  <a:pt x="730249" y="477065"/>
                </a:cubicBezTo>
                <a:cubicBezTo>
                  <a:pt x="715268" y="527935"/>
                  <a:pt x="690298" y="575223"/>
                  <a:pt x="656055" y="614630"/>
                </a:cubicBezTo>
                <a:cubicBezTo>
                  <a:pt x="656055" y="614630"/>
                  <a:pt x="656055" y="614630"/>
                  <a:pt x="654628" y="616063"/>
                </a:cubicBezTo>
                <a:cubicBezTo>
                  <a:pt x="653914" y="616779"/>
                  <a:pt x="612537" y="656902"/>
                  <a:pt x="584000" y="712788"/>
                </a:cubicBezTo>
                <a:cubicBezTo>
                  <a:pt x="574726" y="707773"/>
                  <a:pt x="564738" y="704907"/>
                  <a:pt x="554037" y="704907"/>
                </a:cubicBezTo>
                <a:cubicBezTo>
                  <a:pt x="581860" y="644006"/>
                  <a:pt x="626092" y="600300"/>
                  <a:pt x="632512" y="593852"/>
                </a:cubicBezTo>
                <a:cubicBezTo>
                  <a:pt x="663902" y="558028"/>
                  <a:pt x="686018" y="515039"/>
                  <a:pt x="699573" y="469900"/>
                </a:cubicBezTo>
                <a:close/>
                <a:moveTo>
                  <a:pt x="415091" y="407988"/>
                </a:moveTo>
                <a:cubicBezTo>
                  <a:pt x="422938" y="414391"/>
                  <a:pt x="432212" y="420082"/>
                  <a:pt x="442912" y="422928"/>
                </a:cubicBezTo>
                <a:cubicBezTo>
                  <a:pt x="442912" y="422928"/>
                  <a:pt x="442912" y="422928"/>
                  <a:pt x="358022" y="579438"/>
                </a:cubicBezTo>
                <a:cubicBezTo>
                  <a:pt x="350175" y="573035"/>
                  <a:pt x="340901" y="567344"/>
                  <a:pt x="330200" y="564499"/>
                </a:cubicBezTo>
                <a:cubicBezTo>
                  <a:pt x="330200" y="564499"/>
                  <a:pt x="330200" y="564499"/>
                  <a:pt x="415091" y="407988"/>
                </a:cubicBezTo>
                <a:close/>
                <a:moveTo>
                  <a:pt x="731042" y="371475"/>
                </a:moveTo>
                <a:cubicBezTo>
                  <a:pt x="751646" y="371475"/>
                  <a:pt x="768348" y="388178"/>
                  <a:pt x="768348" y="408782"/>
                </a:cubicBezTo>
                <a:cubicBezTo>
                  <a:pt x="768348" y="429386"/>
                  <a:pt x="751646" y="446089"/>
                  <a:pt x="731042" y="446089"/>
                </a:cubicBezTo>
                <a:cubicBezTo>
                  <a:pt x="710438" y="446089"/>
                  <a:pt x="693736" y="429386"/>
                  <a:pt x="693736" y="408782"/>
                </a:cubicBezTo>
                <a:cubicBezTo>
                  <a:pt x="693736" y="388178"/>
                  <a:pt x="710438" y="371475"/>
                  <a:pt x="731042" y="371475"/>
                </a:cubicBezTo>
                <a:close/>
                <a:moveTo>
                  <a:pt x="393500" y="368300"/>
                </a:moveTo>
                <a:cubicBezTo>
                  <a:pt x="396367" y="379010"/>
                  <a:pt x="400667" y="388292"/>
                  <a:pt x="406400" y="396860"/>
                </a:cubicBezTo>
                <a:cubicBezTo>
                  <a:pt x="406400" y="396860"/>
                  <a:pt x="406400" y="396860"/>
                  <a:pt x="123309" y="517525"/>
                </a:cubicBezTo>
                <a:cubicBezTo>
                  <a:pt x="121876" y="506815"/>
                  <a:pt x="116859" y="496819"/>
                  <a:pt x="111125" y="488965"/>
                </a:cubicBezTo>
                <a:cubicBezTo>
                  <a:pt x="111125" y="488965"/>
                  <a:pt x="111125" y="488965"/>
                  <a:pt x="393500" y="368300"/>
                </a:cubicBezTo>
                <a:close/>
                <a:moveTo>
                  <a:pt x="527987" y="355600"/>
                </a:moveTo>
                <a:cubicBezTo>
                  <a:pt x="527987" y="355600"/>
                  <a:pt x="527987" y="355600"/>
                  <a:pt x="668337" y="381623"/>
                </a:cubicBezTo>
                <a:cubicBezTo>
                  <a:pt x="664775" y="390063"/>
                  <a:pt x="662638" y="399207"/>
                  <a:pt x="662638" y="409053"/>
                </a:cubicBezTo>
                <a:cubicBezTo>
                  <a:pt x="662638" y="409756"/>
                  <a:pt x="662638" y="410460"/>
                  <a:pt x="662638" y="411163"/>
                </a:cubicBezTo>
                <a:cubicBezTo>
                  <a:pt x="662638" y="411163"/>
                  <a:pt x="662638" y="411163"/>
                  <a:pt x="522287" y="385140"/>
                </a:cubicBezTo>
                <a:cubicBezTo>
                  <a:pt x="525849" y="376700"/>
                  <a:pt x="527987" y="367556"/>
                  <a:pt x="527987" y="358413"/>
                </a:cubicBezTo>
                <a:cubicBezTo>
                  <a:pt x="527987" y="357710"/>
                  <a:pt x="527987" y="356303"/>
                  <a:pt x="527987" y="355600"/>
                </a:cubicBezTo>
                <a:close/>
                <a:moveTo>
                  <a:pt x="459225" y="320675"/>
                </a:moveTo>
                <a:cubicBezTo>
                  <a:pt x="480543" y="320675"/>
                  <a:pt x="496886" y="336825"/>
                  <a:pt x="496886" y="357187"/>
                </a:cubicBezTo>
                <a:cubicBezTo>
                  <a:pt x="496886" y="376848"/>
                  <a:pt x="480543" y="393700"/>
                  <a:pt x="459225" y="393700"/>
                </a:cubicBezTo>
                <a:cubicBezTo>
                  <a:pt x="439328" y="393700"/>
                  <a:pt x="422274" y="376848"/>
                  <a:pt x="422274" y="357187"/>
                </a:cubicBezTo>
                <a:cubicBezTo>
                  <a:pt x="422274" y="336825"/>
                  <a:pt x="439328" y="320675"/>
                  <a:pt x="459225" y="320675"/>
                </a:cubicBezTo>
                <a:close/>
                <a:moveTo>
                  <a:pt x="149469" y="268288"/>
                </a:moveTo>
                <a:cubicBezTo>
                  <a:pt x="158017" y="274693"/>
                  <a:pt x="168702" y="278962"/>
                  <a:pt x="179387" y="280386"/>
                </a:cubicBezTo>
                <a:cubicBezTo>
                  <a:pt x="179387" y="280386"/>
                  <a:pt x="179387" y="280386"/>
                  <a:pt x="97468" y="474663"/>
                </a:cubicBezTo>
                <a:cubicBezTo>
                  <a:pt x="88920" y="468970"/>
                  <a:pt x="78947" y="464700"/>
                  <a:pt x="68262" y="462565"/>
                </a:cubicBezTo>
                <a:cubicBezTo>
                  <a:pt x="68262" y="462565"/>
                  <a:pt x="68262" y="462565"/>
                  <a:pt x="149469" y="268288"/>
                </a:cubicBezTo>
                <a:close/>
                <a:moveTo>
                  <a:pt x="190499" y="176213"/>
                </a:moveTo>
                <a:cubicBezTo>
                  <a:pt x="210159" y="176213"/>
                  <a:pt x="227011" y="193228"/>
                  <a:pt x="227011" y="212371"/>
                </a:cubicBezTo>
                <a:cubicBezTo>
                  <a:pt x="227011" y="232931"/>
                  <a:pt x="210159" y="249238"/>
                  <a:pt x="190499" y="249238"/>
                </a:cubicBezTo>
                <a:cubicBezTo>
                  <a:pt x="170136" y="249238"/>
                  <a:pt x="153986" y="232931"/>
                  <a:pt x="153986" y="212371"/>
                </a:cubicBezTo>
                <a:cubicBezTo>
                  <a:pt x="153986" y="193228"/>
                  <a:pt x="170136" y="176213"/>
                  <a:pt x="190499" y="176213"/>
                </a:cubicBezTo>
                <a:close/>
                <a:moveTo>
                  <a:pt x="492666" y="111125"/>
                </a:moveTo>
                <a:cubicBezTo>
                  <a:pt x="501887" y="115404"/>
                  <a:pt x="511817" y="117543"/>
                  <a:pt x="521747" y="117543"/>
                </a:cubicBezTo>
                <a:cubicBezTo>
                  <a:pt x="522457" y="117543"/>
                  <a:pt x="523166" y="117543"/>
                  <a:pt x="523875" y="117543"/>
                </a:cubicBezTo>
                <a:cubicBezTo>
                  <a:pt x="523875" y="117543"/>
                  <a:pt x="523875" y="117543"/>
                  <a:pt x="488410" y="293688"/>
                </a:cubicBezTo>
                <a:cubicBezTo>
                  <a:pt x="479898" y="290835"/>
                  <a:pt x="470677" y="287983"/>
                  <a:pt x="459328" y="287983"/>
                </a:cubicBezTo>
                <a:cubicBezTo>
                  <a:pt x="458619" y="287983"/>
                  <a:pt x="457910" y="287983"/>
                  <a:pt x="457200" y="287983"/>
                </a:cubicBezTo>
                <a:cubicBezTo>
                  <a:pt x="457200" y="287983"/>
                  <a:pt x="457200" y="287983"/>
                  <a:pt x="492666" y="111125"/>
                </a:cubicBezTo>
                <a:close/>
                <a:moveTo>
                  <a:pt x="588027" y="66675"/>
                </a:moveTo>
                <a:cubicBezTo>
                  <a:pt x="675530" y="128933"/>
                  <a:pt x="735289" y="228402"/>
                  <a:pt x="744537" y="342184"/>
                </a:cubicBezTo>
                <a:cubicBezTo>
                  <a:pt x="739557" y="341469"/>
                  <a:pt x="735289" y="340753"/>
                  <a:pt x="731020" y="340753"/>
                </a:cubicBezTo>
                <a:cubicBezTo>
                  <a:pt x="724618" y="340753"/>
                  <a:pt x="718215" y="341469"/>
                  <a:pt x="713947" y="342900"/>
                </a:cubicBezTo>
                <a:cubicBezTo>
                  <a:pt x="704698" y="240568"/>
                  <a:pt x="650631" y="151117"/>
                  <a:pt x="573087" y="94584"/>
                </a:cubicBezTo>
                <a:cubicBezTo>
                  <a:pt x="579490" y="85996"/>
                  <a:pt x="585181" y="75978"/>
                  <a:pt x="588027" y="66675"/>
                </a:cubicBezTo>
                <a:close/>
                <a:moveTo>
                  <a:pt x="454758" y="65088"/>
                </a:moveTo>
                <a:cubicBezTo>
                  <a:pt x="456898" y="75854"/>
                  <a:pt x="461892" y="86621"/>
                  <a:pt x="468312" y="94516"/>
                </a:cubicBezTo>
                <a:cubicBezTo>
                  <a:pt x="468312" y="94516"/>
                  <a:pt x="468312" y="94516"/>
                  <a:pt x="256441" y="200026"/>
                </a:cubicBezTo>
                <a:cubicBezTo>
                  <a:pt x="254301" y="189260"/>
                  <a:pt x="249308" y="179211"/>
                  <a:pt x="242887" y="171316"/>
                </a:cubicBezTo>
                <a:cubicBezTo>
                  <a:pt x="242887" y="171316"/>
                  <a:pt x="242887" y="171316"/>
                  <a:pt x="454758" y="65088"/>
                </a:cubicBezTo>
                <a:close/>
                <a:moveTo>
                  <a:pt x="522287" y="14288"/>
                </a:moveTo>
                <a:cubicBezTo>
                  <a:pt x="542453" y="14288"/>
                  <a:pt x="558800" y="30635"/>
                  <a:pt x="558800" y="50801"/>
                </a:cubicBezTo>
                <a:cubicBezTo>
                  <a:pt x="558800" y="70967"/>
                  <a:pt x="542453" y="87314"/>
                  <a:pt x="522287" y="87314"/>
                </a:cubicBezTo>
                <a:cubicBezTo>
                  <a:pt x="502121" y="87314"/>
                  <a:pt x="485774" y="70967"/>
                  <a:pt x="485774" y="50801"/>
                </a:cubicBezTo>
                <a:cubicBezTo>
                  <a:pt x="485774" y="30635"/>
                  <a:pt x="502121" y="14288"/>
                  <a:pt x="522287" y="14288"/>
                </a:cubicBezTo>
                <a:close/>
                <a:moveTo>
                  <a:pt x="373682" y="0"/>
                </a:moveTo>
                <a:cubicBezTo>
                  <a:pt x="405834" y="0"/>
                  <a:pt x="435843" y="3569"/>
                  <a:pt x="465137" y="10707"/>
                </a:cubicBezTo>
                <a:cubicBezTo>
                  <a:pt x="458707" y="19272"/>
                  <a:pt x="455134" y="29265"/>
                  <a:pt x="453705" y="40685"/>
                </a:cubicBezTo>
                <a:cubicBezTo>
                  <a:pt x="427983" y="34261"/>
                  <a:pt x="401547" y="31406"/>
                  <a:pt x="373682" y="31406"/>
                </a:cubicBezTo>
                <a:cubicBezTo>
                  <a:pt x="185769" y="31406"/>
                  <a:pt x="31438" y="184155"/>
                  <a:pt x="31438" y="371879"/>
                </a:cubicBezTo>
                <a:cubicBezTo>
                  <a:pt x="31438" y="402571"/>
                  <a:pt x="35725" y="433264"/>
                  <a:pt x="43584" y="462529"/>
                </a:cubicBezTo>
                <a:cubicBezTo>
                  <a:pt x="32867" y="463956"/>
                  <a:pt x="23578" y="468953"/>
                  <a:pt x="15004" y="474663"/>
                </a:cubicBezTo>
                <a:cubicBezTo>
                  <a:pt x="5001" y="441829"/>
                  <a:pt x="0" y="406854"/>
                  <a:pt x="0" y="371879"/>
                </a:cubicBezTo>
                <a:cubicBezTo>
                  <a:pt x="0" y="167024"/>
                  <a:pt x="167907" y="0"/>
                  <a:pt x="373682" y="0"/>
                </a:cubicBez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>
              <a:solidFill>
                <a:schemeClr val="tx2">
                  <a:lumMod val="10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A2CA32D-0FF8-4D59-8EB6-7069244201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A2CA32D-0FF8-4D59-8EB6-706924420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4068205-5EE5-4A14-B849-869912EFC0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F46EC-F37C-4C02-8361-A6AC9A41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23" y="547532"/>
            <a:ext cx="6150010" cy="188802"/>
          </a:xfrm>
        </p:spPr>
        <p:txBody>
          <a:bodyPr>
            <a:normAutofit fontScale="90000"/>
          </a:bodyPr>
          <a:lstStyle/>
          <a:p>
            <a:r>
              <a:rPr lang="en-US" dirty="0"/>
              <a:t>The holistic approach drives differential investment in select sectors (I/II)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A67F27-4370-4CA7-923D-2D91864F78F8}"/>
              </a:ext>
            </a:extLst>
          </p:cNvPr>
          <p:cNvGrpSpPr>
            <a:grpSpLocks noChangeAspect="1"/>
          </p:cNvGrpSpPr>
          <p:nvPr/>
        </p:nvGrpSpPr>
        <p:grpSpPr>
          <a:xfrm>
            <a:off x="489209" y="1504851"/>
            <a:ext cx="533933" cy="401801"/>
            <a:chOff x="5273801" y="2606040"/>
            <a:chExt cx="1644396" cy="1645920"/>
          </a:xfrm>
        </p:grpSpPr>
        <p:sp>
          <p:nvSpPr>
            <p:cNvPr id="6" name="AutoShape 18">
              <a:extLst>
                <a:ext uri="{FF2B5EF4-FFF2-40B4-BE49-F238E27FC236}">
                  <a16:creationId xmlns:a16="http://schemas.microsoft.com/office/drawing/2014/main" id="{3E2973C9-11FD-4A52-AADD-897B4825108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801" y="2606040"/>
              <a:ext cx="1644396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5DBA84-B090-4D46-975A-FFBDB25759BE}"/>
                </a:ext>
              </a:extLst>
            </p:cNvPr>
            <p:cNvGrpSpPr/>
            <p:nvPr/>
          </p:nvGrpSpPr>
          <p:grpSpPr>
            <a:xfrm>
              <a:off x="5514974" y="2753106"/>
              <a:ext cx="1163574" cy="1348740"/>
              <a:chOff x="5514974" y="2753106"/>
              <a:chExt cx="1163574" cy="1348740"/>
            </a:xfrm>
          </p:grpSpPr>
          <p:sp>
            <p:nvSpPr>
              <p:cNvPr id="8" name="Freeform 20">
                <a:extLst>
                  <a:ext uri="{FF2B5EF4-FFF2-40B4-BE49-F238E27FC236}">
                    <a16:creationId xmlns:a16="http://schemas.microsoft.com/office/drawing/2014/main" id="{3A829F25-D047-4F7A-8A24-9995C0BAE2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5489" y="2753106"/>
                <a:ext cx="542544" cy="1280922"/>
              </a:xfrm>
              <a:custGeom>
                <a:avLst/>
                <a:gdLst>
                  <a:gd name="T0" fmla="*/ 510 w 760"/>
                  <a:gd name="T1" fmla="*/ 130 h 1793"/>
                  <a:gd name="T2" fmla="*/ 250 w 760"/>
                  <a:gd name="T3" fmla="*/ 130 h 1793"/>
                  <a:gd name="T4" fmla="*/ 231 w 760"/>
                  <a:gd name="T5" fmla="*/ 765 h 1793"/>
                  <a:gd name="T6" fmla="*/ 70 w 760"/>
                  <a:gd name="T7" fmla="*/ 649 h 1793"/>
                  <a:gd name="T8" fmla="*/ 45 w 760"/>
                  <a:gd name="T9" fmla="*/ 613 h 1793"/>
                  <a:gd name="T10" fmla="*/ 146 w 760"/>
                  <a:gd name="T11" fmla="*/ 788 h 1793"/>
                  <a:gd name="T12" fmla="*/ 715 w 760"/>
                  <a:gd name="T13" fmla="*/ 613 h 1793"/>
                  <a:gd name="T14" fmla="*/ 690 w 760"/>
                  <a:gd name="T15" fmla="*/ 649 h 1793"/>
                  <a:gd name="T16" fmla="*/ 364 w 760"/>
                  <a:gd name="T17" fmla="*/ 789 h 1793"/>
                  <a:gd name="T18" fmla="*/ 75 w 760"/>
                  <a:gd name="T19" fmla="*/ 1016 h 1793"/>
                  <a:gd name="T20" fmla="*/ 256 w 760"/>
                  <a:gd name="T21" fmla="*/ 1026 h 1793"/>
                  <a:gd name="T22" fmla="*/ 83 w 760"/>
                  <a:gd name="T23" fmla="*/ 936 h 1793"/>
                  <a:gd name="T24" fmla="*/ 755 w 760"/>
                  <a:gd name="T25" fmla="*/ 692 h 1793"/>
                  <a:gd name="T26" fmla="*/ 719 w 760"/>
                  <a:gd name="T27" fmla="*/ 922 h 1793"/>
                  <a:gd name="T28" fmla="*/ 529 w 760"/>
                  <a:gd name="T29" fmla="*/ 855 h 1793"/>
                  <a:gd name="T30" fmla="*/ 656 w 760"/>
                  <a:gd name="T31" fmla="*/ 983 h 1793"/>
                  <a:gd name="T32" fmla="*/ 79 w 760"/>
                  <a:gd name="T33" fmla="*/ 1167 h 1793"/>
                  <a:gd name="T34" fmla="*/ 180 w 760"/>
                  <a:gd name="T35" fmla="*/ 1306 h 1793"/>
                  <a:gd name="T36" fmla="*/ 139 w 760"/>
                  <a:gd name="T37" fmla="*/ 1227 h 1793"/>
                  <a:gd name="T38" fmla="*/ 227 w 760"/>
                  <a:gd name="T39" fmla="*/ 1124 h 1793"/>
                  <a:gd name="T40" fmla="*/ 685 w 760"/>
                  <a:gd name="T41" fmla="*/ 1016 h 1793"/>
                  <a:gd name="T42" fmla="*/ 522 w 760"/>
                  <a:gd name="T43" fmla="*/ 1706 h 1793"/>
                  <a:gd name="T44" fmla="*/ 487 w 760"/>
                  <a:gd name="T45" fmla="*/ 1733 h 1793"/>
                  <a:gd name="T46" fmla="*/ 477 w 760"/>
                  <a:gd name="T47" fmla="*/ 1788 h 1793"/>
                  <a:gd name="T48" fmla="*/ 508 w 760"/>
                  <a:gd name="T49" fmla="*/ 1785 h 1793"/>
                  <a:gd name="T50" fmla="*/ 522 w 760"/>
                  <a:gd name="T51" fmla="*/ 1706 h 1793"/>
                  <a:gd name="T52" fmla="*/ 580 w 760"/>
                  <a:gd name="T53" fmla="*/ 1354 h 1793"/>
                  <a:gd name="T54" fmla="*/ 586 w 760"/>
                  <a:gd name="T55" fmla="*/ 1409 h 1793"/>
                  <a:gd name="T56" fmla="*/ 381 w 760"/>
                  <a:gd name="T57" fmla="*/ 1498 h 1793"/>
                  <a:gd name="T58" fmla="*/ 203 w 760"/>
                  <a:gd name="T59" fmla="*/ 1618 h 1793"/>
                  <a:gd name="T60" fmla="*/ 285 w 760"/>
                  <a:gd name="T61" fmla="*/ 1630 h 1793"/>
                  <a:gd name="T62" fmla="*/ 240 w 760"/>
                  <a:gd name="T63" fmla="*/ 1588 h 1793"/>
                  <a:gd name="T64" fmla="*/ 630 w 760"/>
                  <a:gd name="T65" fmla="*/ 1426 h 1793"/>
                  <a:gd name="T66" fmla="*/ 545 w 760"/>
                  <a:gd name="T67" fmla="*/ 1550 h 1793"/>
                  <a:gd name="T68" fmla="*/ 520 w 760"/>
                  <a:gd name="T69" fmla="*/ 1588 h 1793"/>
                  <a:gd name="T70" fmla="*/ 369 w 760"/>
                  <a:gd name="T71" fmla="*/ 1657 h 1793"/>
                  <a:gd name="T72" fmla="*/ 252 w 760"/>
                  <a:gd name="T73" fmla="*/ 1785 h 1793"/>
                  <a:gd name="T74" fmla="*/ 283 w 760"/>
                  <a:gd name="T75" fmla="*/ 1788 h 1793"/>
                  <a:gd name="T76" fmla="*/ 273 w 760"/>
                  <a:gd name="T77" fmla="*/ 1733 h 1793"/>
                  <a:gd name="T78" fmla="*/ 377 w 760"/>
                  <a:gd name="T79" fmla="*/ 1700 h 1793"/>
                  <a:gd name="T80" fmla="*/ 559 w 760"/>
                  <a:gd name="T81" fmla="*/ 1568 h 1793"/>
                  <a:gd name="T82" fmla="*/ 681 w 760"/>
                  <a:gd name="T83" fmla="*/ 1167 h 1793"/>
                  <a:gd name="T84" fmla="*/ 502 w 760"/>
                  <a:gd name="T85" fmla="*/ 1116 h 1793"/>
                  <a:gd name="T86" fmla="*/ 639 w 760"/>
                  <a:gd name="T87" fmla="*/ 1182 h 1793"/>
                  <a:gd name="T88" fmla="*/ 342 w 760"/>
                  <a:gd name="T89" fmla="*/ 1318 h 1793"/>
                  <a:gd name="T90" fmla="*/ 130 w 760"/>
                  <a:gd name="T91" fmla="*/ 1426 h 1793"/>
                  <a:gd name="T92" fmla="*/ 273 w 760"/>
                  <a:gd name="T93" fmla="*/ 1476 h 1793"/>
                  <a:gd name="T94" fmla="*/ 174 w 760"/>
                  <a:gd name="T95" fmla="*/ 1409 h 1793"/>
                  <a:gd name="T96" fmla="*/ 654 w 760"/>
                  <a:gd name="T97" fmla="*/ 1257 h 1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60" h="1793">
                    <a:moveTo>
                      <a:pt x="380" y="0"/>
                    </a:moveTo>
                    <a:cubicBezTo>
                      <a:pt x="452" y="0"/>
                      <a:pt x="510" y="58"/>
                      <a:pt x="510" y="130"/>
                    </a:cubicBezTo>
                    <a:cubicBezTo>
                      <a:pt x="510" y="202"/>
                      <a:pt x="452" y="260"/>
                      <a:pt x="380" y="260"/>
                    </a:cubicBezTo>
                    <a:cubicBezTo>
                      <a:pt x="308" y="260"/>
                      <a:pt x="250" y="202"/>
                      <a:pt x="250" y="130"/>
                    </a:cubicBezTo>
                    <a:cubicBezTo>
                      <a:pt x="250" y="58"/>
                      <a:pt x="308" y="0"/>
                      <a:pt x="380" y="0"/>
                    </a:cubicBezTo>
                    <a:moveTo>
                      <a:pt x="231" y="765"/>
                    </a:moveTo>
                    <a:cubicBezTo>
                      <a:pt x="99" y="737"/>
                      <a:pt x="53" y="701"/>
                      <a:pt x="48" y="681"/>
                    </a:cubicBezTo>
                    <a:cubicBezTo>
                      <a:pt x="45" y="669"/>
                      <a:pt x="58" y="657"/>
                      <a:pt x="70" y="649"/>
                    </a:cubicBezTo>
                    <a:cubicBezTo>
                      <a:pt x="80" y="642"/>
                      <a:pt x="82" y="629"/>
                      <a:pt x="75" y="619"/>
                    </a:cubicBezTo>
                    <a:cubicBezTo>
                      <a:pt x="68" y="609"/>
                      <a:pt x="55" y="606"/>
                      <a:pt x="45" y="613"/>
                    </a:cubicBezTo>
                    <a:cubicBezTo>
                      <a:pt x="0" y="643"/>
                      <a:pt x="1" y="676"/>
                      <a:pt x="5" y="692"/>
                    </a:cubicBezTo>
                    <a:cubicBezTo>
                      <a:pt x="15" y="730"/>
                      <a:pt x="64" y="763"/>
                      <a:pt x="146" y="788"/>
                    </a:cubicBezTo>
                    <a:cubicBezTo>
                      <a:pt x="173" y="779"/>
                      <a:pt x="202" y="771"/>
                      <a:pt x="231" y="765"/>
                    </a:cubicBezTo>
                    <a:close/>
                    <a:moveTo>
                      <a:pt x="715" y="613"/>
                    </a:moveTo>
                    <a:cubicBezTo>
                      <a:pt x="705" y="606"/>
                      <a:pt x="692" y="609"/>
                      <a:pt x="685" y="619"/>
                    </a:cubicBezTo>
                    <a:cubicBezTo>
                      <a:pt x="678" y="629"/>
                      <a:pt x="680" y="642"/>
                      <a:pt x="690" y="649"/>
                    </a:cubicBezTo>
                    <a:cubicBezTo>
                      <a:pt x="702" y="657"/>
                      <a:pt x="715" y="669"/>
                      <a:pt x="712" y="681"/>
                    </a:cubicBezTo>
                    <a:cubicBezTo>
                      <a:pt x="706" y="707"/>
                      <a:pt x="624" y="764"/>
                      <a:pt x="364" y="789"/>
                    </a:cubicBezTo>
                    <a:cubicBezTo>
                      <a:pt x="180" y="807"/>
                      <a:pt x="62" y="855"/>
                      <a:pt x="41" y="922"/>
                    </a:cubicBezTo>
                    <a:cubicBezTo>
                      <a:pt x="35" y="941"/>
                      <a:pt x="31" y="977"/>
                      <a:pt x="75" y="1016"/>
                    </a:cubicBezTo>
                    <a:cubicBezTo>
                      <a:pt x="92" y="1031"/>
                      <a:pt x="121" y="1042"/>
                      <a:pt x="163" y="1052"/>
                    </a:cubicBezTo>
                    <a:cubicBezTo>
                      <a:pt x="191" y="1043"/>
                      <a:pt x="222" y="1034"/>
                      <a:pt x="256" y="1026"/>
                    </a:cubicBezTo>
                    <a:cubicBezTo>
                      <a:pt x="187" y="1014"/>
                      <a:pt x="123" y="1000"/>
                      <a:pt x="104" y="983"/>
                    </a:cubicBezTo>
                    <a:cubicBezTo>
                      <a:pt x="85" y="966"/>
                      <a:pt x="78" y="950"/>
                      <a:pt x="83" y="936"/>
                    </a:cubicBezTo>
                    <a:cubicBezTo>
                      <a:pt x="94" y="900"/>
                      <a:pt x="176" y="852"/>
                      <a:pt x="368" y="833"/>
                    </a:cubicBezTo>
                    <a:cubicBezTo>
                      <a:pt x="597" y="810"/>
                      <a:pt x="738" y="759"/>
                      <a:pt x="755" y="692"/>
                    </a:cubicBezTo>
                    <a:cubicBezTo>
                      <a:pt x="759" y="676"/>
                      <a:pt x="760" y="643"/>
                      <a:pt x="715" y="613"/>
                    </a:cubicBezTo>
                    <a:close/>
                    <a:moveTo>
                      <a:pt x="719" y="922"/>
                    </a:moveTo>
                    <a:cubicBezTo>
                      <a:pt x="708" y="888"/>
                      <a:pt x="671" y="858"/>
                      <a:pt x="612" y="835"/>
                    </a:cubicBezTo>
                    <a:cubicBezTo>
                      <a:pt x="587" y="842"/>
                      <a:pt x="559" y="849"/>
                      <a:pt x="529" y="855"/>
                    </a:cubicBezTo>
                    <a:cubicBezTo>
                      <a:pt x="624" y="878"/>
                      <a:pt x="669" y="910"/>
                      <a:pt x="677" y="936"/>
                    </a:cubicBezTo>
                    <a:cubicBezTo>
                      <a:pt x="682" y="950"/>
                      <a:pt x="675" y="966"/>
                      <a:pt x="656" y="983"/>
                    </a:cubicBezTo>
                    <a:cubicBezTo>
                      <a:pt x="630" y="1006"/>
                      <a:pt x="525" y="1023"/>
                      <a:pt x="432" y="1038"/>
                    </a:cubicBezTo>
                    <a:cubicBezTo>
                      <a:pt x="264" y="1066"/>
                      <a:pt x="106" y="1092"/>
                      <a:pt x="79" y="1167"/>
                    </a:cubicBezTo>
                    <a:cubicBezTo>
                      <a:pt x="69" y="1195"/>
                      <a:pt x="78" y="1225"/>
                      <a:pt x="106" y="1257"/>
                    </a:cubicBezTo>
                    <a:cubicBezTo>
                      <a:pt x="125" y="1277"/>
                      <a:pt x="150" y="1293"/>
                      <a:pt x="180" y="1306"/>
                    </a:cubicBezTo>
                    <a:cubicBezTo>
                      <a:pt x="203" y="1299"/>
                      <a:pt x="229" y="1293"/>
                      <a:pt x="259" y="1287"/>
                    </a:cubicBezTo>
                    <a:cubicBezTo>
                      <a:pt x="208" y="1273"/>
                      <a:pt x="163" y="1255"/>
                      <a:pt x="139" y="1227"/>
                    </a:cubicBezTo>
                    <a:cubicBezTo>
                      <a:pt x="123" y="1209"/>
                      <a:pt x="117" y="1194"/>
                      <a:pt x="121" y="1182"/>
                    </a:cubicBezTo>
                    <a:cubicBezTo>
                      <a:pt x="126" y="1168"/>
                      <a:pt x="148" y="1146"/>
                      <a:pt x="227" y="1124"/>
                    </a:cubicBezTo>
                    <a:cubicBezTo>
                      <a:pt x="288" y="1107"/>
                      <a:pt x="365" y="1094"/>
                      <a:pt x="439" y="1082"/>
                    </a:cubicBezTo>
                    <a:cubicBezTo>
                      <a:pt x="570" y="1060"/>
                      <a:pt x="652" y="1045"/>
                      <a:pt x="685" y="1016"/>
                    </a:cubicBezTo>
                    <a:cubicBezTo>
                      <a:pt x="729" y="977"/>
                      <a:pt x="725" y="941"/>
                      <a:pt x="719" y="922"/>
                    </a:cubicBezTo>
                    <a:close/>
                    <a:moveTo>
                      <a:pt x="522" y="1706"/>
                    </a:moveTo>
                    <a:cubicBezTo>
                      <a:pt x="507" y="1713"/>
                      <a:pt x="491" y="1718"/>
                      <a:pt x="475" y="1723"/>
                    </a:cubicBezTo>
                    <a:cubicBezTo>
                      <a:pt x="485" y="1728"/>
                      <a:pt x="487" y="1732"/>
                      <a:pt x="487" y="1733"/>
                    </a:cubicBezTo>
                    <a:cubicBezTo>
                      <a:pt x="488" y="1735"/>
                      <a:pt x="486" y="1743"/>
                      <a:pt x="474" y="1757"/>
                    </a:cubicBezTo>
                    <a:cubicBezTo>
                      <a:pt x="467" y="1766"/>
                      <a:pt x="468" y="1780"/>
                      <a:pt x="477" y="1788"/>
                    </a:cubicBezTo>
                    <a:cubicBezTo>
                      <a:pt x="481" y="1791"/>
                      <a:pt x="486" y="1793"/>
                      <a:pt x="491" y="1793"/>
                    </a:cubicBezTo>
                    <a:cubicBezTo>
                      <a:pt x="498" y="1793"/>
                      <a:pt x="504" y="1790"/>
                      <a:pt x="508" y="1785"/>
                    </a:cubicBezTo>
                    <a:cubicBezTo>
                      <a:pt x="516" y="1776"/>
                      <a:pt x="539" y="1748"/>
                      <a:pt x="528" y="1718"/>
                    </a:cubicBezTo>
                    <a:cubicBezTo>
                      <a:pt x="527" y="1713"/>
                      <a:pt x="524" y="1709"/>
                      <a:pt x="522" y="1706"/>
                    </a:cubicBezTo>
                    <a:close/>
                    <a:moveTo>
                      <a:pt x="623" y="1385"/>
                    </a:moveTo>
                    <a:cubicBezTo>
                      <a:pt x="614" y="1372"/>
                      <a:pt x="600" y="1362"/>
                      <a:pt x="580" y="1354"/>
                    </a:cubicBezTo>
                    <a:cubicBezTo>
                      <a:pt x="556" y="1363"/>
                      <a:pt x="530" y="1371"/>
                      <a:pt x="503" y="1377"/>
                    </a:cubicBezTo>
                    <a:cubicBezTo>
                      <a:pt x="544" y="1386"/>
                      <a:pt x="577" y="1396"/>
                      <a:pt x="586" y="1409"/>
                    </a:cubicBezTo>
                    <a:cubicBezTo>
                      <a:pt x="587" y="1411"/>
                      <a:pt x="588" y="1412"/>
                      <a:pt x="587" y="1416"/>
                    </a:cubicBezTo>
                    <a:cubicBezTo>
                      <a:pt x="576" y="1462"/>
                      <a:pt x="468" y="1482"/>
                      <a:pt x="381" y="1498"/>
                    </a:cubicBezTo>
                    <a:cubicBezTo>
                      <a:pt x="292" y="1515"/>
                      <a:pt x="221" y="1528"/>
                      <a:pt x="201" y="1568"/>
                    </a:cubicBezTo>
                    <a:cubicBezTo>
                      <a:pt x="196" y="1579"/>
                      <a:pt x="192" y="1596"/>
                      <a:pt x="203" y="1618"/>
                    </a:cubicBezTo>
                    <a:cubicBezTo>
                      <a:pt x="209" y="1631"/>
                      <a:pt x="220" y="1643"/>
                      <a:pt x="233" y="1652"/>
                    </a:cubicBezTo>
                    <a:cubicBezTo>
                      <a:pt x="248" y="1643"/>
                      <a:pt x="265" y="1636"/>
                      <a:pt x="285" y="1630"/>
                    </a:cubicBezTo>
                    <a:cubicBezTo>
                      <a:pt x="264" y="1622"/>
                      <a:pt x="249" y="1612"/>
                      <a:pt x="242" y="1598"/>
                    </a:cubicBezTo>
                    <a:cubicBezTo>
                      <a:pt x="239" y="1591"/>
                      <a:pt x="240" y="1589"/>
                      <a:pt x="240" y="1588"/>
                    </a:cubicBezTo>
                    <a:cubicBezTo>
                      <a:pt x="251" y="1567"/>
                      <a:pt x="331" y="1552"/>
                      <a:pt x="389" y="1542"/>
                    </a:cubicBezTo>
                    <a:cubicBezTo>
                      <a:pt x="498" y="1521"/>
                      <a:pt x="612" y="1500"/>
                      <a:pt x="630" y="1426"/>
                    </a:cubicBezTo>
                    <a:cubicBezTo>
                      <a:pt x="633" y="1411"/>
                      <a:pt x="631" y="1397"/>
                      <a:pt x="623" y="1385"/>
                    </a:cubicBezTo>
                    <a:close/>
                    <a:moveTo>
                      <a:pt x="545" y="1550"/>
                    </a:moveTo>
                    <a:cubicBezTo>
                      <a:pt x="526" y="1557"/>
                      <a:pt x="506" y="1563"/>
                      <a:pt x="484" y="1567"/>
                    </a:cubicBezTo>
                    <a:cubicBezTo>
                      <a:pt x="503" y="1573"/>
                      <a:pt x="516" y="1580"/>
                      <a:pt x="520" y="1588"/>
                    </a:cubicBezTo>
                    <a:cubicBezTo>
                      <a:pt x="520" y="1589"/>
                      <a:pt x="521" y="1591"/>
                      <a:pt x="518" y="1598"/>
                    </a:cubicBezTo>
                    <a:cubicBezTo>
                      <a:pt x="501" y="1632"/>
                      <a:pt x="428" y="1646"/>
                      <a:pt x="369" y="1657"/>
                    </a:cubicBezTo>
                    <a:cubicBezTo>
                      <a:pt x="303" y="1669"/>
                      <a:pt x="246" y="1680"/>
                      <a:pt x="232" y="1718"/>
                    </a:cubicBezTo>
                    <a:cubicBezTo>
                      <a:pt x="221" y="1748"/>
                      <a:pt x="244" y="1776"/>
                      <a:pt x="252" y="1785"/>
                    </a:cubicBezTo>
                    <a:cubicBezTo>
                      <a:pt x="256" y="1790"/>
                      <a:pt x="262" y="1793"/>
                      <a:pt x="269" y="1793"/>
                    </a:cubicBezTo>
                    <a:cubicBezTo>
                      <a:pt x="274" y="1793"/>
                      <a:pt x="279" y="1791"/>
                      <a:pt x="283" y="1788"/>
                    </a:cubicBezTo>
                    <a:cubicBezTo>
                      <a:pt x="292" y="1780"/>
                      <a:pt x="293" y="1766"/>
                      <a:pt x="286" y="1757"/>
                    </a:cubicBezTo>
                    <a:cubicBezTo>
                      <a:pt x="274" y="1743"/>
                      <a:pt x="272" y="1735"/>
                      <a:pt x="273" y="1733"/>
                    </a:cubicBezTo>
                    <a:cubicBezTo>
                      <a:pt x="273" y="1732"/>
                      <a:pt x="277" y="1725"/>
                      <a:pt x="301" y="1717"/>
                    </a:cubicBezTo>
                    <a:cubicBezTo>
                      <a:pt x="322" y="1710"/>
                      <a:pt x="348" y="1705"/>
                      <a:pt x="377" y="1700"/>
                    </a:cubicBezTo>
                    <a:cubicBezTo>
                      <a:pt x="449" y="1686"/>
                      <a:pt x="531" y="1671"/>
                      <a:pt x="557" y="1618"/>
                    </a:cubicBezTo>
                    <a:cubicBezTo>
                      <a:pt x="568" y="1596"/>
                      <a:pt x="564" y="1579"/>
                      <a:pt x="559" y="1568"/>
                    </a:cubicBezTo>
                    <a:cubicBezTo>
                      <a:pt x="556" y="1562"/>
                      <a:pt x="551" y="1556"/>
                      <a:pt x="545" y="1550"/>
                    </a:cubicBezTo>
                    <a:close/>
                    <a:moveTo>
                      <a:pt x="681" y="1167"/>
                    </a:moveTo>
                    <a:cubicBezTo>
                      <a:pt x="670" y="1137"/>
                      <a:pt x="639" y="1115"/>
                      <a:pt x="595" y="1098"/>
                    </a:cubicBezTo>
                    <a:cubicBezTo>
                      <a:pt x="568" y="1104"/>
                      <a:pt x="537" y="1110"/>
                      <a:pt x="502" y="1116"/>
                    </a:cubicBezTo>
                    <a:cubicBezTo>
                      <a:pt x="513" y="1118"/>
                      <a:pt x="523" y="1121"/>
                      <a:pt x="533" y="1124"/>
                    </a:cubicBezTo>
                    <a:cubicBezTo>
                      <a:pt x="612" y="1146"/>
                      <a:pt x="634" y="1168"/>
                      <a:pt x="639" y="1182"/>
                    </a:cubicBezTo>
                    <a:cubicBezTo>
                      <a:pt x="643" y="1194"/>
                      <a:pt x="637" y="1209"/>
                      <a:pt x="621" y="1227"/>
                    </a:cubicBezTo>
                    <a:cubicBezTo>
                      <a:pt x="573" y="1281"/>
                      <a:pt x="445" y="1301"/>
                      <a:pt x="342" y="1318"/>
                    </a:cubicBezTo>
                    <a:cubicBezTo>
                      <a:pt x="242" y="1334"/>
                      <a:pt x="163" y="1346"/>
                      <a:pt x="137" y="1385"/>
                    </a:cubicBezTo>
                    <a:cubicBezTo>
                      <a:pt x="129" y="1397"/>
                      <a:pt x="127" y="1411"/>
                      <a:pt x="130" y="1426"/>
                    </a:cubicBezTo>
                    <a:cubicBezTo>
                      <a:pt x="139" y="1461"/>
                      <a:pt x="168" y="1484"/>
                      <a:pt x="209" y="1501"/>
                    </a:cubicBezTo>
                    <a:cubicBezTo>
                      <a:pt x="227" y="1491"/>
                      <a:pt x="249" y="1483"/>
                      <a:pt x="273" y="1476"/>
                    </a:cubicBezTo>
                    <a:cubicBezTo>
                      <a:pt x="222" y="1462"/>
                      <a:pt x="180" y="1444"/>
                      <a:pt x="173" y="1416"/>
                    </a:cubicBezTo>
                    <a:cubicBezTo>
                      <a:pt x="172" y="1412"/>
                      <a:pt x="173" y="1411"/>
                      <a:pt x="174" y="1409"/>
                    </a:cubicBezTo>
                    <a:cubicBezTo>
                      <a:pt x="189" y="1387"/>
                      <a:pt x="274" y="1373"/>
                      <a:pt x="349" y="1361"/>
                    </a:cubicBezTo>
                    <a:cubicBezTo>
                      <a:pt x="464" y="1343"/>
                      <a:pt x="596" y="1322"/>
                      <a:pt x="654" y="1257"/>
                    </a:cubicBezTo>
                    <a:cubicBezTo>
                      <a:pt x="682" y="1225"/>
                      <a:pt x="691" y="1195"/>
                      <a:pt x="681" y="1167"/>
                    </a:cubicBezTo>
                    <a:close/>
                  </a:path>
                </a:pathLst>
              </a:custGeom>
              <a:solidFill>
                <a:srgbClr val="000B22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98" dirty="0"/>
              </a:p>
            </p:txBody>
          </p:sp>
          <p:sp>
            <p:nvSpPr>
              <p:cNvPr id="9" name="Freeform 21">
                <a:extLst>
                  <a:ext uri="{FF2B5EF4-FFF2-40B4-BE49-F238E27FC236}">
                    <a16:creationId xmlns:a16="http://schemas.microsoft.com/office/drawing/2014/main" id="{F6907A48-AF77-46D9-BD39-E64EAE6185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14974" y="2903220"/>
                <a:ext cx="1163574" cy="1198626"/>
              </a:xfrm>
              <a:custGeom>
                <a:avLst/>
                <a:gdLst>
                  <a:gd name="T0" fmla="*/ 705 w 1630"/>
                  <a:gd name="T1" fmla="*/ 347 h 1678"/>
                  <a:gd name="T2" fmla="*/ 443 w 1630"/>
                  <a:gd name="T3" fmla="*/ 288 h 1678"/>
                  <a:gd name="T4" fmla="*/ 261 w 1630"/>
                  <a:gd name="T5" fmla="*/ 236 h 1678"/>
                  <a:gd name="T6" fmla="*/ 143 w 1630"/>
                  <a:gd name="T7" fmla="*/ 170 h 1678"/>
                  <a:gd name="T8" fmla="*/ 0 w 1630"/>
                  <a:gd name="T9" fmla="*/ 89 h 1678"/>
                  <a:gd name="T10" fmla="*/ 407 w 1630"/>
                  <a:gd name="T11" fmla="*/ 77 h 1678"/>
                  <a:gd name="T12" fmla="*/ 624 w 1630"/>
                  <a:gd name="T13" fmla="*/ 31 h 1678"/>
                  <a:gd name="T14" fmla="*/ 699 w 1630"/>
                  <a:gd name="T15" fmla="*/ 102 h 1678"/>
                  <a:gd name="T16" fmla="*/ 705 w 1630"/>
                  <a:gd name="T17" fmla="*/ 347 h 1678"/>
                  <a:gd name="T18" fmla="*/ 795 w 1630"/>
                  <a:gd name="T19" fmla="*/ 535 h 1678"/>
                  <a:gd name="T20" fmla="*/ 876 w 1630"/>
                  <a:gd name="T21" fmla="*/ 525 h 1678"/>
                  <a:gd name="T22" fmla="*/ 887 w 1630"/>
                  <a:gd name="T23" fmla="*/ 78 h 1678"/>
                  <a:gd name="T24" fmla="*/ 815 w 1630"/>
                  <a:gd name="T25" fmla="*/ 94 h 1678"/>
                  <a:gd name="T26" fmla="*/ 743 w 1630"/>
                  <a:gd name="T27" fmla="*/ 78 h 1678"/>
                  <a:gd name="T28" fmla="*/ 754 w 1630"/>
                  <a:gd name="T29" fmla="*/ 540 h 1678"/>
                  <a:gd name="T30" fmla="*/ 795 w 1630"/>
                  <a:gd name="T31" fmla="*/ 535 h 1678"/>
                  <a:gd name="T32" fmla="*/ 860 w 1630"/>
                  <a:gd name="T33" fmla="*/ 785 h 1678"/>
                  <a:gd name="T34" fmla="*/ 869 w 1630"/>
                  <a:gd name="T35" fmla="*/ 783 h 1678"/>
                  <a:gd name="T36" fmla="*/ 873 w 1630"/>
                  <a:gd name="T37" fmla="*/ 659 h 1678"/>
                  <a:gd name="T38" fmla="*/ 807 w 1630"/>
                  <a:gd name="T39" fmla="*/ 667 h 1678"/>
                  <a:gd name="T40" fmla="*/ 758 w 1630"/>
                  <a:gd name="T41" fmla="*/ 672 h 1678"/>
                  <a:gd name="T42" fmla="*/ 761 w 1630"/>
                  <a:gd name="T43" fmla="*/ 802 h 1678"/>
                  <a:gd name="T44" fmla="*/ 860 w 1630"/>
                  <a:gd name="T45" fmla="*/ 785 h 1678"/>
                  <a:gd name="T46" fmla="*/ 808 w 1630"/>
                  <a:gd name="T47" fmla="*/ 1245 h 1678"/>
                  <a:gd name="T48" fmla="*/ 858 w 1630"/>
                  <a:gd name="T49" fmla="*/ 1236 h 1678"/>
                  <a:gd name="T50" fmla="*/ 859 w 1630"/>
                  <a:gd name="T51" fmla="*/ 1183 h 1678"/>
                  <a:gd name="T52" fmla="*/ 791 w 1630"/>
                  <a:gd name="T53" fmla="*/ 1195 h 1678"/>
                  <a:gd name="T54" fmla="*/ 771 w 1630"/>
                  <a:gd name="T55" fmla="*/ 1198 h 1678"/>
                  <a:gd name="T56" fmla="*/ 773 w 1630"/>
                  <a:gd name="T57" fmla="*/ 1252 h 1678"/>
                  <a:gd name="T58" fmla="*/ 808 w 1630"/>
                  <a:gd name="T59" fmla="*/ 1245 h 1678"/>
                  <a:gd name="T60" fmla="*/ 796 w 1630"/>
                  <a:gd name="T61" fmla="*/ 1403 h 1678"/>
                  <a:gd name="T62" fmla="*/ 854 w 1630"/>
                  <a:gd name="T63" fmla="*/ 1391 h 1678"/>
                  <a:gd name="T64" fmla="*/ 854 w 1630"/>
                  <a:gd name="T65" fmla="*/ 1371 h 1678"/>
                  <a:gd name="T66" fmla="*/ 832 w 1630"/>
                  <a:gd name="T67" fmla="*/ 1375 h 1678"/>
                  <a:gd name="T68" fmla="*/ 776 w 1630"/>
                  <a:gd name="T69" fmla="*/ 1386 h 1678"/>
                  <a:gd name="T70" fmla="*/ 777 w 1630"/>
                  <a:gd name="T71" fmla="*/ 1407 h 1678"/>
                  <a:gd name="T72" fmla="*/ 796 w 1630"/>
                  <a:gd name="T73" fmla="*/ 1403 h 1678"/>
                  <a:gd name="T74" fmla="*/ 820 w 1630"/>
                  <a:gd name="T75" fmla="*/ 1533 h 1678"/>
                  <a:gd name="T76" fmla="*/ 780 w 1630"/>
                  <a:gd name="T77" fmla="*/ 1541 h 1678"/>
                  <a:gd name="T78" fmla="*/ 783 w 1630"/>
                  <a:gd name="T79" fmla="*/ 1646 h 1678"/>
                  <a:gd name="T80" fmla="*/ 815 w 1630"/>
                  <a:gd name="T81" fmla="*/ 1678 h 1678"/>
                  <a:gd name="T82" fmla="*/ 847 w 1630"/>
                  <a:gd name="T83" fmla="*/ 1646 h 1678"/>
                  <a:gd name="T84" fmla="*/ 850 w 1630"/>
                  <a:gd name="T85" fmla="*/ 1527 h 1678"/>
                  <a:gd name="T86" fmla="*/ 820 w 1630"/>
                  <a:gd name="T87" fmla="*/ 1533 h 1678"/>
                  <a:gd name="T88" fmla="*/ 770 w 1630"/>
                  <a:gd name="T89" fmla="*/ 1064 h 1678"/>
                  <a:gd name="T90" fmla="*/ 863 w 1630"/>
                  <a:gd name="T91" fmla="*/ 1048 h 1678"/>
                  <a:gd name="T92" fmla="*/ 866 w 1630"/>
                  <a:gd name="T93" fmla="*/ 918 h 1678"/>
                  <a:gd name="T94" fmla="*/ 765 w 1630"/>
                  <a:gd name="T95" fmla="*/ 935 h 1678"/>
                  <a:gd name="T96" fmla="*/ 768 w 1630"/>
                  <a:gd name="T97" fmla="*/ 1065 h 1678"/>
                  <a:gd name="T98" fmla="*/ 770 w 1630"/>
                  <a:gd name="T99" fmla="*/ 1064 h 1678"/>
                  <a:gd name="T100" fmla="*/ 1223 w 1630"/>
                  <a:gd name="T101" fmla="*/ 77 h 1678"/>
                  <a:gd name="T102" fmla="*/ 1006 w 1630"/>
                  <a:gd name="T103" fmla="*/ 31 h 1678"/>
                  <a:gd name="T104" fmla="*/ 931 w 1630"/>
                  <a:gd name="T105" fmla="*/ 102 h 1678"/>
                  <a:gd name="T106" fmla="*/ 925 w 1630"/>
                  <a:gd name="T107" fmla="*/ 347 h 1678"/>
                  <a:gd name="T108" fmla="*/ 1187 w 1630"/>
                  <a:gd name="T109" fmla="*/ 288 h 1678"/>
                  <a:gd name="T110" fmla="*/ 1369 w 1630"/>
                  <a:gd name="T111" fmla="*/ 236 h 1678"/>
                  <a:gd name="T112" fmla="*/ 1487 w 1630"/>
                  <a:gd name="T113" fmla="*/ 170 h 1678"/>
                  <a:gd name="T114" fmla="*/ 1630 w 1630"/>
                  <a:gd name="T115" fmla="*/ 89 h 1678"/>
                  <a:gd name="T116" fmla="*/ 1223 w 1630"/>
                  <a:gd name="T117" fmla="*/ 77 h 1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30" h="1678">
                    <a:moveTo>
                      <a:pt x="705" y="347"/>
                    </a:moveTo>
                    <a:cubicBezTo>
                      <a:pt x="659" y="356"/>
                      <a:pt x="527" y="374"/>
                      <a:pt x="443" y="288"/>
                    </a:cubicBezTo>
                    <a:cubicBezTo>
                      <a:pt x="443" y="288"/>
                      <a:pt x="307" y="367"/>
                      <a:pt x="261" y="236"/>
                    </a:cubicBezTo>
                    <a:cubicBezTo>
                      <a:pt x="261" y="236"/>
                      <a:pt x="145" y="261"/>
                      <a:pt x="143" y="170"/>
                    </a:cubicBezTo>
                    <a:cubicBezTo>
                      <a:pt x="143" y="170"/>
                      <a:pt x="31" y="181"/>
                      <a:pt x="0" y="89"/>
                    </a:cubicBezTo>
                    <a:cubicBezTo>
                      <a:pt x="0" y="89"/>
                      <a:pt x="342" y="86"/>
                      <a:pt x="407" y="77"/>
                    </a:cubicBezTo>
                    <a:cubicBezTo>
                      <a:pt x="472" y="67"/>
                      <a:pt x="585" y="0"/>
                      <a:pt x="624" y="31"/>
                    </a:cubicBezTo>
                    <a:cubicBezTo>
                      <a:pt x="656" y="56"/>
                      <a:pt x="669" y="89"/>
                      <a:pt x="699" y="102"/>
                    </a:cubicBezTo>
                    <a:lnTo>
                      <a:pt x="705" y="347"/>
                    </a:lnTo>
                    <a:close/>
                    <a:moveTo>
                      <a:pt x="795" y="535"/>
                    </a:moveTo>
                    <a:cubicBezTo>
                      <a:pt x="824" y="532"/>
                      <a:pt x="851" y="529"/>
                      <a:pt x="876" y="525"/>
                    </a:cubicBezTo>
                    <a:cubicBezTo>
                      <a:pt x="887" y="78"/>
                      <a:pt x="887" y="78"/>
                      <a:pt x="887" y="78"/>
                    </a:cubicBezTo>
                    <a:cubicBezTo>
                      <a:pt x="865" y="88"/>
                      <a:pt x="841" y="94"/>
                      <a:pt x="815" y="94"/>
                    </a:cubicBezTo>
                    <a:cubicBezTo>
                      <a:pt x="789" y="94"/>
                      <a:pt x="765" y="88"/>
                      <a:pt x="743" y="78"/>
                    </a:cubicBezTo>
                    <a:cubicBezTo>
                      <a:pt x="754" y="540"/>
                      <a:pt x="754" y="540"/>
                      <a:pt x="754" y="540"/>
                    </a:cubicBezTo>
                    <a:cubicBezTo>
                      <a:pt x="768" y="538"/>
                      <a:pt x="781" y="536"/>
                      <a:pt x="795" y="535"/>
                    </a:cubicBezTo>
                    <a:close/>
                    <a:moveTo>
                      <a:pt x="860" y="785"/>
                    </a:moveTo>
                    <a:cubicBezTo>
                      <a:pt x="863" y="784"/>
                      <a:pt x="866" y="784"/>
                      <a:pt x="869" y="783"/>
                    </a:cubicBezTo>
                    <a:cubicBezTo>
                      <a:pt x="873" y="659"/>
                      <a:pt x="873" y="659"/>
                      <a:pt x="873" y="659"/>
                    </a:cubicBezTo>
                    <a:cubicBezTo>
                      <a:pt x="852" y="662"/>
                      <a:pt x="830" y="664"/>
                      <a:pt x="807" y="667"/>
                    </a:cubicBezTo>
                    <a:cubicBezTo>
                      <a:pt x="790" y="668"/>
                      <a:pt x="773" y="670"/>
                      <a:pt x="758" y="672"/>
                    </a:cubicBezTo>
                    <a:cubicBezTo>
                      <a:pt x="761" y="802"/>
                      <a:pt x="761" y="802"/>
                      <a:pt x="761" y="802"/>
                    </a:cubicBezTo>
                    <a:cubicBezTo>
                      <a:pt x="793" y="796"/>
                      <a:pt x="826" y="790"/>
                      <a:pt x="860" y="785"/>
                    </a:cubicBezTo>
                    <a:close/>
                    <a:moveTo>
                      <a:pt x="808" y="1245"/>
                    </a:moveTo>
                    <a:cubicBezTo>
                      <a:pt x="824" y="1242"/>
                      <a:pt x="841" y="1239"/>
                      <a:pt x="858" y="1236"/>
                    </a:cubicBezTo>
                    <a:cubicBezTo>
                      <a:pt x="859" y="1183"/>
                      <a:pt x="859" y="1183"/>
                      <a:pt x="859" y="1183"/>
                    </a:cubicBezTo>
                    <a:cubicBezTo>
                      <a:pt x="836" y="1188"/>
                      <a:pt x="813" y="1191"/>
                      <a:pt x="791" y="1195"/>
                    </a:cubicBezTo>
                    <a:cubicBezTo>
                      <a:pt x="785" y="1196"/>
                      <a:pt x="778" y="1197"/>
                      <a:pt x="771" y="1198"/>
                    </a:cubicBezTo>
                    <a:cubicBezTo>
                      <a:pt x="773" y="1252"/>
                      <a:pt x="773" y="1252"/>
                      <a:pt x="773" y="1252"/>
                    </a:cubicBezTo>
                    <a:cubicBezTo>
                      <a:pt x="784" y="1250"/>
                      <a:pt x="796" y="1247"/>
                      <a:pt x="808" y="1245"/>
                    </a:cubicBezTo>
                    <a:close/>
                    <a:moveTo>
                      <a:pt x="796" y="1403"/>
                    </a:moveTo>
                    <a:cubicBezTo>
                      <a:pt x="810" y="1401"/>
                      <a:pt x="832" y="1397"/>
                      <a:pt x="854" y="1391"/>
                    </a:cubicBezTo>
                    <a:cubicBezTo>
                      <a:pt x="854" y="1371"/>
                      <a:pt x="854" y="1371"/>
                      <a:pt x="854" y="1371"/>
                    </a:cubicBezTo>
                    <a:cubicBezTo>
                      <a:pt x="847" y="1372"/>
                      <a:pt x="839" y="1374"/>
                      <a:pt x="832" y="1375"/>
                    </a:cubicBezTo>
                    <a:cubicBezTo>
                      <a:pt x="818" y="1377"/>
                      <a:pt x="797" y="1381"/>
                      <a:pt x="776" y="1386"/>
                    </a:cubicBezTo>
                    <a:cubicBezTo>
                      <a:pt x="777" y="1407"/>
                      <a:pt x="777" y="1407"/>
                      <a:pt x="777" y="1407"/>
                    </a:cubicBezTo>
                    <a:cubicBezTo>
                      <a:pt x="783" y="1406"/>
                      <a:pt x="789" y="1405"/>
                      <a:pt x="796" y="1403"/>
                    </a:cubicBezTo>
                    <a:close/>
                    <a:moveTo>
                      <a:pt x="820" y="1533"/>
                    </a:moveTo>
                    <a:cubicBezTo>
                      <a:pt x="806" y="1536"/>
                      <a:pt x="792" y="1538"/>
                      <a:pt x="780" y="1541"/>
                    </a:cubicBezTo>
                    <a:cubicBezTo>
                      <a:pt x="783" y="1646"/>
                      <a:pt x="783" y="1646"/>
                      <a:pt x="783" y="1646"/>
                    </a:cubicBezTo>
                    <a:cubicBezTo>
                      <a:pt x="783" y="1664"/>
                      <a:pt x="798" y="1678"/>
                      <a:pt x="815" y="1678"/>
                    </a:cubicBezTo>
                    <a:cubicBezTo>
                      <a:pt x="832" y="1678"/>
                      <a:pt x="847" y="1664"/>
                      <a:pt x="847" y="1646"/>
                    </a:cubicBezTo>
                    <a:cubicBezTo>
                      <a:pt x="850" y="1527"/>
                      <a:pt x="850" y="1527"/>
                      <a:pt x="850" y="1527"/>
                    </a:cubicBezTo>
                    <a:cubicBezTo>
                      <a:pt x="840" y="1529"/>
                      <a:pt x="830" y="1531"/>
                      <a:pt x="820" y="1533"/>
                    </a:cubicBezTo>
                    <a:close/>
                    <a:moveTo>
                      <a:pt x="770" y="1064"/>
                    </a:moveTo>
                    <a:cubicBezTo>
                      <a:pt x="798" y="1060"/>
                      <a:pt x="830" y="1055"/>
                      <a:pt x="863" y="1048"/>
                    </a:cubicBezTo>
                    <a:cubicBezTo>
                      <a:pt x="866" y="918"/>
                      <a:pt x="866" y="918"/>
                      <a:pt x="866" y="918"/>
                    </a:cubicBezTo>
                    <a:cubicBezTo>
                      <a:pt x="832" y="923"/>
                      <a:pt x="797" y="929"/>
                      <a:pt x="765" y="935"/>
                    </a:cubicBezTo>
                    <a:cubicBezTo>
                      <a:pt x="768" y="1065"/>
                      <a:pt x="768" y="1065"/>
                      <a:pt x="768" y="1065"/>
                    </a:cubicBezTo>
                    <a:cubicBezTo>
                      <a:pt x="769" y="1065"/>
                      <a:pt x="769" y="1064"/>
                      <a:pt x="770" y="1064"/>
                    </a:cubicBezTo>
                    <a:close/>
                    <a:moveTo>
                      <a:pt x="1223" y="77"/>
                    </a:moveTo>
                    <a:cubicBezTo>
                      <a:pt x="1158" y="67"/>
                      <a:pt x="1045" y="0"/>
                      <a:pt x="1006" y="31"/>
                    </a:cubicBezTo>
                    <a:cubicBezTo>
                      <a:pt x="974" y="56"/>
                      <a:pt x="961" y="89"/>
                      <a:pt x="931" y="102"/>
                    </a:cubicBezTo>
                    <a:cubicBezTo>
                      <a:pt x="925" y="347"/>
                      <a:pt x="925" y="347"/>
                      <a:pt x="925" y="347"/>
                    </a:cubicBezTo>
                    <a:cubicBezTo>
                      <a:pt x="971" y="356"/>
                      <a:pt x="1103" y="374"/>
                      <a:pt x="1187" y="288"/>
                    </a:cubicBezTo>
                    <a:cubicBezTo>
                      <a:pt x="1187" y="288"/>
                      <a:pt x="1323" y="367"/>
                      <a:pt x="1369" y="236"/>
                    </a:cubicBezTo>
                    <a:cubicBezTo>
                      <a:pt x="1369" y="236"/>
                      <a:pt x="1485" y="261"/>
                      <a:pt x="1487" y="170"/>
                    </a:cubicBezTo>
                    <a:cubicBezTo>
                      <a:pt x="1487" y="170"/>
                      <a:pt x="1599" y="181"/>
                      <a:pt x="1630" y="89"/>
                    </a:cubicBezTo>
                    <a:cubicBezTo>
                      <a:pt x="1630" y="89"/>
                      <a:pt x="1288" y="86"/>
                      <a:pt x="1223" y="77"/>
                    </a:cubicBezTo>
                    <a:close/>
                  </a:path>
                </a:pathLst>
              </a:custGeom>
              <a:solidFill>
                <a:srgbClr val="002060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98" dirty="0"/>
              </a:p>
            </p:txBody>
          </p:sp>
        </p:grp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id="{0C40D6C1-38BD-481B-BEA8-B41876625BC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97385" y="2288658"/>
            <a:ext cx="534428" cy="40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823" tIns="20411" rIns="40823" bIns="20411" numCol="1" anchor="t" anchorCtr="0" compatLnSpc="1">
            <a:prstTxWarp prst="textNoShape">
              <a:avLst/>
            </a:prstTxWarp>
          </a:bodyPr>
          <a:lstStyle/>
          <a:p>
            <a:endParaRPr lang="en-US" sz="698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FB192E-7A42-4E33-B4C1-4C3EB1FD25F8}"/>
              </a:ext>
            </a:extLst>
          </p:cNvPr>
          <p:cNvCxnSpPr>
            <a:cxnSpLocks/>
          </p:cNvCxnSpPr>
          <p:nvPr/>
        </p:nvCxnSpPr>
        <p:spPr>
          <a:xfrm>
            <a:off x="354375" y="2266793"/>
            <a:ext cx="6150010" cy="0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8EBDB2-AD23-4DA5-9F9D-B9D6F4DF6432}"/>
              </a:ext>
            </a:extLst>
          </p:cNvPr>
          <p:cNvSpPr txBox="1"/>
          <p:nvPr/>
        </p:nvSpPr>
        <p:spPr>
          <a:xfrm>
            <a:off x="1207243" y="1350685"/>
            <a:ext cx="529638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The provision for Expenditure in this Sector has gone up significantly because the ₦20bn earmarked for intervention on COVID issues are mainly been spent in this Sector.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latin typeface="Garamond" panose="02020404030301010803" pitchFamily="18" charset="0"/>
              </a:rPr>
              <a:t>The Construction of New Massey Children Hospital and of The Lagos State Infectious Disease Research Center will also be given adequate attention among others.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latin typeface="Garamond" panose="02020404030301010803" pitchFamily="18" charset="0"/>
              </a:rPr>
              <a:t>We have kept Health budget at the pre-</a:t>
            </a:r>
            <a:r>
              <a:rPr lang="en-GB" sz="900" dirty="0" err="1">
                <a:latin typeface="Garamond" panose="02020404030301010803" pitchFamily="18" charset="0"/>
              </a:rPr>
              <a:t>COVID</a:t>
            </a:r>
            <a:r>
              <a:rPr lang="en-GB" sz="900" dirty="0">
                <a:latin typeface="Garamond" panose="02020404030301010803" pitchFamily="18" charset="0"/>
              </a:rPr>
              <a:t> budget estimates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4183B7-E9AB-444B-91B9-D98874483051}"/>
              </a:ext>
            </a:extLst>
          </p:cNvPr>
          <p:cNvCxnSpPr>
            <a:cxnSpLocks/>
          </p:cNvCxnSpPr>
          <p:nvPr/>
        </p:nvCxnSpPr>
        <p:spPr>
          <a:xfrm>
            <a:off x="354375" y="3279552"/>
            <a:ext cx="6150010" cy="0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8AEC0F0-EB3D-421A-BEA7-FDF421C2B9AB}"/>
              </a:ext>
            </a:extLst>
          </p:cNvPr>
          <p:cNvSpPr txBox="1"/>
          <p:nvPr/>
        </p:nvSpPr>
        <p:spPr>
          <a:xfrm>
            <a:off x="1207243" y="2305737"/>
            <a:ext cx="529638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School rehabilitation and the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Eko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Equip program to continue.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Dedicate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₦3Bn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behind the Education Trust Fund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Invest in the Job initiative Lagos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₦620Mn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and the Digital skills initiative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₦385Mn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Kept the budget for Quality assurance to ensure quality in a changing landscape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₦200Mn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each for Capex and Recurrent expenditure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1605F5-7C9E-4B75-A4B5-EE775EFC3BF7}"/>
              </a:ext>
            </a:extLst>
          </p:cNvPr>
          <p:cNvSpPr txBox="1"/>
          <p:nvPr/>
        </p:nvSpPr>
        <p:spPr>
          <a:xfrm>
            <a:off x="354375" y="1957745"/>
            <a:ext cx="803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Garamond" panose="02020404030301010803" pitchFamily="18" charset="0"/>
              </a:rPr>
              <a:t>Health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34E207-A9A1-4001-AB75-CE229A247C76}"/>
              </a:ext>
            </a:extLst>
          </p:cNvPr>
          <p:cNvSpPr txBox="1"/>
          <p:nvPr/>
        </p:nvSpPr>
        <p:spPr>
          <a:xfrm>
            <a:off x="354375" y="2946053"/>
            <a:ext cx="803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Garamond" panose="02020404030301010803" pitchFamily="18" charset="0"/>
              </a:rPr>
              <a:t>Education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68B4F3-64DC-41F2-9101-A0E934C77A49}"/>
              </a:ext>
            </a:extLst>
          </p:cNvPr>
          <p:cNvGrpSpPr>
            <a:grpSpLocks noChangeAspect="1"/>
          </p:cNvGrpSpPr>
          <p:nvPr/>
        </p:nvGrpSpPr>
        <p:grpSpPr>
          <a:xfrm>
            <a:off x="448333" y="2455639"/>
            <a:ext cx="615686" cy="401801"/>
            <a:chOff x="5273675" y="2606675"/>
            <a:chExt cx="1644650" cy="1644650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9E382F07-4490-40A9-BA35-D00596ACF0D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25F68F2-D387-4C4D-BC43-32AFF9C4B1FE}"/>
                </a:ext>
              </a:extLst>
            </p:cNvPr>
            <p:cNvGrpSpPr/>
            <p:nvPr/>
          </p:nvGrpSpPr>
          <p:grpSpPr>
            <a:xfrm>
              <a:off x="5338763" y="3074988"/>
              <a:ext cx="1508125" cy="715963"/>
              <a:chOff x="5338763" y="3074988"/>
              <a:chExt cx="1508125" cy="715963"/>
            </a:xfrm>
          </p:grpSpPr>
          <p:sp>
            <p:nvSpPr>
              <p:cNvPr id="27" name="Freeform 38">
                <a:extLst>
                  <a:ext uri="{FF2B5EF4-FFF2-40B4-BE49-F238E27FC236}">
                    <a16:creationId xmlns:a16="http://schemas.microsoft.com/office/drawing/2014/main" id="{63756AC4-E1D4-45E1-8A61-377E63ED1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3359150"/>
                <a:ext cx="742950" cy="287338"/>
              </a:xfrm>
              <a:custGeom>
                <a:avLst/>
                <a:gdLst>
                  <a:gd name="T0" fmla="*/ 1018 w 1039"/>
                  <a:gd name="T1" fmla="*/ 82 h 402"/>
                  <a:gd name="T2" fmla="*/ 21 w 1039"/>
                  <a:gd name="T3" fmla="*/ 82 h 402"/>
                  <a:gd name="T4" fmla="*/ 0 w 1039"/>
                  <a:gd name="T5" fmla="*/ 109 h 402"/>
                  <a:gd name="T6" fmla="*/ 0 w 1039"/>
                  <a:gd name="T7" fmla="*/ 217 h 402"/>
                  <a:gd name="T8" fmla="*/ 0 w 1039"/>
                  <a:gd name="T9" fmla="*/ 241 h 402"/>
                  <a:gd name="T10" fmla="*/ 0 w 1039"/>
                  <a:gd name="T11" fmla="*/ 265 h 402"/>
                  <a:gd name="T12" fmla="*/ 0 w 1039"/>
                  <a:gd name="T13" fmla="*/ 383 h 402"/>
                  <a:gd name="T14" fmla="*/ 21 w 1039"/>
                  <a:gd name="T15" fmla="*/ 399 h 402"/>
                  <a:gd name="T16" fmla="*/ 1018 w 1039"/>
                  <a:gd name="T17" fmla="*/ 399 h 402"/>
                  <a:gd name="T18" fmla="*/ 1039 w 1039"/>
                  <a:gd name="T19" fmla="*/ 383 h 402"/>
                  <a:gd name="T20" fmla="*/ 1039 w 1039"/>
                  <a:gd name="T21" fmla="*/ 265 h 402"/>
                  <a:gd name="T22" fmla="*/ 1039 w 1039"/>
                  <a:gd name="T23" fmla="*/ 241 h 402"/>
                  <a:gd name="T24" fmla="*/ 1039 w 1039"/>
                  <a:gd name="T25" fmla="*/ 217 h 402"/>
                  <a:gd name="T26" fmla="*/ 1039 w 1039"/>
                  <a:gd name="T27" fmla="*/ 109 h 402"/>
                  <a:gd name="T28" fmla="*/ 1018 w 1039"/>
                  <a:gd name="T29" fmla="*/ 8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9" h="402">
                    <a:moveTo>
                      <a:pt x="1018" y="82"/>
                    </a:moveTo>
                    <a:cubicBezTo>
                      <a:pt x="686" y="0"/>
                      <a:pt x="353" y="0"/>
                      <a:pt x="21" y="82"/>
                    </a:cubicBezTo>
                    <a:cubicBezTo>
                      <a:pt x="9" y="85"/>
                      <a:pt x="0" y="97"/>
                      <a:pt x="0" y="109"/>
                    </a:cubicBezTo>
                    <a:cubicBezTo>
                      <a:pt x="0" y="145"/>
                      <a:pt x="0" y="181"/>
                      <a:pt x="0" y="217"/>
                    </a:cubicBezTo>
                    <a:cubicBezTo>
                      <a:pt x="0" y="225"/>
                      <a:pt x="0" y="233"/>
                      <a:pt x="0" y="241"/>
                    </a:cubicBezTo>
                    <a:cubicBezTo>
                      <a:pt x="0" y="249"/>
                      <a:pt x="0" y="257"/>
                      <a:pt x="0" y="265"/>
                    </a:cubicBezTo>
                    <a:cubicBezTo>
                      <a:pt x="0" y="304"/>
                      <a:pt x="0" y="343"/>
                      <a:pt x="0" y="383"/>
                    </a:cubicBezTo>
                    <a:cubicBezTo>
                      <a:pt x="0" y="395"/>
                      <a:pt x="9" y="402"/>
                      <a:pt x="21" y="399"/>
                    </a:cubicBezTo>
                    <a:cubicBezTo>
                      <a:pt x="353" y="317"/>
                      <a:pt x="686" y="317"/>
                      <a:pt x="1018" y="399"/>
                    </a:cubicBezTo>
                    <a:cubicBezTo>
                      <a:pt x="1030" y="402"/>
                      <a:pt x="1039" y="395"/>
                      <a:pt x="1039" y="383"/>
                    </a:cubicBezTo>
                    <a:cubicBezTo>
                      <a:pt x="1039" y="343"/>
                      <a:pt x="1039" y="304"/>
                      <a:pt x="1039" y="265"/>
                    </a:cubicBezTo>
                    <a:cubicBezTo>
                      <a:pt x="1039" y="257"/>
                      <a:pt x="1039" y="249"/>
                      <a:pt x="1039" y="241"/>
                    </a:cubicBezTo>
                    <a:cubicBezTo>
                      <a:pt x="1039" y="233"/>
                      <a:pt x="1039" y="225"/>
                      <a:pt x="1039" y="217"/>
                    </a:cubicBezTo>
                    <a:cubicBezTo>
                      <a:pt x="1039" y="181"/>
                      <a:pt x="1039" y="145"/>
                      <a:pt x="1039" y="109"/>
                    </a:cubicBezTo>
                    <a:cubicBezTo>
                      <a:pt x="1039" y="97"/>
                      <a:pt x="1030" y="85"/>
                      <a:pt x="1018" y="82"/>
                    </a:cubicBezTo>
                    <a:close/>
                  </a:path>
                </a:pathLst>
              </a:custGeom>
              <a:solidFill>
                <a:srgbClr val="000B22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8" name="Freeform 39">
                <a:extLst>
                  <a:ext uri="{FF2B5EF4-FFF2-40B4-BE49-F238E27FC236}">
                    <a16:creationId xmlns:a16="http://schemas.microsoft.com/office/drawing/2014/main" id="{7FE018F5-D3DB-4C8E-90F6-C666D96F0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8763" y="3074988"/>
                <a:ext cx="1508125" cy="715963"/>
              </a:xfrm>
              <a:custGeom>
                <a:avLst/>
                <a:gdLst>
                  <a:gd name="T0" fmla="*/ 2099 w 2113"/>
                  <a:gd name="T1" fmla="*/ 402 h 1003"/>
                  <a:gd name="T2" fmla="*/ 1068 w 2113"/>
                  <a:gd name="T3" fmla="*/ 2 h 1003"/>
                  <a:gd name="T4" fmla="*/ 1052 w 2113"/>
                  <a:gd name="T5" fmla="*/ 2 h 1003"/>
                  <a:gd name="T6" fmla="*/ 14 w 2113"/>
                  <a:gd name="T7" fmla="*/ 402 h 1003"/>
                  <a:gd name="T8" fmla="*/ 0 w 2113"/>
                  <a:gd name="T9" fmla="*/ 422 h 1003"/>
                  <a:gd name="T10" fmla="*/ 13 w 2113"/>
                  <a:gd name="T11" fmla="*/ 442 h 1003"/>
                  <a:gd name="T12" fmla="*/ 271 w 2113"/>
                  <a:gd name="T13" fmla="*/ 551 h 1003"/>
                  <a:gd name="T14" fmla="*/ 271 w 2113"/>
                  <a:gd name="T15" fmla="*/ 761 h 1003"/>
                  <a:gd name="T16" fmla="*/ 243 w 2113"/>
                  <a:gd name="T17" fmla="*/ 806 h 1003"/>
                  <a:gd name="T18" fmla="*/ 262 w 2113"/>
                  <a:gd name="T19" fmla="*/ 845 h 1003"/>
                  <a:gd name="T20" fmla="*/ 218 w 2113"/>
                  <a:gd name="T21" fmla="*/ 1003 h 1003"/>
                  <a:gd name="T22" fmla="*/ 253 w 2113"/>
                  <a:gd name="T23" fmla="*/ 1003 h 1003"/>
                  <a:gd name="T24" fmla="*/ 332 w 2113"/>
                  <a:gd name="T25" fmla="*/ 1003 h 1003"/>
                  <a:gd name="T26" fmla="*/ 367 w 2113"/>
                  <a:gd name="T27" fmla="*/ 1003 h 1003"/>
                  <a:gd name="T28" fmla="*/ 323 w 2113"/>
                  <a:gd name="T29" fmla="*/ 845 h 1003"/>
                  <a:gd name="T30" fmla="*/ 342 w 2113"/>
                  <a:gd name="T31" fmla="*/ 806 h 1003"/>
                  <a:gd name="T32" fmla="*/ 315 w 2113"/>
                  <a:gd name="T33" fmla="*/ 761 h 1003"/>
                  <a:gd name="T34" fmla="*/ 315 w 2113"/>
                  <a:gd name="T35" fmla="*/ 569 h 1003"/>
                  <a:gd name="T36" fmla="*/ 493 w 2113"/>
                  <a:gd name="T37" fmla="*/ 644 h 1003"/>
                  <a:gd name="T38" fmla="*/ 493 w 2113"/>
                  <a:gd name="T39" fmla="*/ 620 h 1003"/>
                  <a:gd name="T40" fmla="*/ 493 w 2113"/>
                  <a:gd name="T41" fmla="*/ 596 h 1003"/>
                  <a:gd name="T42" fmla="*/ 493 w 2113"/>
                  <a:gd name="T43" fmla="*/ 485 h 1003"/>
                  <a:gd name="T44" fmla="*/ 525 w 2113"/>
                  <a:gd name="T45" fmla="*/ 443 h 1003"/>
                  <a:gd name="T46" fmla="*/ 878 w 2113"/>
                  <a:gd name="T47" fmla="*/ 380 h 1003"/>
                  <a:gd name="T48" fmla="*/ 1057 w 2113"/>
                  <a:gd name="T49" fmla="*/ 372 h 1003"/>
                  <a:gd name="T50" fmla="*/ 1235 w 2113"/>
                  <a:gd name="T51" fmla="*/ 380 h 1003"/>
                  <a:gd name="T52" fmla="*/ 1588 w 2113"/>
                  <a:gd name="T53" fmla="*/ 443 h 1003"/>
                  <a:gd name="T54" fmla="*/ 1588 w 2113"/>
                  <a:gd name="T55" fmla="*/ 443 h 1003"/>
                  <a:gd name="T56" fmla="*/ 1620 w 2113"/>
                  <a:gd name="T57" fmla="*/ 485 h 1003"/>
                  <a:gd name="T58" fmla="*/ 1620 w 2113"/>
                  <a:gd name="T59" fmla="*/ 596 h 1003"/>
                  <a:gd name="T60" fmla="*/ 1620 w 2113"/>
                  <a:gd name="T61" fmla="*/ 620 h 1003"/>
                  <a:gd name="T62" fmla="*/ 1620 w 2113"/>
                  <a:gd name="T63" fmla="*/ 644 h 1003"/>
                  <a:gd name="T64" fmla="*/ 2100 w 2113"/>
                  <a:gd name="T65" fmla="*/ 442 h 1003"/>
                  <a:gd name="T66" fmla="*/ 2113 w 2113"/>
                  <a:gd name="T67" fmla="*/ 422 h 1003"/>
                  <a:gd name="T68" fmla="*/ 2099 w 2113"/>
                  <a:gd name="T69" fmla="*/ 402 h 1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3" h="1003">
                    <a:moveTo>
                      <a:pt x="2099" y="402"/>
                    </a:moveTo>
                    <a:cubicBezTo>
                      <a:pt x="1068" y="2"/>
                      <a:pt x="1068" y="2"/>
                      <a:pt x="1068" y="2"/>
                    </a:cubicBezTo>
                    <a:cubicBezTo>
                      <a:pt x="1063" y="0"/>
                      <a:pt x="1057" y="0"/>
                      <a:pt x="1052" y="2"/>
                    </a:cubicBezTo>
                    <a:cubicBezTo>
                      <a:pt x="14" y="402"/>
                      <a:pt x="14" y="402"/>
                      <a:pt x="14" y="402"/>
                    </a:cubicBezTo>
                    <a:cubicBezTo>
                      <a:pt x="5" y="405"/>
                      <a:pt x="0" y="413"/>
                      <a:pt x="0" y="422"/>
                    </a:cubicBezTo>
                    <a:cubicBezTo>
                      <a:pt x="0" y="431"/>
                      <a:pt x="5" y="439"/>
                      <a:pt x="13" y="442"/>
                    </a:cubicBezTo>
                    <a:cubicBezTo>
                      <a:pt x="271" y="551"/>
                      <a:pt x="271" y="551"/>
                      <a:pt x="271" y="551"/>
                    </a:cubicBezTo>
                    <a:cubicBezTo>
                      <a:pt x="271" y="761"/>
                      <a:pt x="271" y="761"/>
                      <a:pt x="271" y="761"/>
                    </a:cubicBezTo>
                    <a:cubicBezTo>
                      <a:pt x="254" y="769"/>
                      <a:pt x="243" y="786"/>
                      <a:pt x="243" y="806"/>
                    </a:cubicBezTo>
                    <a:cubicBezTo>
                      <a:pt x="243" y="822"/>
                      <a:pt x="250" y="836"/>
                      <a:pt x="262" y="845"/>
                    </a:cubicBezTo>
                    <a:cubicBezTo>
                      <a:pt x="218" y="1003"/>
                      <a:pt x="218" y="1003"/>
                      <a:pt x="218" y="1003"/>
                    </a:cubicBezTo>
                    <a:cubicBezTo>
                      <a:pt x="253" y="1003"/>
                      <a:pt x="253" y="1003"/>
                      <a:pt x="253" y="1003"/>
                    </a:cubicBezTo>
                    <a:cubicBezTo>
                      <a:pt x="332" y="1003"/>
                      <a:pt x="332" y="1003"/>
                      <a:pt x="332" y="1003"/>
                    </a:cubicBezTo>
                    <a:cubicBezTo>
                      <a:pt x="367" y="1003"/>
                      <a:pt x="367" y="1003"/>
                      <a:pt x="367" y="1003"/>
                    </a:cubicBezTo>
                    <a:cubicBezTo>
                      <a:pt x="323" y="845"/>
                      <a:pt x="323" y="845"/>
                      <a:pt x="323" y="845"/>
                    </a:cubicBezTo>
                    <a:cubicBezTo>
                      <a:pt x="335" y="836"/>
                      <a:pt x="342" y="822"/>
                      <a:pt x="342" y="806"/>
                    </a:cubicBezTo>
                    <a:cubicBezTo>
                      <a:pt x="342" y="786"/>
                      <a:pt x="331" y="769"/>
                      <a:pt x="315" y="761"/>
                    </a:cubicBezTo>
                    <a:cubicBezTo>
                      <a:pt x="315" y="569"/>
                      <a:pt x="315" y="569"/>
                      <a:pt x="315" y="569"/>
                    </a:cubicBezTo>
                    <a:cubicBezTo>
                      <a:pt x="493" y="644"/>
                      <a:pt x="493" y="644"/>
                      <a:pt x="493" y="644"/>
                    </a:cubicBezTo>
                    <a:cubicBezTo>
                      <a:pt x="493" y="620"/>
                      <a:pt x="493" y="620"/>
                      <a:pt x="493" y="620"/>
                    </a:cubicBezTo>
                    <a:cubicBezTo>
                      <a:pt x="493" y="596"/>
                      <a:pt x="493" y="596"/>
                      <a:pt x="493" y="596"/>
                    </a:cubicBezTo>
                    <a:cubicBezTo>
                      <a:pt x="493" y="485"/>
                      <a:pt x="493" y="485"/>
                      <a:pt x="493" y="485"/>
                    </a:cubicBezTo>
                    <a:cubicBezTo>
                      <a:pt x="493" y="466"/>
                      <a:pt x="506" y="448"/>
                      <a:pt x="525" y="443"/>
                    </a:cubicBezTo>
                    <a:cubicBezTo>
                      <a:pt x="640" y="412"/>
                      <a:pt x="759" y="390"/>
                      <a:pt x="878" y="380"/>
                    </a:cubicBezTo>
                    <a:cubicBezTo>
                      <a:pt x="937" y="374"/>
                      <a:pt x="997" y="372"/>
                      <a:pt x="1057" y="372"/>
                    </a:cubicBezTo>
                    <a:cubicBezTo>
                      <a:pt x="1116" y="372"/>
                      <a:pt x="1176" y="374"/>
                      <a:pt x="1235" y="380"/>
                    </a:cubicBezTo>
                    <a:cubicBezTo>
                      <a:pt x="1354" y="390"/>
                      <a:pt x="1473" y="412"/>
                      <a:pt x="1588" y="443"/>
                    </a:cubicBezTo>
                    <a:cubicBezTo>
                      <a:pt x="1588" y="443"/>
                      <a:pt x="1588" y="443"/>
                      <a:pt x="1588" y="443"/>
                    </a:cubicBezTo>
                    <a:cubicBezTo>
                      <a:pt x="1607" y="448"/>
                      <a:pt x="1620" y="466"/>
                      <a:pt x="1620" y="485"/>
                    </a:cubicBezTo>
                    <a:cubicBezTo>
                      <a:pt x="1620" y="596"/>
                      <a:pt x="1620" y="596"/>
                      <a:pt x="1620" y="596"/>
                    </a:cubicBezTo>
                    <a:cubicBezTo>
                      <a:pt x="1620" y="620"/>
                      <a:pt x="1620" y="620"/>
                      <a:pt x="1620" y="620"/>
                    </a:cubicBezTo>
                    <a:cubicBezTo>
                      <a:pt x="1620" y="644"/>
                      <a:pt x="1620" y="644"/>
                      <a:pt x="1620" y="644"/>
                    </a:cubicBezTo>
                    <a:cubicBezTo>
                      <a:pt x="2100" y="442"/>
                      <a:pt x="2100" y="442"/>
                      <a:pt x="2100" y="442"/>
                    </a:cubicBezTo>
                    <a:cubicBezTo>
                      <a:pt x="2108" y="439"/>
                      <a:pt x="2113" y="431"/>
                      <a:pt x="2113" y="422"/>
                    </a:cubicBezTo>
                    <a:cubicBezTo>
                      <a:pt x="2113" y="413"/>
                      <a:pt x="2108" y="405"/>
                      <a:pt x="2099" y="402"/>
                    </a:cubicBezTo>
                    <a:close/>
                  </a:path>
                </a:pathLst>
              </a:custGeom>
              <a:solidFill>
                <a:srgbClr val="002060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C65AFA-36B9-4048-BB6C-EDFFB605B3D3}"/>
              </a:ext>
            </a:extLst>
          </p:cNvPr>
          <p:cNvGrpSpPr>
            <a:grpSpLocks noChangeAspect="1"/>
          </p:cNvGrpSpPr>
          <p:nvPr/>
        </p:nvGrpSpPr>
        <p:grpSpPr>
          <a:xfrm>
            <a:off x="448333" y="3380576"/>
            <a:ext cx="615686" cy="615092"/>
            <a:chOff x="5273675" y="2606675"/>
            <a:chExt cx="1646238" cy="1644650"/>
          </a:xfrm>
        </p:grpSpPr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57036274-EBB1-4A69-B00B-BD6A10D4401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6238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EE1AFC-35C5-4838-833F-E9FD90F265B4}"/>
                </a:ext>
              </a:extLst>
            </p:cNvPr>
            <p:cNvGrpSpPr/>
            <p:nvPr/>
          </p:nvGrpSpPr>
          <p:grpSpPr>
            <a:xfrm>
              <a:off x="5435600" y="2825750"/>
              <a:ext cx="1327151" cy="1174751"/>
              <a:chOff x="5435600" y="2825750"/>
              <a:chExt cx="1327151" cy="1174751"/>
            </a:xfrm>
          </p:grpSpPr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DCD264B7-504E-4E08-975F-0657D7160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600" y="2825750"/>
                <a:ext cx="1327151" cy="1174751"/>
              </a:xfrm>
              <a:custGeom>
                <a:avLst/>
                <a:gdLst>
                  <a:gd name="connsiteX0" fmla="*/ 112385 w 1327151"/>
                  <a:gd name="connsiteY0" fmla="*/ 979488 h 1174751"/>
                  <a:gd name="connsiteX1" fmla="*/ 30163 w 1327151"/>
                  <a:gd name="connsiteY1" fmla="*/ 1060891 h 1174751"/>
                  <a:gd name="connsiteX2" fmla="*/ 112385 w 1327151"/>
                  <a:gd name="connsiteY2" fmla="*/ 1143001 h 1174751"/>
                  <a:gd name="connsiteX3" fmla="*/ 617152 w 1327151"/>
                  <a:gd name="connsiteY3" fmla="*/ 1143001 h 1174751"/>
                  <a:gd name="connsiteX4" fmla="*/ 700088 w 1327151"/>
                  <a:gd name="connsiteY4" fmla="*/ 1060891 h 1174751"/>
                  <a:gd name="connsiteX5" fmla="*/ 617152 w 1327151"/>
                  <a:gd name="connsiteY5" fmla="*/ 979488 h 1174751"/>
                  <a:gd name="connsiteX6" fmla="*/ 112385 w 1327151"/>
                  <a:gd name="connsiteY6" fmla="*/ 979488 h 1174751"/>
                  <a:gd name="connsiteX7" fmla="*/ 113278 w 1327151"/>
                  <a:gd name="connsiteY7" fmla="*/ 947738 h 1174751"/>
                  <a:gd name="connsiteX8" fmla="*/ 616260 w 1327151"/>
                  <a:gd name="connsiteY8" fmla="*/ 947738 h 1174751"/>
                  <a:gd name="connsiteX9" fmla="*/ 730250 w 1327151"/>
                  <a:gd name="connsiteY9" fmla="*/ 1060889 h 1174751"/>
                  <a:gd name="connsiteX10" fmla="*/ 616260 w 1327151"/>
                  <a:gd name="connsiteY10" fmla="*/ 1174751 h 1174751"/>
                  <a:gd name="connsiteX11" fmla="*/ 113278 w 1327151"/>
                  <a:gd name="connsiteY11" fmla="*/ 1174751 h 1174751"/>
                  <a:gd name="connsiteX12" fmla="*/ 0 w 1327151"/>
                  <a:gd name="connsiteY12" fmla="*/ 1060889 h 1174751"/>
                  <a:gd name="connsiteX13" fmla="*/ 113278 w 1327151"/>
                  <a:gd name="connsiteY13" fmla="*/ 947738 h 1174751"/>
                  <a:gd name="connsiteX14" fmla="*/ 495300 w 1327151"/>
                  <a:gd name="connsiteY14" fmla="*/ 839788 h 1174751"/>
                  <a:gd name="connsiteX15" fmla="*/ 527050 w 1327151"/>
                  <a:gd name="connsiteY15" fmla="*/ 839788 h 1174751"/>
                  <a:gd name="connsiteX16" fmla="*/ 527050 w 1327151"/>
                  <a:gd name="connsiteY16" fmla="*/ 908051 h 1174751"/>
                  <a:gd name="connsiteX17" fmla="*/ 495300 w 1327151"/>
                  <a:gd name="connsiteY17" fmla="*/ 908051 h 1174751"/>
                  <a:gd name="connsiteX18" fmla="*/ 495300 w 1327151"/>
                  <a:gd name="connsiteY18" fmla="*/ 839788 h 1174751"/>
                  <a:gd name="connsiteX19" fmla="*/ 366713 w 1327151"/>
                  <a:gd name="connsiteY19" fmla="*/ 839788 h 1174751"/>
                  <a:gd name="connsiteX20" fmla="*/ 396876 w 1327151"/>
                  <a:gd name="connsiteY20" fmla="*/ 839788 h 1174751"/>
                  <a:gd name="connsiteX21" fmla="*/ 396876 w 1327151"/>
                  <a:gd name="connsiteY21" fmla="*/ 908051 h 1174751"/>
                  <a:gd name="connsiteX22" fmla="*/ 366713 w 1327151"/>
                  <a:gd name="connsiteY22" fmla="*/ 908051 h 1174751"/>
                  <a:gd name="connsiteX23" fmla="*/ 366713 w 1327151"/>
                  <a:gd name="connsiteY23" fmla="*/ 839788 h 1174751"/>
                  <a:gd name="connsiteX24" fmla="*/ 157163 w 1327151"/>
                  <a:gd name="connsiteY24" fmla="*/ 839788 h 1174751"/>
                  <a:gd name="connsiteX25" fmla="*/ 188913 w 1327151"/>
                  <a:gd name="connsiteY25" fmla="*/ 839788 h 1174751"/>
                  <a:gd name="connsiteX26" fmla="*/ 188913 w 1327151"/>
                  <a:gd name="connsiteY26" fmla="*/ 908051 h 1174751"/>
                  <a:gd name="connsiteX27" fmla="*/ 157163 w 1327151"/>
                  <a:gd name="connsiteY27" fmla="*/ 908051 h 1174751"/>
                  <a:gd name="connsiteX28" fmla="*/ 157163 w 1327151"/>
                  <a:gd name="connsiteY28" fmla="*/ 839788 h 1174751"/>
                  <a:gd name="connsiteX29" fmla="*/ 71438 w 1327151"/>
                  <a:gd name="connsiteY29" fmla="*/ 449263 h 1174751"/>
                  <a:gd name="connsiteX30" fmla="*/ 71438 w 1327151"/>
                  <a:gd name="connsiteY30" fmla="*/ 545871 h 1174751"/>
                  <a:gd name="connsiteX31" fmla="*/ 111969 w 1327151"/>
                  <a:gd name="connsiteY31" fmla="*/ 587376 h 1174751"/>
                  <a:gd name="connsiteX32" fmla="*/ 207963 w 1327151"/>
                  <a:gd name="connsiteY32" fmla="*/ 587376 h 1174751"/>
                  <a:gd name="connsiteX33" fmla="*/ 207963 w 1327151"/>
                  <a:gd name="connsiteY33" fmla="*/ 449263 h 1174751"/>
                  <a:gd name="connsiteX34" fmla="*/ 71438 w 1327151"/>
                  <a:gd name="connsiteY34" fmla="*/ 449263 h 1174751"/>
                  <a:gd name="connsiteX35" fmla="*/ 95682 w 1327151"/>
                  <a:gd name="connsiteY35" fmla="*/ 306388 h 1174751"/>
                  <a:gd name="connsiteX36" fmla="*/ 74613 w 1327151"/>
                  <a:gd name="connsiteY36" fmla="*/ 326314 h 1174751"/>
                  <a:gd name="connsiteX37" fmla="*/ 95682 w 1327151"/>
                  <a:gd name="connsiteY37" fmla="*/ 347663 h 1174751"/>
                  <a:gd name="connsiteX38" fmla="*/ 117476 w 1327151"/>
                  <a:gd name="connsiteY38" fmla="*/ 326314 h 1174751"/>
                  <a:gd name="connsiteX39" fmla="*/ 95682 w 1327151"/>
                  <a:gd name="connsiteY39" fmla="*/ 306388 h 1174751"/>
                  <a:gd name="connsiteX40" fmla="*/ 795338 w 1327151"/>
                  <a:gd name="connsiteY40" fmla="*/ 276225 h 1174751"/>
                  <a:gd name="connsiteX41" fmla="*/ 795338 w 1327151"/>
                  <a:gd name="connsiteY41" fmla="*/ 422275 h 1174751"/>
                  <a:gd name="connsiteX42" fmla="*/ 909638 w 1327151"/>
                  <a:gd name="connsiteY42" fmla="*/ 339324 h 1174751"/>
                  <a:gd name="connsiteX43" fmla="*/ 795338 w 1327151"/>
                  <a:gd name="connsiteY43" fmla="*/ 276225 h 1174751"/>
                  <a:gd name="connsiteX44" fmla="*/ 763588 w 1327151"/>
                  <a:gd name="connsiteY44" fmla="*/ 276225 h 1174751"/>
                  <a:gd name="connsiteX45" fmla="*/ 628650 w 1327151"/>
                  <a:gd name="connsiteY45" fmla="*/ 357323 h 1174751"/>
                  <a:gd name="connsiteX46" fmla="*/ 763588 w 1327151"/>
                  <a:gd name="connsiteY46" fmla="*/ 427038 h 1174751"/>
                  <a:gd name="connsiteX47" fmla="*/ 763588 w 1327151"/>
                  <a:gd name="connsiteY47" fmla="*/ 276225 h 1174751"/>
                  <a:gd name="connsiteX48" fmla="*/ 954088 w 1327151"/>
                  <a:gd name="connsiteY48" fmla="*/ 182563 h 1174751"/>
                  <a:gd name="connsiteX49" fmla="*/ 954088 w 1327151"/>
                  <a:gd name="connsiteY49" fmla="*/ 306388 h 1174751"/>
                  <a:gd name="connsiteX50" fmla="*/ 1044576 w 1327151"/>
                  <a:gd name="connsiteY50" fmla="*/ 240584 h 1174751"/>
                  <a:gd name="connsiteX51" fmla="*/ 954088 w 1327151"/>
                  <a:gd name="connsiteY51" fmla="*/ 182563 h 1174751"/>
                  <a:gd name="connsiteX52" fmla="*/ 923926 w 1327151"/>
                  <a:gd name="connsiteY52" fmla="*/ 180975 h 1174751"/>
                  <a:gd name="connsiteX53" fmla="*/ 811213 w 1327151"/>
                  <a:gd name="connsiteY53" fmla="*/ 247841 h 1174751"/>
                  <a:gd name="connsiteX54" fmla="*/ 923926 w 1327151"/>
                  <a:gd name="connsiteY54" fmla="*/ 311150 h 1174751"/>
                  <a:gd name="connsiteX55" fmla="*/ 923926 w 1327151"/>
                  <a:gd name="connsiteY55" fmla="*/ 180975 h 1174751"/>
                  <a:gd name="connsiteX56" fmla="*/ 1087438 w 1327151"/>
                  <a:gd name="connsiteY56" fmla="*/ 112713 h 1174751"/>
                  <a:gd name="connsiteX57" fmla="*/ 1087438 w 1327151"/>
                  <a:gd name="connsiteY57" fmla="*/ 207963 h 1174751"/>
                  <a:gd name="connsiteX58" fmla="*/ 1149351 w 1327151"/>
                  <a:gd name="connsiteY58" fmla="*/ 162471 h 1174751"/>
                  <a:gd name="connsiteX59" fmla="*/ 1087438 w 1327151"/>
                  <a:gd name="connsiteY59" fmla="*/ 112713 h 1174751"/>
                  <a:gd name="connsiteX60" fmla="*/ 1055688 w 1327151"/>
                  <a:gd name="connsiteY60" fmla="*/ 100013 h 1174751"/>
                  <a:gd name="connsiteX61" fmla="*/ 968375 w 1327151"/>
                  <a:gd name="connsiteY61" fmla="*/ 153411 h 1174751"/>
                  <a:gd name="connsiteX62" fmla="*/ 1055688 w 1327151"/>
                  <a:gd name="connsiteY62" fmla="*/ 211138 h 1174751"/>
                  <a:gd name="connsiteX63" fmla="*/ 1055688 w 1327151"/>
                  <a:gd name="connsiteY63" fmla="*/ 100013 h 1174751"/>
                  <a:gd name="connsiteX64" fmla="*/ 1185863 w 1327151"/>
                  <a:gd name="connsiteY64" fmla="*/ 53975 h 1174751"/>
                  <a:gd name="connsiteX65" fmla="*/ 1190065 w 1327151"/>
                  <a:gd name="connsiteY65" fmla="*/ 133350 h 1174751"/>
                  <a:gd name="connsiteX66" fmla="*/ 1233488 w 1327151"/>
                  <a:gd name="connsiteY66" fmla="*/ 100456 h 1174751"/>
                  <a:gd name="connsiteX67" fmla="*/ 1185863 w 1327151"/>
                  <a:gd name="connsiteY67" fmla="*/ 53975 h 1174751"/>
                  <a:gd name="connsiteX68" fmla="*/ 1153814 w 1327151"/>
                  <a:gd name="connsiteY68" fmla="*/ 42863 h 1174751"/>
                  <a:gd name="connsiteX69" fmla="*/ 1093788 w 1327151"/>
                  <a:gd name="connsiteY69" fmla="*/ 77996 h 1174751"/>
                  <a:gd name="connsiteX70" fmla="*/ 1158876 w 1327151"/>
                  <a:gd name="connsiteY70" fmla="*/ 128588 h 1174751"/>
                  <a:gd name="connsiteX71" fmla="*/ 1153814 w 1327151"/>
                  <a:gd name="connsiteY71" fmla="*/ 42863 h 1174751"/>
                  <a:gd name="connsiteX72" fmla="*/ 1165148 w 1327151"/>
                  <a:gd name="connsiteY72" fmla="*/ 0 h 1174751"/>
                  <a:gd name="connsiteX73" fmla="*/ 1167289 w 1327151"/>
                  <a:gd name="connsiteY73" fmla="*/ 0 h 1174751"/>
                  <a:gd name="connsiteX74" fmla="*/ 1169430 w 1327151"/>
                  <a:gd name="connsiteY74" fmla="*/ 0 h 1174751"/>
                  <a:gd name="connsiteX75" fmla="*/ 1170144 w 1327151"/>
                  <a:gd name="connsiteY75" fmla="*/ 0 h 1174751"/>
                  <a:gd name="connsiteX76" fmla="*/ 1171571 w 1327151"/>
                  <a:gd name="connsiteY76" fmla="*/ 713 h 1174751"/>
                  <a:gd name="connsiteX77" fmla="*/ 1172285 w 1327151"/>
                  <a:gd name="connsiteY77" fmla="*/ 713 h 1174751"/>
                  <a:gd name="connsiteX78" fmla="*/ 1174426 w 1327151"/>
                  <a:gd name="connsiteY78" fmla="*/ 1427 h 1174751"/>
                  <a:gd name="connsiteX79" fmla="*/ 1176567 w 1327151"/>
                  <a:gd name="connsiteY79" fmla="*/ 2853 h 1174751"/>
                  <a:gd name="connsiteX80" fmla="*/ 1178708 w 1327151"/>
                  <a:gd name="connsiteY80" fmla="*/ 4280 h 1174751"/>
                  <a:gd name="connsiteX81" fmla="*/ 1269344 w 1327151"/>
                  <a:gd name="connsiteY81" fmla="*/ 92013 h 1174751"/>
                  <a:gd name="connsiteX82" fmla="*/ 1274340 w 1327151"/>
                  <a:gd name="connsiteY82" fmla="*/ 104139 h 1174751"/>
                  <a:gd name="connsiteX83" fmla="*/ 1274340 w 1327151"/>
                  <a:gd name="connsiteY83" fmla="*/ 104852 h 1174751"/>
                  <a:gd name="connsiteX84" fmla="*/ 1274340 w 1327151"/>
                  <a:gd name="connsiteY84" fmla="*/ 470763 h 1174751"/>
                  <a:gd name="connsiteX85" fmla="*/ 1327151 w 1327151"/>
                  <a:gd name="connsiteY85" fmla="*/ 538525 h 1174751"/>
                  <a:gd name="connsiteX86" fmla="*/ 1258639 w 1327151"/>
                  <a:gd name="connsiteY86" fmla="*/ 607713 h 1174751"/>
                  <a:gd name="connsiteX87" fmla="*/ 1197263 w 1327151"/>
                  <a:gd name="connsiteY87" fmla="*/ 570622 h 1174751"/>
                  <a:gd name="connsiteX88" fmla="*/ 1203686 w 1327151"/>
                  <a:gd name="connsiteY88" fmla="*/ 549224 h 1174751"/>
                  <a:gd name="connsiteX89" fmla="*/ 1225096 w 1327151"/>
                  <a:gd name="connsiteY89" fmla="*/ 555643 h 1174751"/>
                  <a:gd name="connsiteX90" fmla="*/ 1258639 w 1327151"/>
                  <a:gd name="connsiteY90" fmla="*/ 576328 h 1174751"/>
                  <a:gd name="connsiteX91" fmla="*/ 1295750 w 1327151"/>
                  <a:gd name="connsiteY91" fmla="*/ 538525 h 1174751"/>
                  <a:gd name="connsiteX92" fmla="*/ 1258639 w 1327151"/>
                  <a:gd name="connsiteY92" fmla="*/ 500721 h 1174751"/>
                  <a:gd name="connsiteX93" fmla="*/ 1242938 w 1327151"/>
                  <a:gd name="connsiteY93" fmla="*/ 485029 h 1174751"/>
                  <a:gd name="connsiteX94" fmla="*/ 1242938 w 1327151"/>
                  <a:gd name="connsiteY94" fmla="*/ 134096 h 1174751"/>
                  <a:gd name="connsiteX95" fmla="*/ 1081648 w 1327151"/>
                  <a:gd name="connsiteY95" fmla="*/ 253214 h 1174751"/>
                  <a:gd name="connsiteX96" fmla="*/ 643454 w 1327151"/>
                  <a:gd name="connsiteY96" fmla="*/ 574902 h 1174751"/>
                  <a:gd name="connsiteX97" fmla="*/ 621330 w 1327151"/>
                  <a:gd name="connsiteY97" fmla="*/ 552077 h 1174751"/>
                  <a:gd name="connsiteX98" fmla="*/ 750505 w 1327151"/>
                  <a:gd name="connsiteY98" fmla="*/ 456498 h 1174751"/>
                  <a:gd name="connsiteX99" fmla="*/ 612053 w 1327151"/>
                  <a:gd name="connsiteY99" fmla="*/ 384457 h 1174751"/>
                  <a:gd name="connsiteX100" fmla="*/ 608484 w 1327151"/>
                  <a:gd name="connsiteY100" fmla="*/ 538525 h 1174751"/>
                  <a:gd name="connsiteX101" fmla="*/ 577796 w 1327151"/>
                  <a:gd name="connsiteY101" fmla="*/ 507141 h 1174751"/>
                  <a:gd name="connsiteX102" fmla="*/ 580651 w 1327151"/>
                  <a:gd name="connsiteY102" fmla="*/ 387310 h 1174751"/>
                  <a:gd name="connsiteX103" fmla="*/ 505716 w 1327151"/>
                  <a:gd name="connsiteY103" fmla="*/ 432246 h 1174751"/>
                  <a:gd name="connsiteX104" fmla="*/ 483592 w 1327151"/>
                  <a:gd name="connsiteY104" fmla="*/ 408708 h 1174751"/>
                  <a:gd name="connsiteX105" fmla="*/ 1058097 w 1327151"/>
                  <a:gd name="connsiteY105" fmla="*/ 63482 h 1174751"/>
                  <a:gd name="connsiteX106" fmla="*/ 148880 w 1327151"/>
                  <a:gd name="connsiteY106" fmla="*/ 323115 h 1174751"/>
                  <a:gd name="connsiteX107" fmla="*/ 149594 w 1327151"/>
                  <a:gd name="connsiteY107" fmla="*/ 325968 h 1174751"/>
                  <a:gd name="connsiteX108" fmla="*/ 131752 w 1327151"/>
                  <a:gd name="connsiteY108" fmla="*/ 365198 h 1174751"/>
                  <a:gd name="connsiteX109" fmla="*/ 151021 w 1327151"/>
                  <a:gd name="connsiteY109" fmla="*/ 412988 h 1174751"/>
                  <a:gd name="connsiteX110" fmla="*/ 152448 w 1327151"/>
                  <a:gd name="connsiteY110" fmla="*/ 418694 h 1174751"/>
                  <a:gd name="connsiteX111" fmla="*/ 239516 w 1327151"/>
                  <a:gd name="connsiteY111" fmla="*/ 418694 h 1174751"/>
                  <a:gd name="connsiteX112" fmla="*/ 239516 w 1327151"/>
                  <a:gd name="connsiteY112" fmla="*/ 619125 h 1174751"/>
                  <a:gd name="connsiteX113" fmla="*/ 98923 w 1327151"/>
                  <a:gd name="connsiteY113" fmla="*/ 619125 h 1174751"/>
                  <a:gd name="connsiteX114" fmla="*/ 39688 w 1327151"/>
                  <a:gd name="connsiteY114" fmla="*/ 559210 h 1174751"/>
                  <a:gd name="connsiteX115" fmla="*/ 39688 w 1327151"/>
                  <a:gd name="connsiteY115" fmla="*/ 437239 h 1174751"/>
                  <a:gd name="connsiteX116" fmla="*/ 57530 w 1327151"/>
                  <a:gd name="connsiteY116" fmla="*/ 418694 h 1174751"/>
                  <a:gd name="connsiteX117" fmla="*/ 118906 w 1327151"/>
                  <a:gd name="connsiteY117" fmla="*/ 418694 h 1174751"/>
                  <a:gd name="connsiteX118" fmla="*/ 102491 w 1327151"/>
                  <a:gd name="connsiteY118" fmla="*/ 378037 h 1174751"/>
                  <a:gd name="connsiteX119" fmla="*/ 96068 w 1327151"/>
                  <a:gd name="connsiteY119" fmla="*/ 378751 h 1174751"/>
                  <a:gd name="connsiteX120" fmla="*/ 43970 w 1327151"/>
                  <a:gd name="connsiteY120" fmla="*/ 325968 h 1174751"/>
                  <a:gd name="connsiteX121" fmla="*/ 96068 w 1327151"/>
                  <a:gd name="connsiteY121" fmla="*/ 274612 h 1174751"/>
                  <a:gd name="connsiteX122" fmla="*/ 137461 w 1327151"/>
                  <a:gd name="connsiteY122" fmla="*/ 293871 h 1174751"/>
                  <a:gd name="connsiteX123" fmla="*/ 1163720 w 1327151"/>
                  <a:gd name="connsiteY123" fmla="*/ 713 h 1174751"/>
                  <a:gd name="connsiteX124" fmla="*/ 1164434 w 1327151"/>
                  <a:gd name="connsiteY124" fmla="*/ 713 h 1174751"/>
                  <a:gd name="connsiteX125" fmla="*/ 1165148 w 1327151"/>
                  <a:gd name="connsiteY125" fmla="*/ 0 h 117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1327151" h="1174751">
                    <a:moveTo>
                      <a:pt x="112385" y="979488"/>
                    </a:moveTo>
                    <a:cubicBezTo>
                      <a:pt x="67342" y="979488"/>
                      <a:pt x="30163" y="1016296"/>
                      <a:pt x="30163" y="1060891"/>
                    </a:cubicBezTo>
                    <a:cubicBezTo>
                      <a:pt x="30163" y="1106193"/>
                      <a:pt x="67342" y="1143001"/>
                      <a:pt x="112385" y="1143001"/>
                    </a:cubicBezTo>
                    <a:cubicBezTo>
                      <a:pt x="617152" y="1143001"/>
                      <a:pt x="617152" y="1143001"/>
                      <a:pt x="617152" y="1143001"/>
                    </a:cubicBezTo>
                    <a:cubicBezTo>
                      <a:pt x="662910" y="1143001"/>
                      <a:pt x="700088" y="1106193"/>
                      <a:pt x="700088" y="1060891"/>
                    </a:cubicBezTo>
                    <a:cubicBezTo>
                      <a:pt x="700088" y="1016296"/>
                      <a:pt x="662910" y="979488"/>
                      <a:pt x="617152" y="979488"/>
                    </a:cubicBezTo>
                    <a:cubicBezTo>
                      <a:pt x="112385" y="979488"/>
                      <a:pt x="112385" y="979488"/>
                      <a:pt x="112385" y="979488"/>
                    </a:cubicBezTo>
                    <a:close/>
                    <a:moveTo>
                      <a:pt x="113278" y="947738"/>
                    </a:moveTo>
                    <a:cubicBezTo>
                      <a:pt x="616260" y="947738"/>
                      <a:pt x="616260" y="947738"/>
                      <a:pt x="616260" y="947738"/>
                    </a:cubicBezTo>
                    <a:cubicBezTo>
                      <a:pt x="678955" y="947738"/>
                      <a:pt x="730250" y="998976"/>
                      <a:pt x="730250" y="1060889"/>
                    </a:cubicBezTo>
                    <a:cubicBezTo>
                      <a:pt x="730250" y="1123513"/>
                      <a:pt x="678955" y="1174751"/>
                      <a:pt x="616260" y="1174751"/>
                    </a:cubicBezTo>
                    <a:cubicBezTo>
                      <a:pt x="113278" y="1174751"/>
                      <a:pt x="113278" y="1174751"/>
                      <a:pt x="113278" y="1174751"/>
                    </a:cubicBezTo>
                    <a:cubicBezTo>
                      <a:pt x="51296" y="1174751"/>
                      <a:pt x="0" y="1123513"/>
                      <a:pt x="0" y="1060889"/>
                    </a:cubicBezTo>
                    <a:cubicBezTo>
                      <a:pt x="0" y="998976"/>
                      <a:pt x="51296" y="947738"/>
                      <a:pt x="113278" y="947738"/>
                    </a:cubicBezTo>
                    <a:close/>
                    <a:moveTo>
                      <a:pt x="495300" y="839788"/>
                    </a:moveTo>
                    <a:cubicBezTo>
                      <a:pt x="495300" y="839788"/>
                      <a:pt x="495300" y="839788"/>
                      <a:pt x="527050" y="839788"/>
                    </a:cubicBezTo>
                    <a:cubicBezTo>
                      <a:pt x="527050" y="839788"/>
                      <a:pt x="527050" y="839788"/>
                      <a:pt x="527050" y="908051"/>
                    </a:cubicBezTo>
                    <a:cubicBezTo>
                      <a:pt x="527050" y="908051"/>
                      <a:pt x="527050" y="908051"/>
                      <a:pt x="495300" y="908051"/>
                    </a:cubicBezTo>
                    <a:cubicBezTo>
                      <a:pt x="495300" y="908051"/>
                      <a:pt x="495300" y="908051"/>
                      <a:pt x="495300" y="839788"/>
                    </a:cubicBezTo>
                    <a:close/>
                    <a:moveTo>
                      <a:pt x="366713" y="839788"/>
                    </a:moveTo>
                    <a:cubicBezTo>
                      <a:pt x="366713" y="839788"/>
                      <a:pt x="366713" y="839788"/>
                      <a:pt x="396876" y="839788"/>
                    </a:cubicBezTo>
                    <a:cubicBezTo>
                      <a:pt x="396876" y="839788"/>
                      <a:pt x="396876" y="839788"/>
                      <a:pt x="396876" y="908051"/>
                    </a:cubicBezTo>
                    <a:cubicBezTo>
                      <a:pt x="396876" y="908051"/>
                      <a:pt x="396876" y="908051"/>
                      <a:pt x="366713" y="908051"/>
                    </a:cubicBezTo>
                    <a:cubicBezTo>
                      <a:pt x="366713" y="908051"/>
                      <a:pt x="366713" y="908051"/>
                      <a:pt x="366713" y="839788"/>
                    </a:cubicBezTo>
                    <a:close/>
                    <a:moveTo>
                      <a:pt x="157163" y="839788"/>
                    </a:moveTo>
                    <a:cubicBezTo>
                      <a:pt x="157163" y="839788"/>
                      <a:pt x="157163" y="839788"/>
                      <a:pt x="188913" y="839788"/>
                    </a:cubicBezTo>
                    <a:cubicBezTo>
                      <a:pt x="188913" y="839788"/>
                      <a:pt x="188913" y="839788"/>
                      <a:pt x="188913" y="908051"/>
                    </a:cubicBezTo>
                    <a:cubicBezTo>
                      <a:pt x="188913" y="908051"/>
                      <a:pt x="188913" y="908051"/>
                      <a:pt x="157163" y="908051"/>
                    </a:cubicBezTo>
                    <a:cubicBezTo>
                      <a:pt x="157163" y="908051"/>
                      <a:pt x="157163" y="908051"/>
                      <a:pt x="157163" y="839788"/>
                    </a:cubicBezTo>
                    <a:close/>
                    <a:moveTo>
                      <a:pt x="71438" y="449263"/>
                    </a:moveTo>
                    <a:cubicBezTo>
                      <a:pt x="71438" y="449263"/>
                      <a:pt x="71438" y="449263"/>
                      <a:pt x="71438" y="545871"/>
                    </a:cubicBezTo>
                    <a:cubicBezTo>
                      <a:pt x="71438" y="545871"/>
                      <a:pt x="71438" y="545871"/>
                      <a:pt x="111969" y="587376"/>
                    </a:cubicBezTo>
                    <a:cubicBezTo>
                      <a:pt x="111969" y="587376"/>
                      <a:pt x="111969" y="587376"/>
                      <a:pt x="207963" y="587376"/>
                    </a:cubicBezTo>
                    <a:cubicBezTo>
                      <a:pt x="207963" y="587376"/>
                      <a:pt x="207963" y="587376"/>
                      <a:pt x="207963" y="449263"/>
                    </a:cubicBezTo>
                    <a:cubicBezTo>
                      <a:pt x="207963" y="449263"/>
                      <a:pt x="207963" y="449263"/>
                      <a:pt x="71438" y="449263"/>
                    </a:cubicBezTo>
                    <a:close/>
                    <a:moveTo>
                      <a:pt x="95682" y="306388"/>
                    </a:moveTo>
                    <a:cubicBezTo>
                      <a:pt x="84058" y="306388"/>
                      <a:pt x="74613" y="315639"/>
                      <a:pt x="74613" y="326314"/>
                    </a:cubicBezTo>
                    <a:cubicBezTo>
                      <a:pt x="74613" y="338412"/>
                      <a:pt x="84058" y="347663"/>
                      <a:pt x="95682" y="347663"/>
                    </a:cubicBezTo>
                    <a:cubicBezTo>
                      <a:pt x="107305" y="347663"/>
                      <a:pt x="117476" y="338412"/>
                      <a:pt x="117476" y="326314"/>
                    </a:cubicBezTo>
                    <a:cubicBezTo>
                      <a:pt x="117476" y="315639"/>
                      <a:pt x="107305" y="306388"/>
                      <a:pt x="95682" y="306388"/>
                    </a:cubicBezTo>
                    <a:close/>
                    <a:moveTo>
                      <a:pt x="795338" y="276225"/>
                    </a:moveTo>
                    <a:cubicBezTo>
                      <a:pt x="795338" y="276225"/>
                      <a:pt x="795338" y="276225"/>
                      <a:pt x="795338" y="422275"/>
                    </a:cubicBezTo>
                    <a:cubicBezTo>
                      <a:pt x="795338" y="422275"/>
                      <a:pt x="795338" y="422275"/>
                      <a:pt x="909638" y="339324"/>
                    </a:cubicBezTo>
                    <a:cubicBezTo>
                      <a:pt x="909638" y="339324"/>
                      <a:pt x="909638" y="339324"/>
                      <a:pt x="795338" y="276225"/>
                    </a:cubicBezTo>
                    <a:close/>
                    <a:moveTo>
                      <a:pt x="763588" y="276225"/>
                    </a:moveTo>
                    <a:cubicBezTo>
                      <a:pt x="763588" y="276225"/>
                      <a:pt x="763588" y="276225"/>
                      <a:pt x="628650" y="357323"/>
                    </a:cubicBezTo>
                    <a:cubicBezTo>
                      <a:pt x="628650" y="357323"/>
                      <a:pt x="628650" y="357323"/>
                      <a:pt x="763588" y="427038"/>
                    </a:cubicBezTo>
                    <a:cubicBezTo>
                      <a:pt x="763588" y="427038"/>
                      <a:pt x="763588" y="427038"/>
                      <a:pt x="763588" y="276225"/>
                    </a:cubicBezTo>
                    <a:close/>
                    <a:moveTo>
                      <a:pt x="954088" y="182563"/>
                    </a:moveTo>
                    <a:cubicBezTo>
                      <a:pt x="954088" y="182563"/>
                      <a:pt x="954088" y="182563"/>
                      <a:pt x="954088" y="306388"/>
                    </a:cubicBezTo>
                    <a:cubicBezTo>
                      <a:pt x="954088" y="306388"/>
                      <a:pt x="954088" y="306388"/>
                      <a:pt x="1044576" y="240584"/>
                    </a:cubicBezTo>
                    <a:cubicBezTo>
                      <a:pt x="1044576" y="240584"/>
                      <a:pt x="1044576" y="240584"/>
                      <a:pt x="954088" y="182563"/>
                    </a:cubicBezTo>
                    <a:close/>
                    <a:moveTo>
                      <a:pt x="923926" y="180975"/>
                    </a:moveTo>
                    <a:cubicBezTo>
                      <a:pt x="923926" y="180975"/>
                      <a:pt x="923926" y="180975"/>
                      <a:pt x="811213" y="247841"/>
                    </a:cubicBezTo>
                    <a:cubicBezTo>
                      <a:pt x="811213" y="247841"/>
                      <a:pt x="811213" y="247841"/>
                      <a:pt x="923926" y="311150"/>
                    </a:cubicBezTo>
                    <a:cubicBezTo>
                      <a:pt x="923926" y="311150"/>
                      <a:pt x="923926" y="311150"/>
                      <a:pt x="923926" y="180975"/>
                    </a:cubicBezTo>
                    <a:close/>
                    <a:moveTo>
                      <a:pt x="1087438" y="112713"/>
                    </a:moveTo>
                    <a:cubicBezTo>
                      <a:pt x="1087438" y="112713"/>
                      <a:pt x="1087438" y="112713"/>
                      <a:pt x="1087438" y="207963"/>
                    </a:cubicBezTo>
                    <a:cubicBezTo>
                      <a:pt x="1087438" y="207963"/>
                      <a:pt x="1087438" y="207963"/>
                      <a:pt x="1149351" y="162471"/>
                    </a:cubicBezTo>
                    <a:cubicBezTo>
                      <a:pt x="1149351" y="162471"/>
                      <a:pt x="1149351" y="162471"/>
                      <a:pt x="1087438" y="112713"/>
                    </a:cubicBezTo>
                    <a:close/>
                    <a:moveTo>
                      <a:pt x="1055688" y="100013"/>
                    </a:moveTo>
                    <a:cubicBezTo>
                      <a:pt x="1055688" y="100013"/>
                      <a:pt x="1055688" y="100013"/>
                      <a:pt x="968375" y="153411"/>
                    </a:cubicBezTo>
                    <a:cubicBezTo>
                      <a:pt x="968375" y="153411"/>
                      <a:pt x="968375" y="153411"/>
                      <a:pt x="1055688" y="211138"/>
                    </a:cubicBezTo>
                    <a:cubicBezTo>
                      <a:pt x="1055688" y="211138"/>
                      <a:pt x="1055688" y="211138"/>
                      <a:pt x="1055688" y="100013"/>
                    </a:cubicBezTo>
                    <a:close/>
                    <a:moveTo>
                      <a:pt x="1185863" y="53975"/>
                    </a:moveTo>
                    <a:cubicBezTo>
                      <a:pt x="1185863" y="53975"/>
                      <a:pt x="1185863" y="53975"/>
                      <a:pt x="1190065" y="133350"/>
                    </a:cubicBezTo>
                    <a:cubicBezTo>
                      <a:pt x="1190065" y="133350"/>
                      <a:pt x="1190065" y="133350"/>
                      <a:pt x="1233488" y="100456"/>
                    </a:cubicBezTo>
                    <a:cubicBezTo>
                      <a:pt x="1233488" y="100456"/>
                      <a:pt x="1233488" y="100456"/>
                      <a:pt x="1185863" y="53975"/>
                    </a:cubicBezTo>
                    <a:close/>
                    <a:moveTo>
                      <a:pt x="1153814" y="42863"/>
                    </a:moveTo>
                    <a:cubicBezTo>
                      <a:pt x="1153814" y="42863"/>
                      <a:pt x="1153814" y="42863"/>
                      <a:pt x="1093788" y="77996"/>
                    </a:cubicBezTo>
                    <a:cubicBezTo>
                      <a:pt x="1093788" y="77996"/>
                      <a:pt x="1093788" y="77996"/>
                      <a:pt x="1158876" y="128588"/>
                    </a:cubicBezTo>
                    <a:cubicBezTo>
                      <a:pt x="1158876" y="128588"/>
                      <a:pt x="1158876" y="128588"/>
                      <a:pt x="1153814" y="42863"/>
                    </a:cubicBezTo>
                    <a:close/>
                    <a:moveTo>
                      <a:pt x="1165148" y="0"/>
                    </a:moveTo>
                    <a:cubicBezTo>
                      <a:pt x="1165861" y="0"/>
                      <a:pt x="1166575" y="0"/>
                      <a:pt x="1167289" y="0"/>
                    </a:cubicBezTo>
                    <a:cubicBezTo>
                      <a:pt x="1168002" y="0"/>
                      <a:pt x="1168716" y="0"/>
                      <a:pt x="1169430" y="0"/>
                    </a:cubicBezTo>
                    <a:cubicBezTo>
                      <a:pt x="1169430" y="0"/>
                      <a:pt x="1169430" y="0"/>
                      <a:pt x="1170144" y="0"/>
                    </a:cubicBezTo>
                    <a:cubicBezTo>
                      <a:pt x="1170857" y="0"/>
                      <a:pt x="1170857" y="713"/>
                      <a:pt x="1171571" y="713"/>
                    </a:cubicBezTo>
                    <a:cubicBezTo>
                      <a:pt x="1171571" y="713"/>
                      <a:pt x="1171571" y="713"/>
                      <a:pt x="1172285" y="713"/>
                    </a:cubicBezTo>
                    <a:cubicBezTo>
                      <a:pt x="1172998" y="713"/>
                      <a:pt x="1173712" y="1427"/>
                      <a:pt x="1174426" y="1427"/>
                    </a:cubicBezTo>
                    <a:cubicBezTo>
                      <a:pt x="1175139" y="2140"/>
                      <a:pt x="1175853" y="2140"/>
                      <a:pt x="1176567" y="2853"/>
                    </a:cubicBezTo>
                    <a:cubicBezTo>
                      <a:pt x="1177280" y="3567"/>
                      <a:pt x="1177994" y="3567"/>
                      <a:pt x="1178708" y="4280"/>
                    </a:cubicBezTo>
                    <a:cubicBezTo>
                      <a:pt x="1178708" y="4280"/>
                      <a:pt x="1178708" y="4280"/>
                      <a:pt x="1269344" y="92013"/>
                    </a:cubicBezTo>
                    <a:cubicBezTo>
                      <a:pt x="1272912" y="94866"/>
                      <a:pt x="1274340" y="99859"/>
                      <a:pt x="1274340" y="104139"/>
                    </a:cubicBezTo>
                    <a:cubicBezTo>
                      <a:pt x="1274340" y="104852"/>
                      <a:pt x="1274340" y="104852"/>
                      <a:pt x="1274340" y="104852"/>
                    </a:cubicBezTo>
                    <a:cubicBezTo>
                      <a:pt x="1274340" y="104852"/>
                      <a:pt x="1274340" y="104852"/>
                      <a:pt x="1274340" y="470763"/>
                    </a:cubicBezTo>
                    <a:cubicBezTo>
                      <a:pt x="1304314" y="478609"/>
                      <a:pt x="1327151" y="505714"/>
                      <a:pt x="1327151" y="538525"/>
                    </a:cubicBezTo>
                    <a:cubicBezTo>
                      <a:pt x="1327151" y="576328"/>
                      <a:pt x="1296463" y="607713"/>
                      <a:pt x="1258639" y="607713"/>
                    </a:cubicBezTo>
                    <a:cubicBezTo>
                      <a:pt x="1232233" y="607713"/>
                      <a:pt x="1208682" y="593447"/>
                      <a:pt x="1197263" y="570622"/>
                    </a:cubicBezTo>
                    <a:cubicBezTo>
                      <a:pt x="1192981" y="562776"/>
                      <a:pt x="1195836" y="552790"/>
                      <a:pt x="1203686" y="549224"/>
                    </a:cubicBezTo>
                    <a:cubicBezTo>
                      <a:pt x="1211536" y="544944"/>
                      <a:pt x="1220814" y="547797"/>
                      <a:pt x="1225096" y="555643"/>
                    </a:cubicBezTo>
                    <a:cubicBezTo>
                      <a:pt x="1231519" y="568482"/>
                      <a:pt x="1244365" y="576328"/>
                      <a:pt x="1258639" y="576328"/>
                    </a:cubicBezTo>
                    <a:cubicBezTo>
                      <a:pt x="1279335" y="576328"/>
                      <a:pt x="1295750" y="559210"/>
                      <a:pt x="1295750" y="538525"/>
                    </a:cubicBezTo>
                    <a:cubicBezTo>
                      <a:pt x="1295750" y="517840"/>
                      <a:pt x="1279335" y="500721"/>
                      <a:pt x="1258639" y="500721"/>
                    </a:cubicBezTo>
                    <a:cubicBezTo>
                      <a:pt x="1249361" y="500721"/>
                      <a:pt x="1242938" y="494302"/>
                      <a:pt x="1242938" y="485029"/>
                    </a:cubicBezTo>
                    <a:cubicBezTo>
                      <a:pt x="1242938" y="485029"/>
                      <a:pt x="1242938" y="485029"/>
                      <a:pt x="1242938" y="134096"/>
                    </a:cubicBezTo>
                    <a:cubicBezTo>
                      <a:pt x="1242938" y="134096"/>
                      <a:pt x="1242938" y="134096"/>
                      <a:pt x="1081648" y="253214"/>
                    </a:cubicBezTo>
                    <a:cubicBezTo>
                      <a:pt x="1081648" y="253214"/>
                      <a:pt x="1081648" y="253214"/>
                      <a:pt x="643454" y="574902"/>
                    </a:cubicBezTo>
                    <a:cubicBezTo>
                      <a:pt x="643454" y="574902"/>
                      <a:pt x="643454" y="574902"/>
                      <a:pt x="621330" y="552077"/>
                    </a:cubicBezTo>
                    <a:cubicBezTo>
                      <a:pt x="621330" y="552077"/>
                      <a:pt x="621330" y="552077"/>
                      <a:pt x="750505" y="456498"/>
                    </a:cubicBezTo>
                    <a:cubicBezTo>
                      <a:pt x="750505" y="456498"/>
                      <a:pt x="750505" y="456498"/>
                      <a:pt x="612053" y="384457"/>
                    </a:cubicBezTo>
                    <a:cubicBezTo>
                      <a:pt x="612053" y="384457"/>
                      <a:pt x="612053" y="384457"/>
                      <a:pt x="608484" y="538525"/>
                    </a:cubicBezTo>
                    <a:cubicBezTo>
                      <a:pt x="608484" y="538525"/>
                      <a:pt x="608484" y="538525"/>
                      <a:pt x="577796" y="507141"/>
                    </a:cubicBezTo>
                    <a:cubicBezTo>
                      <a:pt x="577796" y="507141"/>
                      <a:pt x="577796" y="507141"/>
                      <a:pt x="580651" y="387310"/>
                    </a:cubicBezTo>
                    <a:cubicBezTo>
                      <a:pt x="580651" y="387310"/>
                      <a:pt x="580651" y="387310"/>
                      <a:pt x="505716" y="432246"/>
                    </a:cubicBezTo>
                    <a:cubicBezTo>
                      <a:pt x="505716" y="432246"/>
                      <a:pt x="505716" y="432246"/>
                      <a:pt x="483592" y="408708"/>
                    </a:cubicBezTo>
                    <a:cubicBezTo>
                      <a:pt x="483592" y="408708"/>
                      <a:pt x="483592" y="408708"/>
                      <a:pt x="1058097" y="63482"/>
                    </a:cubicBezTo>
                    <a:cubicBezTo>
                      <a:pt x="1058097" y="63482"/>
                      <a:pt x="1058097" y="63482"/>
                      <a:pt x="148880" y="323115"/>
                    </a:cubicBezTo>
                    <a:cubicBezTo>
                      <a:pt x="149594" y="323828"/>
                      <a:pt x="149594" y="325255"/>
                      <a:pt x="149594" y="325968"/>
                    </a:cubicBezTo>
                    <a:cubicBezTo>
                      <a:pt x="149594" y="341660"/>
                      <a:pt x="142457" y="355926"/>
                      <a:pt x="131752" y="365198"/>
                    </a:cubicBezTo>
                    <a:cubicBezTo>
                      <a:pt x="131752" y="365198"/>
                      <a:pt x="131752" y="365198"/>
                      <a:pt x="151021" y="412988"/>
                    </a:cubicBezTo>
                    <a:cubicBezTo>
                      <a:pt x="151735" y="415128"/>
                      <a:pt x="152448" y="416554"/>
                      <a:pt x="152448" y="418694"/>
                    </a:cubicBezTo>
                    <a:cubicBezTo>
                      <a:pt x="152448" y="418694"/>
                      <a:pt x="152448" y="418694"/>
                      <a:pt x="239516" y="418694"/>
                    </a:cubicBezTo>
                    <a:cubicBezTo>
                      <a:pt x="239516" y="418694"/>
                      <a:pt x="239516" y="418694"/>
                      <a:pt x="239516" y="619125"/>
                    </a:cubicBezTo>
                    <a:cubicBezTo>
                      <a:pt x="239516" y="619125"/>
                      <a:pt x="239516" y="619125"/>
                      <a:pt x="98923" y="619125"/>
                    </a:cubicBezTo>
                    <a:cubicBezTo>
                      <a:pt x="98923" y="619125"/>
                      <a:pt x="98923" y="619125"/>
                      <a:pt x="39688" y="559210"/>
                    </a:cubicBezTo>
                    <a:cubicBezTo>
                      <a:pt x="39688" y="559210"/>
                      <a:pt x="39688" y="559210"/>
                      <a:pt x="39688" y="437239"/>
                    </a:cubicBezTo>
                    <a:cubicBezTo>
                      <a:pt x="39688" y="427253"/>
                      <a:pt x="47539" y="418694"/>
                      <a:pt x="57530" y="418694"/>
                    </a:cubicBezTo>
                    <a:cubicBezTo>
                      <a:pt x="57530" y="418694"/>
                      <a:pt x="57530" y="418694"/>
                      <a:pt x="118906" y="418694"/>
                    </a:cubicBezTo>
                    <a:cubicBezTo>
                      <a:pt x="118906" y="418694"/>
                      <a:pt x="118906" y="418694"/>
                      <a:pt x="102491" y="378037"/>
                    </a:cubicBezTo>
                    <a:cubicBezTo>
                      <a:pt x="100350" y="378751"/>
                      <a:pt x="98209" y="378751"/>
                      <a:pt x="96068" y="378751"/>
                    </a:cubicBezTo>
                    <a:cubicBezTo>
                      <a:pt x="67521" y="378751"/>
                      <a:pt x="43970" y="355212"/>
                      <a:pt x="43970" y="325968"/>
                    </a:cubicBezTo>
                    <a:cubicBezTo>
                      <a:pt x="43970" y="298150"/>
                      <a:pt x="67521" y="274612"/>
                      <a:pt x="96068" y="274612"/>
                    </a:cubicBezTo>
                    <a:cubicBezTo>
                      <a:pt x="112483" y="274612"/>
                      <a:pt x="128183" y="282458"/>
                      <a:pt x="137461" y="293871"/>
                    </a:cubicBezTo>
                    <a:cubicBezTo>
                      <a:pt x="137461" y="293871"/>
                      <a:pt x="137461" y="293871"/>
                      <a:pt x="1163720" y="713"/>
                    </a:cubicBezTo>
                    <a:cubicBezTo>
                      <a:pt x="1163720" y="713"/>
                      <a:pt x="1163720" y="713"/>
                      <a:pt x="1164434" y="713"/>
                    </a:cubicBezTo>
                    <a:cubicBezTo>
                      <a:pt x="1164434" y="713"/>
                      <a:pt x="1164434" y="713"/>
                      <a:pt x="1165148" y="0"/>
                    </a:cubicBezTo>
                    <a:close/>
                  </a:path>
                </a:pathLst>
              </a:custGeom>
              <a:solidFill>
                <a:srgbClr val="000B22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698" dirty="0"/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ECAEA9F8-C256-4AC8-99CB-423ACB014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0687" y="3244850"/>
                <a:ext cx="600076" cy="693739"/>
              </a:xfrm>
              <a:custGeom>
                <a:avLst/>
                <a:gdLst>
                  <a:gd name="connsiteX0" fmla="*/ 546894 w 600076"/>
                  <a:gd name="connsiteY0" fmla="*/ 588963 h 693739"/>
                  <a:gd name="connsiteX1" fmla="*/ 600076 w 600076"/>
                  <a:gd name="connsiteY1" fmla="*/ 641351 h 693739"/>
                  <a:gd name="connsiteX2" fmla="*/ 546894 w 600076"/>
                  <a:gd name="connsiteY2" fmla="*/ 693739 h 693739"/>
                  <a:gd name="connsiteX3" fmla="*/ 493712 w 600076"/>
                  <a:gd name="connsiteY3" fmla="*/ 641351 h 693739"/>
                  <a:gd name="connsiteX4" fmla="*/ 546894 w 600076"/>
                  <a:gd name="connsiteY4" fmla="*/ 588963 h 693739"/>
                  <a:gd name="connsiteX5" fmla="*/ 300038 w 600076"/>
                  <a:gd name="connsiteY5" fmla="*/ 588963 h 693739"/>
                  <a:gd name="connsiteX6" fmla="*/ 352426 w 600076"/>
                  <a:gd name="connsiteY6" fmla="*/ 641351 h 693739"/>
                  <a:gd name="connsiteX7" fmla="*/ 300038 w 600076"/>
                  <a:gd name="connsiteY7" fmla="*/ 693739 h 693739"/>
                  <a:gd name="connsiteX8" fmla="*/ 247650 w 600076"/>
                  <a:gd name="connsiteY8" fmla="*/ 641351 h 693739"/>
                  <a:gd name="connsiteX9" fmla="*/ 300038 w 600076"/>
                  <a:gd name="connsiteY9" fmla="*/ 588963 h 693739"/>
                  <a:gd name="connsiteX10" fmla="*/ 52388 w 600076"/>
                  <a:gd name="connsiteY10" fmla="*/ 588963 h 693739"/>
                  <a:gd name="connsiteX11" fmla="*/ 104776 w 600076"/>
                  <a:gd name="connsiteY11" fmla="*/ 641351 h 693739"/>
                  <a:gd name="connsiteX12" fmla="*/ 52388 w 600076"/>
                  <a:gd name="connsiteY12" fmla="*/ 693739 h 693739"/>
                  <a:gd name="connsiteX13" fmla="*/ 0 w 600076"/>
                  <a:gd name="connsiteY13" fmla="*/ 641351 h 693739"/>
                  <a:gd name="connsiteX14" fmla="*/ 52388 w 600076"/>
                  <a:gd name="connsiteY14" fmla="*/ 588963 h 693739"/>
                  <a:gd name="connsiteX15" fmla="*/ 31750 w 600076"/>
                  <a:gd name="connsiteY15" fmla="*/ 234950 h 693739"/>
                  <a:gd name="connsiteX16" fmla="*/ 174746 w 600076"/>
                  <a:gd name="connsiteY16" fmla="*/ 234950 h 693739"/>
                  <a:gd name="connsiteX17" fmla="*/ 174746 w 600076"/>
                  <a:gd name="connsiteY17" fmla="*/ 344025 h 693739"/>
                  <a:gd name="connsiteX18" fmla="*/ 219075 w 600076"/>
                  <a:gd name="connsiteY18" fmla="*/ 344025 h 693739"/>
                  <a:gd name="connsiteX19" fmla="*/ 219075 w 600076"/>
                  <a:gd name="connsiteY19" fmla="*/ 388938 h 693739"/>
                  <a:gd name="connsiteX20" fmla="*/ 31750 w 600076"/>
                  <a:gd name="connsiteY20" fmla="*/ 388938 h 693739"/>
                  <a:gd name="connsiteX21" fmla="*/ 31750 w 600076"/>
                  <a:gd name="connsiteY21" fmla="*/ 234950 h 693739"/>
                  <a:gd name="connsiteX22" fmla="*/ 292100 w 600076"/>
                  <a:gd name="connsiteY22" fmla="*/ 112713 h 693739"/>
                  <a:gd name="connsiteX23" fmla="*/ 292100 w 600076"/>
                  <a:gd name="connsiteY23" fmla="*/ 220663 h 693739"/>
                  <a:gd name="connsiteX24" fmla="*/ 430213 w 600076"/>
                  <a:gd name="connsiteY24" fmla="*/ 220663 h 693739"/>
                  <a:gd name="connsiteX25" fmla="*/ 430213 w 600076"/>
                  <a:gd name="connsiteY25" fmla="*/ 177769 h 693739"/>
                  <a:gd name="connsiteX26" fmla="*/ 361876 w 600076"/>
                  <a:gd name="connsiteY26" fmla="*/ 112713 h 693739"/>
                  <a:gd name="connsiteX27" fmla="*/ 292100 w 600076"/>
                  <a:gd name="connsiteY27" fmla="*/ 112713 h 693739"/>
                  <a:gd name="connsiteX28" fmla="*/ 206375 w 600076"/>
                  <a:gd name="connsiteY28" fmla="*/ 0 h 693739"/>
                  <a:gd name="connsiteX29" fmla="*/ 384175 w 600076"/>
                  <a:gd name="connsiteY29" fmla="*/ 0 h 693739"/>
                  <a:gd name="connsiteX30" fmla="*/ 561975 w 600076"/>
                  <a:gd name="connsiteY30" fmla="*/ 184460 h 693739"/>
                  <a:gd name="connsiteX31" fmla="*/ 561975 w 600076"/>
                  <a:gd name="connsiteY31" fmla="*/ 312437 h 693739"/>
                  <a:gd name="connsiteX32" fmla="*/ 519846 w 600076"/>
                  <a:gd name="connsiteY32" fmla="*/ 312437 h 693739"/>
                  <a:gd name="connsiteX33" fmla="*/ 519846 w 600076"/>
                  <a:gd name="connsiteY33" fmla="*/ 388938 h 693739"/>
                  <a:gd name="connsiteX34" fmla="*/ 249933 w 600076"/>
                  <a:gd name="connsiteY34" fmla="*/ 388938 h 693739"/>
                  <a:gd name="connsiteX35" fmla="*/ 249933 w 600076"/>
                  <a:gd name="connsiteY35" fmla="*/ 312437 h 693739"/>
                  <a:gd name="connsiteX36" fmla="*/ 206375 w 600076"/>
                  <a:gd name="connsiteY36" fmla="*/ 312437 h 693739"/>
                  <a:gd name="connsiteX37" fmla="*/ 206375 w 600076"/>
                  <a:gd name="connsiteY37" fmla="*/ 0 h 69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00076" h="693739">
                    <a:moveTo>
                      <a:pt x="546894" y="588963"/>
                    </a:moveTo>
                    <a:cubicBezTo>
                      <a:pt x="576266" y="588963"/>
                      <a:pt x="600076" y="612418"/>
                      <a:pt x="600076" y="641351"/>
                    </a:cubicBezTo>
                    <a:cubicBezTo>
                      <a:pt x="600076" y="670284"/>
                      <a:pt x="576266" y="693739"/>
                      <a:pt x="546894" y="693739"/>
                    </a:cubicBezTo>
                    <a:cubicBezTo>
                      <a:pt x="517522" y="693739"/>
                      <a:pt x="493712" y="670284"/>
                      <a:pt x="493712" y="641351"/>
                    </a:cubicBezTo>
                    <a:cubicBezTo>
                      <a:pt x="493712" y="612418"/>
                      <a:pt x="517522" y="588963"/>
                      <a:pt x="546894" y="588963"/>
                    </a:cubicBezTo>
                    <a:close/>
                    <a:moveTo>
                      <a:pt x="300038" y="588963"/>
                    </a:moveTo>
                    <a:cubicBezTo>
                      <a:pt x="328971" y="588963"/>
                      <a:pt x="352426" y="612418"/>
                      <a:pt x="352426" y="641351"/>
                    </a:cubicBezTo>
                    <a:cubicBezTo>
                      <a:pt x="352426" y="670284"/>
                      <a:pt x="328971" y="693739"/>
                      <a:pt x="300038" y="693739"/>
                    </a:cubicBezTo>
                    <a:cubicBezTo>
                      <a:pt x="271105" y="693739"/>
                      <a:pt x="247650" y="670284"/>
                      <a:pt x="247650" y="641351"/>
                    </a:cubicBezTo>
                    <a:cubicBezTo>
                      <a:pt x="247650" y="612418"/>
                      <a:pt x="271105" y="588963"/>
                      <a:pt x="300038" y="588963"/>
                    </a:cubicBezTo>
                    <a:close/>
                    <a:moveTo>
                      <a:pt x="52388" y="588963"/>
                    </a:moveTo>
                    <a:cubicBezTo>
                      <a:pt x="81321" y="588963"/>
                      <a:pt x="104776" y="612418"/>
                      <a:pt x="104776" y="641351"/>
                    </a:cubicBezTo>
                    <a:cubicBezTo>
                      <a:pt x="104776" y="670284"/>
                      <a:pt x="81321" y="693739"/>
                      <a:pt x="52388" y="693739"/>
                    </a:cubicBezTo>
                    <a:cubicBezTo>
                      <a:pt x="23455" y="693739"/>
                      <a:pt x="0" y="670284"/>
                      <a:pt x="0" y="641351"/>
                    </a:cubicBezTo>
                    <a:cubicBezTo>
                      <a:pt x="0" y="612418"/>
                      <a:pt x="23455" y="588963"/>
                      <a:pt x="52388" y="588963"/>
                    </a:cubicBezTo>
                    <a:close/>
                    <a:moveTo>
                      <a:pt x="31750" y="234950"/>
                    </a:moveTo>
                    <a:cubicBezTo>
                      <a:pt x="174746" y="234950"/>
                      <a:pt x="174746" y="234950"/>
                      <a:pt x="174746" y="234950"/>
                    </a:cubicBezTo>
                    <a:cubicBezTo>
                      <a:pt x="174746" y="344025"/>
                      <a:pt x="174746" y="344025"/>
                      <a:pt x="174746" y="344025"/>
                    </a:cubicBezTo>
                    <a:cubicBezTo>
                      <a:pt x="219075" y="344025"/>
                      <a:pt x="219075" y="344025"/>
                      <a:pt x="219075" y="344025"/>
                    </a:cubicBezTo>
                    <a:cubicBezTo>
                      <a:pt x="219075" y="388938"/>
                      <a:pt x="219075" y="388938"/>
                      <a:pt x="219075" y="388938"/>
                    </a:cubicBezTo>
                    <a:cubicBezTo>
                      <a:pt x="31750" y="388938"/>
                      <a:pt x="31750" y="388938"/>
                      <a:pt x="31750" y="388938"/>
                    </a:cubicBezTo>
                    <a:cubicBezTo>
                      <a:pt x="31750" y="234950"/>
                      <a:pt x="31750" y="234950"/>
                      <a:pt x="31750" y="234950"/>
                    </a:cubicBezTo>
                    <a:close/>
                    <a:moveTo>
                      <a:pt x="292100" y="112713"/>
                    </a:moveTo>
                    <a:cubicBezTo>
                      <a:pt x="292100" y="112713"/>
                      <a:pt x="292100" y="112713"/>
                      <a:pt x="292100" y="220663"/>
                    </a:cubicBezTo>
                    <a:cubicBezTo>
                      <a:pt x="292100" y="220663"/>
                      <a:pt x="292100" y="220663"/>
                      <a:pt x="430213" y="220663"/>
                    </a:cubicBezTo>
                    <a:cubicBezTo>
                      <a:pt x="430213" y="220663"/>
                      <a:pt x="430213" y="220663"/>
                      <a:pt x="430213" y="177769"/>
                    </a:cubicBezTo>
                    <a:cubicBezTo>
                      <a:pt x="430213" y="177769"/>
                      <a:pt x="430213" y="177769"/>
                      <a:pt x="361876" y="112713"/>
                    </a:cubicBezTo>
                    <a:cubicBezTo>
                      <a:pt x="361876" y="112713"/>
                      <a:pt x="361876" y="112713"/>
                      <a:pt x="292100" y="112713"/>
                    </a:cubicBezTo>
                    <a:close/>
                    <a:moveTo>
                      <a:pt x="206375" y="0"/>
                    </a:moveTo>
                    <a:cubicBezTo>
                      <a:pt x="206375" y="0"/>
                      <a:pt x="206375" y="0"/>
                      <a:pt x="384175" y="0"/>
                    </a:cubicBezTo>
                    <a:cubicBezTo>
                      <a:pt x="384175" y="0"/>
                      <a:pt x="384175" y="0"/>
                      <a:pt x="561975" y="184460"/>
                    </a:cubicBezTo>
                    <a:cubicBezTo>
                      <a:pt x="561975" y="184460"/>
                      <a:pt x="561975" y="184460"/>
                      <a:pt x="561975" y="312437"/>
                    </a:cubicBezTo>
                    <a:cubicBezTo>
                      <a:pt x="561975" y="312437"/>
                      <a:pt x="561975" y="312437"/>
                      <a:pt x="519846" y="312437"/>
                    </a:cubicBezTo>
                    <a:cubicBezTo>
                      <a:pt x="519846" y="312437"/>
                      <a:pt x="519846" y="312437"/>
                      <a:pt x="519846" y="388938"/>
                    </a:cubicBezTo>
                    <a:cubicBezTo>
                      <a:pt x="519846" y="388938"/>
                      <a:pt x="519846" y="388938"/>
                      <a:pt x="249933" y="388938"/>
                    </a:cubicBezTo>
                    <a:cubicBezTo>
                      <a:pt x="249933" y="388938"/>
                      <a:pt x="249933" y="388938"/>
                      <a:pt x="249933" y="312437"/>
                    </a:cubicBezTo>
                    <a:cubicBezTo>
                      <a:pt x="249933" y="312437"/>
                      <a:pt x="249933" y="312437"/>
                      <a:pt x="206375" y="312437"/>
                    </a:cubicBezTo>
                    <a:cubicBezTo>
                      <a:pt x="206375" y="312437"/>
                      <a:pt x="206375" y="312437"/>
                      <a:pt x="206375" y="0"/>
                    </a:cubicBezTo>
                    <a:close/>
                  </a:path>
                </a:pathLst>
              </a:custGeom>
              <a:solidFill>
                <a:srgbClr val="002060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698" dirty="0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3CA212C-A8D6-427B-99A9-70B40605530E}"/>
              </a:ext>
            </a:extLst>
          </p:cNvPr>
          <p:cNvSpPr txBox="1"/>
          <p:nvPr/>
        </p:nvSpPr>
        <p:spPr>
          <a:xfrm>
            <a:off x="1207243" y="3318496"/>
            <a:ext cx="5296382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There is plan to implement many road and transportation projects to reduce cost of transportation, improve travel time and create job opportunities, for both formal and informal sectors, e.g. </a:t>
            </a:r>
            <a:r>
              <a:rPr lang="en-US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Last Mile bus scheme</a:t>
            </a:r>
            <a:r>
              <a:rPr lang="en-US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</a:t>
            </a:r>
            <a:r>
              <a:rPr lang="en-US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4.8Bn</a:t>
            </a:r>
            <a:endParaRPr lang="en-GB" sz="900" dirty="0">
              <a:solidFill>
                <a:srgbClr val="000000">
                  <a:lumMod val="100000"/>
                </a:srgbClr>
              </a:solidFill>
              <a:latin typeface="Garamond" panose="02020404030301010803" pitchFamily="18" charset="0"/>
            </a:endParaRP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Expanded the Drainage budget by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₦1.6Bn 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to accommodate </a:t>
            </a:r>
            <a:r>
              <a:rPr lang="en-US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concrete lining of Akinola river/</a:t>
            </a:r>
            <a:r>
              <a:rPr lang="en-US" sz="900" dirty="0" err="1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Aboru</a:t>
            </a:r>
            <a:r>
              <a:rPr lang="en-US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Alimosho.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US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Aligned the Infrastructure budget with the bond funded projects, meaning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</a:t>
            </a:r>
            <a:r>
              <a:rPr lang="en-US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97Bn</a:t>
            </a:r>
            <a:r>
              <a:rPr lang="en-US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of our project are already funded materially and prioritized. For example: Regional Road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</a:t>
            </a:r>
            <a:r>
              <a:rPr lang="en-US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20Bn</a:t>
            </a:r>
            <a:endParaRPr lang="en-GB" sz="900" dirty="0">
              <a:solidFill>
                <a:srgbClr val="000000">
                  <a:lumMod val="10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7C892F-1A79-45E6-9508-DDD036547C38}"/>
              </a:ext>
            </a:extLst>
          </p:cNvPr>
          <p:cNvSpPr txBox="1"/>
          <p:nvPr/>
        </p:nvSpPr>
        <p:spPr>
          <a:xfrm>
            <a:off x="209727" y="3893976"/>
            <a:ext cx="109289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900" b="1" dirty="0">
                <a:latin typeface="Garamond" panose="02020404030301010803" pitchFamily="18" charset="0"/>
              </a:rPr>
              <a:t>Works &amp;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190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A2CA32D-0FF8-4D59-8EB6-7069244201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A2CA32D-0FF8-4D59-8EB6-706924420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4068205-5EE5-4A14-B849-869912EFC0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F46EC-F37C-4C02-8361-A6AC9A41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76" y="241251"/>
            <a:ext cx="6150010" cy="820115"/>
          </a:xfrm>
        </p:spPr>
        <p:txBody>
          <a:bodyPr>
            <a:normAutofit fontScale="90000"/>
          </a:bodyPr>
          <a:lstStyle/>
          <a:p>
            <a:r>
              <a:rPr lang="en-US" dirty="0"/>
              <a:t>The holistic approach drives differential investment in select sectors (II/II)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0C40D6C1-38BD-481B-BEA8-B41876625BC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97385" y="2288658"/>
            <a:ext cx="534428" cy="40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823" tIns="20411" rIns="40823" bIns="20411" numCol="1" anchor="t" anchorCtr="0" compatLnSpc="1">
            <a:prstTxWarp prst="textNoShape">
              <a:avLst/>
            </a:prstTxWarp>
          </a:bodyPr>
          <a:lstStyle/>
          <a:p>
            <a:endParaRPr lang="en-US" sz="69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FF33C-9A59-4F5B-B8EC-150E6FBB6A0B}"/>
              </a:ext>
            </a:extLst>
          </p:cNvPr>
          <p:cNvGrpSpPr>
            <a:grpSpLocks noChangeAspect="1"/>
          </p:cNvGrpSpPr>
          <p:nvPr/>
        </p:nvGrpSpPr>
        <p:grpSpPr>
          <a:xfrm>
            <a:off x="555276" y="1760032"/>
            <a:ext cx="401800" cy="401801"/>
            <a:chOff x="5272882" y="2605881"/>
            <a:chExt cx="1646237" cy="1646238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628FB024-1AF5-41C7-9221-535D53711A1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2882" y="2605881"/>
              <a:ext cx="1646237" cy="16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4DF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D417869-3969-4800-A42D-B419060F047F}"/>
                </a:ext>
              </a:extLst>
            </p:cNvPr>
            <p:cNvGrpSpPr/>
            <p:nvPr/>
          </p:nvGrpSpPr>
          <p:grpSpPr>
            <a:xfrm>
              <a:off x="5414127" y="2880519"/>
              <a:ext cx="1363746" cy="1096962"/>
              <a:chOff x="5413670" y="2880519"/>
              <a:chExt cx="1363746" cy="1096962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C86F9FC7-4104-4A57-A0FF-5EBD91839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0269" y="3399631"/>
                <a:ext cx="244475" cy="577850"/>
              </a:xfrm>
              <a:custGeom>
                <a:avLst/>
                <a:gdLst>
                  <a:gd name="T0" fmla="*/ 336 w 341"/>
                  <a:gd name="T1" fmla="*/ 785 h 808"/>
                  <a:gd name="T2" fmla="*/ 201 w 341"/>
                  <a:gd name="T3" fmla="*/ 283 h 808"/>
                  <a:gd name="T4" fmla="*/ 183 w 341"/>
                  <a:gd name="T5" fmla="*/ 276 h 808"/>
                  <a:gd name="T6" fmla="*/ 175 w 341"/>
                  <a:gd name="T7" fmla="*/ 269 h 808"/>
                  <a:gd name="T8" fmla="*/ 180 w 341"/>
                  <a:gd name="T9" fmla="*/ 509 h 808"/>
                  <a:gd name="T10" fmla="*/ 166 w 341"/>
                  <a:gd name="T11" fmla="*/ 485 h 808"/>
                  <a:gd name="T12" fmla="*/ 50 w 341"/>
                  <a:gd name="T13" fmla="*/ 0 h 808"/>
                  <a:gd name="T14" fmla="*/ 26 w 341"/>
                  <a:gd name="T15" fmla="*/ 13 h 808"/>
                  <a:gd name="T16" fmla="*/ 25 w 341"/>
                  <a:gd name="T17" fmla="*/ 13 h 808"/>
                  <a:gd name="T18" fmla="*/ 132 w 341"/>
                  <a:gd name="T19" fmla="*/ 436 h 808"/>
                  <a:gd name="T20" fmla="*/ 11 w 341"/>
                  <a:gd name="T21" fmla="*/ 312 h 808"/>
                  <a:gd name="T22" fmla="*/ 10 w 341"/>
                  <a:gd name="T23" fmla="*/ 319 h 808"/>
                  <a:gd name="T24" fmla="*/ 0 w 341"/>
                  <a:gd name="T25" fmla="*/ 339 h 808"/>
                  <a:gd name="T26" fmla="*/ 138 w 341"/>
                  <a:gd name="T27" fmla="*/ 494 h 808"/>
                  <a:gd name="T28" fmla="*/ 140 w 341"/>
                  <a:gd name="T29" fmla="*/ 516 h 808"/>
                  <a:gd name="T30" fmla="*/ 136 w 341"/>
                  <a:gd name="T31" fmla="*/ 759 h 808"/>
                  <a:gd name="T32" fmla="*/ 148 w 341"/>
                  <a:gd name="T33" fmla="*/ 775 h 808"/>
                  <a:gd name="T34" fmla="*/ 150 w 341"/>
                  <a:gd name="T35" fmla="*/ 776 h 808"/>
                  <a:gd name="T36" fmla="*/ 164 w 341"/>
                  <a:gd name="T37" fmla="*/ 764 h 808"/>
                  <a:gd name="T38" fmla="*/ 170 w 341"/>
                  <a:gd name="T39" fmla="*/ 548 h 808"/>
                  <a:gd name="T40" fmla="*/ 260 w 341"/>
                  <a:gd name="T41" fmla="*/ 780 h 808"/>
                  <a:gd name="T42" fmla="*/ 274 w 341"/>
                  <a:gd name="T43" fmla="*/ 792 h 808"/>
                  <a:gd name="T44" fmla="*/ 277 w 341"/>
                  <a:gd name="T45" fmla="*/ 791 h 808"/>
                  <a:gd name="T46" fmla="*/ 288 w 341"/>
                  <a:gd name="T47" fmla="*/ 775 h 808"/>
                  <a:gd name="T48" fmla="*/ 283 w 341"/>
                  <a:gd name="T49" fmla="*/ 755 h 808"/>
                  <a:gd name="T50" fmla="*/ 314 w 341"/>
                  <a:gd name="T51" fmla="*/ 802 h 808"/>
                  <a:gd name="T52" fmla="*/ 325 w 341"/>
                  <a:gd name="T53" fmla="*/ 808 h 808"/>
                  <a:gd name="T54" fmla="*/ 333 w 341"/>
                  <a:gd name="T55" fmla="*/ 805 h 808"/>
                  <a:gd name="T56" fmla="*/ 336 w 341"/>
                  <a:gd name="T57" fmla="*/ 785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41" h="808">
                    <a:moveTo>
                      <a:pt x="336" y="785"/>
                    </a:moveTo>
                    <a:cubicBezTo>
                      <a:pt x="334" y="783"/>
                      <a:pt x="151" y="532"/>
                      <a:pt x="201" y="283"/>
                    </a:cubicBezTo>
                    <a:cubicBezTo>
                      <a:pt x="194" y="283"/>
                      <a:pt x="188" y="280"/>
                      <a:pt x="183" y="276"/>
                    </a:cubicBezTo>
                    <a:cubicBezTo>
                      <a:pt x="181" y="275"/>
                      <a:pt x="178" y="272"/>
                      <a:pt x="175" y="269"/>
                    </a:cubicBezTo>
                    <a:cubicBezTo>
                      <a:pt x="159" y="343"/>
                      <a:pt x="161" y="424"/>
                      <a:pt x="180" y="509"/>
                    </a:cubicBezTo>
                    <a:cubicBezTo>
                      <a:pt x="176" y="501"/>
                      <a:pt x="171" y="493"/>
                      <a:pt x="166" y="485"/>
                    </a:cubicBezTo>
                    <a:cubicBezTo>
                      <a:pt x="155" y="362"/>
                      <a:pt x="125" y="190"/>
                      <a:pt x="50" y="0"/>
                    </a:cubicBezTo>
                    <a:cubicBezTo>
                      <a:pt x="45" y="8"/>
                      <a:pt x="36" y="13"/>
                      <a:pt x="26" y="13"/>
                    </a:cubicBezTo>
                    <a:cubicBezTo>
                      <a:pt x="26" y="13"/>
                      <a:pt x="25" y="13"/>
                      <a:pt x="25" y="13"/>
                    </a:cubicBezTo>
                    <a:cubicBezTo>
                      <a:pt x="88" y="174"/>
                      <a:pt x="119" y="322"/>
                      <a:pt x="132" y="436"/>
                    </a:cubicBezTo>
                    <a:cubicBezTo>
                      <a:pt x="99" y="392"/>
                      <a:pt x="59" y="348"/>
                      <a:pt x="11" y="312"/>
                    </a:cubicBezTo>
                    <a:cubicBezTo>
                      <a:pt x="11" y="315"/>
                      <a:pt x="10" y="317"/>
                      <a:pt x="10" y="319"/>
                    </a:cubicBezTo>
                    <a:cubicBezTo>
                      <a:pt x="10" y="327"/>
                      <a:pt x="6" y="334"/>
                      <a:pt x="0" y="339"/>
                    </a:cubicBezTo>
                    <a:cubicBezTo>
                      <a:pt x="57" y="383"/>
                      <a:pt x="102" y="438"/>
                      <a:pt x="138" y="494"/>
                    </a:cubicBezTo>
                    <a:cubicBezTo>
                      <a:pt x="139" y="502"/>
                      <a:pt x="140" y="509"/>
                      <a:pt x="140" y="516"/>
                    </a:cubicBezTo>
                    <a:cubicBezTo>
                      <a:pt x="151" y="664"/>
                      <a:pt x="136" y="758"/>
                      <a:pt x="136" y="759"/>
                    </a:cubicBezTo>
                    <a:cubicBezTo>
                      <a:pt x="135" y="767"/>
                      <a:pt x="140" y="774"/>
                      <a:pt x="148" y="775"/>
                    </a:cubicBezTo>
                    <a:cubicBezTo>
                      <a:pt x="149" y="775"/>
                      <a:pt x="149" y="776"/>
                      <a:pt x="150" y="776"/>
                    </a:cubicBezTo>
                    <a:cubicBezTo>
                      <a:pt x="157" y="776"/>
                      <a:pt x="163" y="771"/>
                      <a:pt x="164" y="764"/>
                    </a:cubicBezTo>
                    <a:cubicBezTo>
                      <a:pt x="165" y="760"/>
                      <a:pt x="177" y="679"/>
                      <a:pt x="170" y="548"/>
                    </a:cubicBezTo>
                    <a:cubicBezTo>
                      <a:pt x="236" y="668"/>
                      <a:pt x="260" y="779"/>
                      <a:pt x="260" y="780"/>
                    </a:cubicBezTo>
                    <a:cubicBezTo>
                      <a:pt x="262" y="787"/>
                      <a:pt x="268" y="792"/>
                      <a:pt x="274" y="792"/>
                    </a:cubicBezTo>
                    <a:cubicBezTo>
                      <a:pt x="275" y="792"/>
                      <a:pt x="276" y="791"/>
                      <a:pt x="277" y="791"/>
                    </a:cubicBezTo>
                    <a:cubicBezTo>
                      <a:pt x="284" y="790"/>
                      <a:pt x="289" y="782"/>
                      <a:pt x="288" y="775"/>
                    </a:cubicBezTo>
                    <a:cubicBezTo>
                      <a:pt x="288" y="774"/>
                      <a:pt x="286" y="767"/>
                      <a:pt x="283" y="755"/>
                    </a:cubicBezTo>
                    <a:cubicBezTo>
                      <a:pt x="300" y="784"/>
                      <a:pt x="313" y="801"/>
                      <a:pt x="314" y="802"/>
                    </a:cubicBezTo>
                    <a:cubicBezTo>
                      <a:pt x="317" y="806"/>
                      <a:pt x="321" y="808"/>
                      <a:pt x="325" y="808"/>
                    </a:cubicBezTo>
                    <a:cubicBezTo>
                      <a:pt x="328" y="808"/>
                      <a:pt x="331" y="807"/>
                      <a:pt x="333" y="805"/>
                    </a:cubicBezTo>
                    <a:cubicBezTo>
                      <a:pt x="340" y="800"/>
                      <a:pt x="341" y="791"/>
                      <a:pt x="336" y="785"/>
                    </a:cubicBezTo>
                    <a:close/>
                  </a:path>
                </a:pathLst>
              </a:custGeom>
              <a:solidFill>
                <a:srgbClr val="000B22">
                  <a:lumMod val="100000"/>
                </a:srgbClr>
              </a:solidFill>
              <a:ln>
                <a:noFill/>
              </a:ln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98" dirty="0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4BA8A5F-363D-4B6C-8B5D-F7CBF73BE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670" y="2880519"/>
                <a:ext cx="1363746" cy="1006475"/>
              </a:xfrm>
              <a:custGeom>
                <a:avLst/>
                <a:gdLst>
                  <a:gd name="connsiteX0" fmla="*/ 38917 w 1363746"/>
                  <a:gd name="connsiteY0" fmla="*/ 907187 h 1006475"/>
                  <a:gd name="connsiteX1" fmla="*/ 40356 w 1363746"/>
                  <a:gd name="connsiteY1" fmla="*/ 907912 h 1006475"/>
                  <a:gd name="connsiteX2" fmla="*/ 41076 w 1363746"/>
                  <a:gd name="connsiteY2" fmla="*/ 963716 h 1006475"/>
                  <a:gd name="connsiteX3" fmla="*/ 6532 w 1363746"/>
                  <a:gd name="connsiteY3" fmla="*/ 1006475 h 1006475"/>
                  <a:gd name="connsiteX4" fmla="*/ 4373 w 1363746"/>
                  <a:gd name="connsiteY4" fmla="*/ 1005750 h 1006475"/>
                  <a:gd name="connsiteX5" fmla="*/ 3653 w 1363746"/>
                  <a:gd name="connsiteY5" fmla="*/ 949946 h 1006475"/>
                  <a:gd name="connsiteX6" fmla="*/ 38917 w 1363746"/>
                  <a:gd name="connsiteY6" fmla="*/ 907187 h 1006475"/>
                  <a:gd name="connsiteX7" fmla="*/ 77757 w 1363746"/>
                  <a:gd name="connsiteY7" fmla="*/ 869080 h 1006475"/>
                  <a:gd name="connsiteX8" fmla="*/ 79168 w 1363746"/>
                  <a:gd name="connsiteY8" fmla="*/ 869080 h 1006475"/>
                  <a:gd name="connsiteX9" fmla="*/ 90457 w 1363746"/>
                  <a:gd name="connsiteY9" fmla="*/ 915761 h 1006475"/>
                  <a:gd name="connsiteX10" fmla="*/ 69291 w 1363746"/>
                  <a:gd name="connsiteY10" fmla="*/ 958850 h 1006475"/>
                  <a:gd name="connsiteX11" fmla="*/ 67880 w 1363746"/>
                  <a:gd name="connsiteY11" fmla="*/ 958850 h 1006475"/>
                  <a:gd name="connsiteX12" fmla="*/ 56591 w 1363746"/>
                  <a:gd name="connsiteY12" fmla="*/ 912170 h 1006475"/>
                  <a:gd name="connsiteX13" fmla="*/ 77757 w 1363746"/>
                  <a:gd name="connsiteY13" fmla="*/ 869080 h 1006475"/>
                  <a:gd name="connsiteX14" fmla="*/ 83222 w 1363746"/>
                  <a:gd name="connsiteY14" fmla="*/ 833437 h 1006475"/>
                  <a:gd name="connsiteX15" fmla="*/ 84636 w 1363746"/>
                  <a:gd name="connsiteY15" fmla="*/ 834845 h 1006475"/>
                  <a:gd name="connsiteX16" fmla="*/ 58471 w 1363746"/>
                  <a:gd name="connsiteY16" fmla="*/ 881995 h 1006475"/>
                  <a:gd name="connsiteX17" fmla="*/ 8263 w 1363746"/>
                  <a:gd name="connsiteY17" fmla="*/ 901700 h 1006475"/>
                  <a:gd name="connsiteX18" fmla="*/ 6849 w 1363746"/>
                  <a:gd name="connsiteY18" fmla="*/ 900293 h 1006475"/>
                  <a:gd name="connsiteX19" fmla="*/ 32307 w 1363746"/>
                  <a:gd name="connsiteY19" fmla="*/ 853142 h 1006475"/>
                  <a:gd name="connsiteX20" fmla="*/ 83222 w 1363746"/>
                  <a:gd name="connsiteY20" fmla="*/ 833437 h 1006475"/>
                  <a:gd name="connsiteX21" fmla="*/ 129645 w 1363746"/>
                  <a:gd name="connsiteY21" fmla="*/ 792877 h 1006475"/>
                  <a:gd name="connsiteX22" fmla="*/ 131833 w 1363746"/>
                  <a:gd name="connsiteY22" fmla="*/ 792877 h 1006475"/>
                  <a:gd name="connsiteX23" fmla="*/ 139127 w 1363746"/>
                  <a:gd name="connsiteY23" fmla="*/ 850784 h 1006475"/>
                  <a:gd name="connsiteX24" fmla="*/ 107034 w 1363746"/>
                  <a:gd name="connsiteY24" fmla="*/ 900112 h 1006475"/>
                  <a:gd name="connsiteX25" fmla="*/ 104845 w 1363746"/>
                  <a:gd name="connsiteY25" fmla="*/ 899397 h 1006475"/>
                  <a:gd name="connsiteX26" fmla="*/ 97551 w 1363746"/>
                  <a:gd name="connsiteY26" fmla="*/ 841490 h 1006475"/>
                  <a:gd name="connsiteX27" fmla="*/ 129645 w 1363746"/>
                  <a:gd name="connsiteY27" fmla="*/ 792877 h 1006475"/>
                  <a:gd name="connsiteX28" fmla="*/ 128369 w 1363746"/>
                  <a:gd name="connsiteY28" fmla="*/ 766615 h 1006475"/>
                  <a:gd name="connsiteX29" fmla="*/ 129087 w 1363746"/>
                  <a:gd name="connsiteY29" fmla="*/ 768776 h 1006475"/>
                  <a:gd name="connsiteX30" fmla="*/ 92447 w 1363746"/>
                  <a:gd name="connsiteY30" fmla="*/ 819183 h 1006475"/>
                  <a:gd name="connsiteX31" fmla="*/ 31380 w 1363746"/>
                  <a:gd name="connsiteY31" fmla="*/ 832865 h 1006475"/>
                  <a:gd name="connsiteX32" fmla="*/ 30662 w 1363746"/>
                  <a:gd name="connsiteY32" fmla="*/ 831425 h 1006475"/>
                  <a:gd name="connsiteX33" fmla="*/ 67302 w 1363746"/>
                  <a:gd name="connsiteY33" fmla="*/ 781017 h 1006475"/>
                  <a:gd name="connsiteX34" fmla="*/ 128369 w 1363746"/>
                  <a:gd name="connsiteY34" fmla="*/ 766615 h 1006475"/>
                  <a:gd name="connsiteX35" fmla="*/ 205661 w 1363746"/>
                  <a:gd name="connsiteY35" fmla="*/ 750887 h 1006475"/>
                  <a:gd name="connsiteX36" fmla="*/ 207855 w 1363746"/>
                  <a:gd name="connsiteY36" fmla="*/ 752306 h 1006475"/>
                  <a:gd name="connsiteX37" fmla="*/ 195423 w 1363746"/>
                  <a:gd name="connsiteY37" fmla="*/ 809072 h 1006475"/>
                  <a:gd name="connsiteX38" fmla="*/ 148619 w 1363746"/>
                  <a:gd name="connsiteY38" fmla="*/ 844550 h 1006475"/>
                  <a:gd name="connsiteX39" fmla="*/ 147156 w 1363746"/>
                  <a:gd name="connsiteY39" fmla="*/ 843841 h 1006475"/>
                  <a:gd name="connsiteX40" fmla="*/ 158857 w 1363746"/>
                  <a:gd name="connsiteY40" fmla="*/ 787075 h 1006475"/>
                  <a:gd name="connsiteX41" fmla="*/ 205661 w 1363746"/>
                  <a:gd name="connsiteY41" fmla="*/ 750887 h 1006475"/>
                  <a:gd name="connsiteX42" fmla="*/ 452220 w 1363746"/>
                  <a:gd name="connsiteY42" fmla="*/ 735012 h 1006475"/>
                  <a:gd name="connsiteX43" fmla="*/ 472763 w 1363746"/>
                  <a:gd name="connsiteY43" fmla="*/ 737205 h 1006475"/>
                  <a:gd name="connsiteX44" fmla="*/ 498974 w 1363746"/>
                  <a:gd name="connsiteY44" fmla="*/ 755483 h 1006475"/>
                  <a:gd name="connsiteX45" fmla="*/ 441594 w 1363746"/>
                  <a:gd name="connsiteY45" fmla="*/ 788382 h 1006475"/>
                  <a:gd name="connsiteX46" fmla="*/ 421050 w 1363746"/>
                  <a:gd name="connsiteY46" fmla="*/ 790575 h 1006475"/>
                  <a:gd name="connsiteX47" fmla="*/ 368629 w 1363746"/>
                  <a:gd name="connsiteY47" fmla="*/ 778878 h 1006475"/>
                  <a:gd name="connsiteX48" fmla="*/ 367920 w 1363746"/>
                  <a:gd name="connsiteY48" fmla="*/ 776684 h 1006475"/>
                  <a:gd name="connsiteX49" fmla="*/ 430968 w 1363746"/>
                  <a:gd name="connsiteY49" fmla="*/ 737205 h 1006475"/>
                  <a:gd name="connsiteX50" fmla="*/ 452220 w 1363746"/>
                  <a:gd name="connsiteY50" fmla="*/ 735012 h 1006475"/>
                  <a:gd name="connsiteX51" fmla="*/ 140145 w 1363746"/>
                  <a:gd name="connsiteY51" fmla="*/ 717073 h 1006475"/>
                  <a:gd name="connsiteX52" fmla="*/ 206156 w 1363746"/>
                  <a:gd name="connsiteY52" fmla="*/ 732075 h 1006475"/>
                  <a:gd name="connsiteX53" fmla="*/ 206156 w 1363746"/>
                  <a:gd name="connsiteY53" fmla="*/ 734218 h 1006475"/>
                  <a:gd name="connsiteX54" fmla="*/ 146603 w 1363746"/>
                  <a:gd name="connsiteY54" fmla="*/ 765651 h 1006475"/>
                  <a:gd name="connsiteX55" fmla="*/ 81309 w 1363746"/>
                  <a:gd name="connsiteY55" fmla="*/ 750649 h 1006475"/>
                  <a:gd name="connsiteX56" fmla="*/ 80591 w 1363746"/>
                  <a:gd name="connsiteY56" fmla="*/ 748506 h 1006475"/>
                  <a:gd name="connsiteX57" fmla="*/ 140145 w 1363746"/>
                  <a:gd name="connsiteY57" fmla="*/ 717073 h 1006475"/>
                  <a:gd name="connsiteX58" fmla="*/ 403906 w 1363746"/>
                  <a:gd name="connsiteY58" fmla="*/ 714194 h 1006475"/>
                  <a:gd name="connsiteX59" fmla="*/ 419746 w 1363746"/>
                  <a:gd name="connsiteY59" fmla="*/ 717008 h 1006475"/>
                  <a:gd name="connsiteX60" fmla="*/ 421186 w 1363746"/>
                  <a:gd name="connsiteY60" fmla="*/ 719119 h 1006475"/>
                  <a:gd name="connsiteX61" fmla="*/ 415426 w 1363746"/>
                  <a:gd name="connsiteY61" fmla="*/ 726858 h 1006475"/>
                  <a:gd name="connsiteX62" fmla="*/ 365025 w 1363746"/>
                  <a:gd name="connsiteY62" fmla="*/ 765554 h 1006475"/>
                  <a:gd name="connsiteX63" fmla="*/ 353505 w 1363746"/>
                  <a:gd name="connsiteY63" fmla="*/ 769072 h 1006475"/>
                  <a:gd name="connsiteX64" fmla="*/ 335505 w 1363746"/>
                  <a:gd name="connsiteY64" fmla="*/ 772589 h 1006475"/>
                  <a:gd name="connsiteX65" fmla="*/ 290864 w 1363746"/>
                  <a:gd name="connsiteY65" fmla="*/ 770479 h 1006475"/>
                  <a:gd name="connsiteX66" fmla="*/ 290144 w 1363746"/>
                  <a:gd name="connsiteY66" fmla="*/ 768368 h 1006475"/>
                  <a:gd name="connsiteX67" fmla="*/ 346305 w 1363746"/>
                  <a:gd name="connsiteY67" fmla="*/ 721230 h 1006475"/>
                  <a:gd name="connsiteX68" fmla="*/ 403906 w 1363746"/>
                  <a:gd name="connsiteY68" fmla="*/ 714194 h 1006475"/>
                  <a:gd name="connsiteX69" fmla="*/ 311105 w 1363746"/>
                  <a:gd name="connsiteY69" fmla="*/ 711200 h 1006475"/>
                  <a:gd name="connsiteX70" fmla="*/ 312526 w 1363746"/>
                  <a:gd name="connsiteY70" fmla="*/ 713341 h 1006475"/>
                  <a:gd name="connsiteX71" fmla="*/ 277002 w 1363746"/>
                  <a:gd name="connsiteY71" fmla="*/ 769006 h 1006475"/>
                  <a:gd name="connsiteX72" fmla="*/ 213058 w 1363746"/>
                  <a:gd name="connsiteY72" fmla="*/ 788988 h 1006475"/>
                  <a:gd name="connsiteX73" fmla="*/ 211637 w 1363746"/>
                  <a:gd name="connsiteY73" fmla="*/ 786847 h 1006475"/>
                  <a:gd name="connsiteX74" fmla="*/ 247872 w 1363746"/>
                  <a:gd name="connsiteY74" fmla="*/ 730468 h 1006475"/>
                  <a:gd name="connsiteX75" fmla="*/ 311105 w 1363746"/>
                  <a:gd name="connsiteY75" fmla="*/ 711200 h 1006475"/>
                  <a:gd name="connsiteX76" fmla="*/ 209978 w 1363746"/>
                  <a:gd name="connsiteY76" fmla="*/ 672227 h 1006475"/>
                  <a:gd name="connsiteX77" fmla="*/ 272827 w 1363746"/>
                  <a:gd name="connsiteY77" fmla="*/ 697270 h 1006475"/>
                  <a:gd name="connsiteX78" fmla="*/ 272827 w 1363746"/>
                  <a:gd name="connsiteY78" fmla="*/ 699416 h 1006475"/>
                  <a:gd name="connsiteX79" fmla="*/ 208533 w 1363746"/>
                  <a:gd name="connsiteY79" fmla="*/ 721596 h 1006475"/>
                  <a:gd name="connsiteX80" fmla="*/ 145684 w 1363746"/>
                  <a:gd name="connsiteY80" fmla="*/ 696554 h 1006475"/>
                  <a:gd name="connsiteX81" fmla="*/ 145684 w 1363746"/>
                  <a:gd name="connsiteY81" fmla="*/ 694408 h 1006475"/>
                  <a:gd name="connsiteX82" fmla="*/ 209978 w 1363746"/>
                  <a:gd name="connsiteY82" fmla="*/ 672227 h 1006475"/>
                  <a:gd name="connsiteX83" fmla="*/ 272532 w 1363746"/>
                  <a:gd name="connsiteY83" fmla="*/ 647838 h 1006475"/>
                  <a:gd name="connsiteX84" fmla="*/ 316322 w 1363746"/>
                  <a:gd name="connsiteY84" fmla="*/ 650594 h 1006475"/>
                  <a:gd name="connsiteX85" fmla="*/ 371974 w 1363746"/>
                  <a:gd name="connsiteY85" fmla="*/ 693969 h 1006475"/>
                  <a:gd name="connsiteX86" fmla="*/ 371261 w 1363746"/>
                  <a:gd name="connsiteY86" fmla="*/ 696102 h 1006475"/>
                  <a:gd name="connsiteX87" fmla="*/ 300626 w 1363746"/>
                  <a:gd name="connsiteY87" fmla="*/ 699658 h 1006475"/>
                  <a:gd name="connsiteX88" fmla="*/ 245687 w 1363746"/>
                  <a:gd name="connsiteY88" fmla="*/ 656282 h 1006475"/>
                  <a:gd name="connsiteX89" fmla="*/ 246401 w 1363746"/>
                  <a:gd name="connsiteY89" fmla="*/ 654149 h 1006475"/>
                  <a:gd name="connsiteX90" fmla="*/ 272532 w 1363746"/>
                  <a:gd name="connsiteY90" fmla="*/ 647838 h 1006475"/>
                  <a:gd name="connsiteX91" fmla="*/ 461981 w 1363746"/>
                  <a:gd name="connsiteY91" fmla="*/ 641350 h 1006475"/>
                  <a:gd name="connsiteX92" fmla="*/ 519786 w 1363746"/>
                  <a:gd name="connsiteY92" fmla="*/ 678975 h 1006475"/>
                  <a:gd name="connsiteX93" fmla="*/ 535486 w 1363746"/>
                  <a:gd name="connsiteY93" fmla="*/ 729624 h 1006475"/>
                  <a:gd name="connsiteX94" fmla="*/ 535486 w 1363746"/>
                  <a:gd name="connsiteY94" fmla="*/ 738307 h 1006475"/>
                  <a:gd name="connsiteX95" fmla="*/ 534772 w 1363746"/>
                  <a:gd name="connsiteY95" fmla="*/ 746266 h 1006475"/>
                  <a:gd name="connsiteX96" fmla="*/ 533345 w 1363746"/>
                  <a:gd name="connsiteY96" fmla="*/ 747713 h 1006475"/>
                  <a:gd name="connsiteX97" fmla="*/ 520500 w 1363746"/>
                  <a:gd name="connsiteY97" fmla="*/ 743372 h 1006475"/>
                  <a:gd name="connsiteX98" fmla="*/ 519072 w 1363746"/>
                  <a:gd name="connsiteY98" fmla="*/ 742648 h 1006475"/>
                  <a:gd name="connsiteX99" fmla="*/ 489813 w 1363746"/>
                  <a:gd name="connsiteY99" fmla="*/ 725283 h 1006475"/>
                  <a:gd name="connsiteX100" fmla="*/ 475540 w 1363746"/>
                  <a:gd name="connsiteY100" fmla="*/ 710088 h 1006475"/>
                  <a:gd name="connsiteX101" fmla="*/ 472686 w 1363746"/>
                  <a:gd name="connsiteY101" fmla="*/ 705747 h 1006475"/>
                  <a:gd name="connsiteX102" fmla="*/ 460554 w 1363746"/>
                  <a:gd name="connsiteY102" fmla="*/ 642797 h 1006475"/>
                  <a:gd name="connsiteX103" fmla="*/ 461981 w 1363746"/>
                  <a:gd name="connsiteY103" fmla="*/ 641350 h 1006475"/>
                  <a:gd name="connsiteX104" fmla="*/ 354357 w 1363746"/>
                  <a:gd name="connsiteY104" fmla="*/ 631683 h 1006475"/>
                  <a:gd name="connsiteX105" fmla="*/ 420999 w 1363746"/>
                  <a:gd name="connsiteY105" fmla="*/ 649755 h 1006475"/>
                  <a:gd name="connsiteX106" fmla="*/ 439630 w 1363746"/>
                  <a:gd name="connsiteY106" fmla="*/ 669995 h 1006475"/>
                  <a:gd name="connsiteX107" fmla="*/ 455394 w 1363746"/>
                  <a:gd name="connsiteY107" fmla="*/ 704694 h 1006475"/>
                  <a:gd name="connsiteX108" fmla="*/ 456111 w 1363746"/>
                  <a:gd name="connsiteY108" fmla="*/ 709031 h 1006475"/>
                  <a:gd name="connsiteX109" fmla="*/ 454678 w 1363746"/>
                  <a:gd name="connsiteY109" fmla="*/ 710477 h 1006475"/>
                  <a:gd name="connsiteX110" fmla="*/ 451812 w 1363746"/>
                  <a:gd name="connsiteY110" fmla="*/ 710477 h 1006475"/>
                  <a:gd name="connsiteX111" fmla="*/ 422432 w 1363746"/>
                  <a:gd name="connsiteY111" fmla="*/ 708308 h 1006475"/>
                  <a:gd name="connsiteX112" fmla="*/ 388753 w 1363746"/>
                  <a:gd name="connsiteY112" fmla="*/ 693128 h 1006475"/>
                  <a:gd name="connsiteX113" fmla="*/ 353641 w 1363746"/>
                  <a:gd name="connsiteY113" fmla="*/ 633851 h 1006475"/>
                  <a:gd name="connsiteX114" fmla="*/ 354357 w 1363746"/>
                  <a:gd name="connsiteY114" fmla="*/ 631683 h 1006475"/>
                  <a:gd name="connsiteX115" fmla="*/ 820387 w 1363746"/>
                  <a:gd name="connsiteY115" fmla="*/ 606044 h 1006475"/>
                  <a:gd name="connsiteX116" fmla="*/ 830913 w 1363746"/>
                  <a:gd name="connsiteY116" fmla="*/ 606267 h 1006475"/>
                  <a:gd name="connsiteX117" fmla="*/ 831631 w 1363746"/>
                  <a:gd name="connsiteY117" fmla="*/ 607697 h 1006475"/>
                  <a:gd name="connsiteX118" fmla="*/ 785669 w 1363746"/>
                  <a:gd name="connsiteY118" fmla="*/ 666335 h 1006475"/>
                  <a:gd name="connsiteX119" fmla="*/ 722471 w 1363746"/>
                  <a:gd name="connsiteY119" fmla="*/ 684212 h 1006475"/>
                  <a:gd name="connsiteX120" fmla="*/ 713135 w 1363746"/>
                  <a:gd name="connsiteY120" fmla="*/ 684212 h 1006475"/>
                  <a:gd name="connsiteX121" fmla="*/ 712417 w 1363746"/>
                  <a:gd name="connsiteY121" fmla="*/ 682067 h 1006475"/>
                  <a:gd name="connsiteX122" fmla="*/ 728217 w 1363746"/>
                  <a:gd name="connsiteY122" fmla="*/ 653463 h 1006475"/>
                  <a:gd name="connsiteX123" fmla="*/ 758379 w 1363746"/>
                  <a:gd name="connsiteY123" fmla="*/ 624144 h 1006475"/>
                  <a:gd name="connsiteX124" fmla="*/ 820387 w 1363746"/>
                  <a:gd name="connsiteY124" fmla="*/ 606044 h 1006475"/>
                  <a:gd name="connsiteX125" fmla="*/ 671136 w 1363746"/>
                  <a:gd name="connsiteY125" fmla="*/ 576262 h 1006475"/>
                  <a:gd name="connsiteX126" fmla="*/ 671848 w 1363746"/>
                  <a:gd name="connsiteY126" fmla="*/ 576262 h 1006475"/>
                  <a:gd name="connsiteX127" fmla="*/ 708141 w 1363746"/>
                  <a:gd name="connsiteY127" fmla="*/ 634693 h 1006475"/>
                  <a:gd name="connsiteX128" fmla="*/ 699601 w 1363746"/>
                  <a:gd name="connsiteY128" fmla="*/ 687423 h 1006475"/>
                  <a:gd name="connsiteX129" fmla="*/ 693197 w 1363746"/>
                  <a:gd name="connsiteY129" fmla="*/ 700962 h 1006475"/>
                  <a:gd name="connsiteX130" fmla="*/ 691773 w 1363746"/>
                  <a:gd name="connsiteY130" fmla="*/ 701675 h 1006475"/>
                  <a:gd name="connsiteX131" fmla="*/ 691062 w 1363746"/>
                  <a:gd name="connsiteY131" fmla="*/ 701675 h 1006475"/>
                  <a:gd name="connsiteX132" fmla="*/ 678964 w 1363746"/>
                  <a:gd name="connsiteY132" fmla="*/ 689561 h 1006475"/>
                  <a:gd name="connsiteX133" fmla="*/ 654768 w 1363746"/>
                  <a:gd name="connsiteY133" fmla="*/ 643244 h 1006475"/>
                  <a:gd name="connsiteX134" fmla="*/ 669713 w 1363746"/>
                  <a:gd name="connsiteY134" fmla="*/ 576974 h 1006475"/>
                  <a:gd name="connsiteX135" fmla="*/ 671136 w 1363746"/>
                  <a:gd name="connsiteY135" fmla="*/ 576262 h 1006475"/>
                  <a:gd name="connsiteX136" fmla="*/ 852237 w 1363746"/>
                  <a:gd name="connsiteY136" fmla="*/ 542852 h 1006475"/>
                  <a:gd name="connsiteX137" fmla="*/ 880132 w 1363746"/>
                  <a:gd name="connsiteY137" fmla="*/ 545378 h 1006475"/>
                  <a:gd name="connsiteX138" fmla="*/ 880847 w 1363746"/>
                  <a:gd name="connsiteY138" fmla="*/ 547543 h 1006475"/>
                  <a:gd name="connsiteX139" fmla="*/ 825773 w 1363746"/>
                  <a:gd name="connsiteY139" fmla="*/ 595890 h 1006475"/>
                  <a:gd name="connsiteX140" fmla="*/ 752818 w 1363746"/>
                  <a:gd name="connsiteY140" fmla="*/ 602384 h 1006475"/>
                  <a:gd name="connsiteX141" fmla="*/ 752102 w 1363746"/>
                  <a:gd name="connsiteY141" fmla="*/ 600219 h 1006475"/>
                  <a:gd name="connsiteX142" fmla="*/ 807176 w 1363746"/>
                  <a:gd name="connsiteY142" fmla="*/ 551151 h 1006475"/>
                  <a:gd name="connsiteX143" fmla="*/ 852237 w 1363746"/>
                  <a:gd name="connsiteY143" fmla="*/ 542852 h 1006475"/>
                  <a:gd name="connsiteX144" fmla="*/ 738265 w 1363746"/>
                  <a:gd name="connsiteY144" fmla="*/ 494425 h 1006475"/>
                  <a:gd name="connsiteX145" fmla="*/ 740388 w 1363746"/>
                  <a:gd name="connsiteY145" fmla="*/ 494425 h 1006475"/>
                  <a:gd name="connsiteX146" fmla="*/ 756665 w 1363746"/>
                  <a:gd name="connsiteY146" fmla="*/ 560779 h 1006475"/>
                  <a:gd name="connsiteX147" fmla="*/ 724820 w 1363746"/>
                  <a:gd name="connsiteY147" fmla="*/ 617858 h 1006475"/>
                  <a:gd name="connsiteX148" fmla="*/ 721989 w 1363746"/>
                  <a:gd name="connsiteY148" fmla="*/ 619998 h 1006475"/>
                  <a:gd name="connsiteX149" fmla="*/ 719866 w 1363746"/>
                  <a:gd name="connsiteY149" fmla="*/ 619285 h 1006475"/>
                  <a:gd name="connsiteX150" fmla="*/ 704297 w 1363746"/>
                  <a:gd name="connsiteY150" fmla="*/ 580757 h 1006475"/>
                  <a:gd name="connsiteX151" fmla="*/ 703589 w 1363746"/>
                  <a:gd name="connsiteY151" fmla="*/ 553644 h 1006475"/>
                  <a:gd name="connsiteX152" fmla="*/ 738265 w 1363746"/>
                  <a:gd name="connsiteY152" fmla="*/ 494425 h 1006475"/>
                  <a:gd name="connsiteX153" fmla="*/ 883555 w 1363746"/>
                  <a:gd name="connsiteY153" fmla="*/ 488527 h 1006475"/>
                  <a:gd name="connsiteX154" fmla="*/ 948399 w 1363746"/>
                  <a:gd name="connsiteY154" fmla="*/ 502996 h 1006475"/>
                  <a:gd name="connsiteX155" fmla="*/ 949111 w 1363746"/>
                  <a:gd name="connsiteY155" fmla="*/ 505166 h 1006475"/>
                  <a:gd name="connsiteX156" fmla="*/ 889968 w 1363746"/>
                  <a:gd name="connsiteY156" fmla="*/ 536996 h 1006475"/>
                  <a:gd name="connsiteX157" fmla="*/ 825125 w 1363746"/>
                  <a:gd name="connsiteY157" fmla="*/ 522528 h 1006475"/>
                  <a:gd name="connsiteX158" fmla="*/ 824412 w 1363746"/>
                  <a:gd name="connsiteY158" fmla="*/ 520358 h 1006475"/>
                  <a:gd name="connsiteX159" fmla="*/ 883555 w 1363746"/>
                  <a:gd name="connsiteY159" fmla="*/ 488527 h 1006475"/>
                  <a:gd name="connsiteX160" fmla="*/ 1101359 w 1363746"/>
                  <a:gd name="connsiteY160" fmla="*/ 466725 h 1006475"/>
                  <a:gd name="connsiteX161" fmla="*/ 1146819 w 1363746"/>
                  <a:gd name="connsiteY161" fmla="*/ 481727 h 1006475"/>
                  <a:gd name="connsiteX162" fmla="*/ 1172074 w 1363746"/>
                  <a:gd name="connsiteY162" fmla="*/ 522446 h 1006475"/>
                  <a:gd name="connsiteX163" fmla="*/ 1170631 w 1363746"/>
                  <a:gd name="connsiteY163" fmla="*/ 523875 h 1006475"/>
                  <a:gd name="connsiteX164" fmla="*/ 1125171 w 1363746"/>
                  <a:gd name="connsiteY164" fmla="*/ 508873 h 1006475"/>
                  <a:gd name="connsiteX165" fmla="*/ 1100637 w 1363746"/>
                  <a:gd name="connsiteY165" fmla="*/ 468154 h 1006475"/>
                  <a:gd name="connsiteX166" fmla="*/ 1101359 w 1363746"/>
                  <a:gd name="connsiteY166" fmla="*/ 466725 h 1006475"/>
                  <a:gd name="connsiteX167" fmla="*/ 948621 w 1363746"/>
                  <a:gd name="connsiteY167" fmla="*/ 466399 h 1006475"/>
                  <a:gd name="connsiteX168" fmla="*/ 985349 w 1363746"/>
                  <a:gd name="connsiteY168" fmla="*/ 466661 h 1006475"/>
                  <a:gd name="connsiteX169" fmla="*/ 1033247 w 1363746"/>
                  <a:gd name="connsiteY169" fmla="*/ 498094 h 1006475"/>
                  <a:gd name="connsiteX170" fmla="*/ 1033247 w 1363746"/>
                  <a:gd name="connsiteY170" fmla="*/ 500190 h 1006475"/>
                  <a:gd name="connsiteX171" fmla="*/ 975340 w 1363746"/>
                  <a:gd name="connsiteY171" fmla="*/ 506476 h 1006475"/>
                  <a:gd name="connsiteX172" fmla="*/ 926727 w 1363746"/>
                  <a:gd name="connsiteY172" fmla="*/ 475044 h 1006475"/>
                  <a:gd name="connsiteX173" fmla="*/ 927442 w 1363746"/>
                  <a:gd name="connsiteY173" fmla="*/ 472948 h 1006475"/>
                  <a:gd name="connsiteX174" fmla="*/ 948621 w 1363746"/>
                  <a:gd name="connsiteY174" fmla="*/ 466399 h 1006475"/>
                  <a:gd name="connsiteX175" fmla="*/ 1176776 w 1363746"/>
                  <a:gd name="connsiteY175" fmla="*/ 465666 h 1006475"/>
                  <a:gd name="connsiteX176" fmla="*/ 1210380 w 1363746"/>
                  <a:gd name="connsiteY176" fmla="*/ 473251 h 1006475"/>
                  <a:gd name="connsiteX177" fmla="*/ 1248274 w 1363746"/>
                  <a:gd name="connsiteY177" fmla="*/ 512056 h 1006475"/>
                  <a:gd name="connsiteX178" fmla="*/ 1247559 w 1363746"/>
                  <a:gd name="connsiteY178" fmla="*/ 513467 h 1006475"/>
                  <a:gd name="connsiteX179" fmla="*/ 1193221 w 1363746"/>
                  <a:gd name="connsiteY179" fmla="*/ 507823 h 1006475"/>
                  <a:gd name="connsiteX180" fmla="*/ 1155327 w 1363746"/>
                  <a:gd name="connsiteY180" fmla="*/ 469017 h 1006475"/>
                  <a:gd name="connsiteX181" fmla="*/ 1156042 w 1363746"/>
                  <a:gd name="connsiteY181" fmla="*/ 467606 h 1006475"/>
                  <a:gd name="connsiteX182" fmla="*/ 1176776 w 1363746"/>
                  <a:gd name="connsiteY182" fmla="*/ 465666 h 1006475"/>
                  <a:gd name="connsiteX183" fmla="*/ 1011568 w 1363746"/>
                  <a:gd name="connsiteY183" fmla="*/ 449792 h 1006475"/>
                  <a:gd name="connsiteX184" fmla="*/ 1068333 w 1363746"/>
                  <a:gd name="connsiteY184" fmla="*/ 461786 h 1006475"/>
                  <a:gd name="connsiteX185" fmla="*/ 1103102 w 1363746"/>
                  <a:gd name="connsiteY185" fmla="*/ 507647 h 1006475"/>
                  <a:gd name="connsiteX186" fmla="*/ 1102392 w 1363746"/>
                  <a:gd name="connsiteY186" fmla="*/ 509058 h 1006475"/>
                  <a:gd name="connsiteX187" fmla="*/ 1045627 w 1363746"/>
                  <a:gd name="connsiteY187" fmla="*/ 497064 h 1006475"/>
                  <a:gd name="connsiteX188" fmla="*/ 1010859 w 1363746"/>
                  <a:gd name="connsiteY188" fmla="*/ 451203 h 1006475"/>
                  <a:gd name="connsiteX189" fmla="*/ 1011568 w 1363746"/>
                  <a:gd name="connsiteY189" fmla="*/ 449792 h 1006475"/>
                  <a:gd name="connsiteX190" fmla="*/ 831661 w 1363746"/>
                  <a:gd name="connsiteY190" fmla="*/ 433387 h 1006475"/>
                  <a:gd name="connsiteX191" fmla="*/ 833817 w 1363746"/>
                  <a:gd name="connsiteY191" fmla="*/ 434802 h 1006475"/>
                  <a:gd name="connsiteX192" fmla="*/ 825191 w 1363746"/>
                  <a:gd name="connsiteY192" fmla="*/ 504155 h 1006475"/>
                  <a:gd name="connsiteX193" fmla="*/ 772713 w 1363746"/>
                  <a:gd name="connsiteY193" fmla="*/ 550862 h 1006475"/>
                  <a:gd name="connsiteX194" fmla="*/ 770557 w 1363746"/>
                  <a:gd name="connsiteY194" fmla="*/ 549447 h 1006475"/>
                  <a:gd name="connsiteX195" fmla="*/ 779183 w 1363746"/>
                  <a:gd name="connsiteY195" fmla="*/ 480094 h 1006475"/>
                  <a:gd name="connsiteX196" fmla="*/ 831661 w 1363746"/>
                  <a:gd name="connsiteY196" fmla="*/ 433387 h 1006475"/>
                  <a:gd name="connsiteX197" fmla="*/ 1121426 w 1363746"/>
                  <a:gd name="connsiteY197" fmla="*/ 422830 h 1006475"/>
                  <a:gd name="connsiteX198" fmla="*/ 1174531 w 1363746"/>
                  <a:gd name="connsiteY198" fmla="*/ 437832 h 1006475"/>
                  <a:gd name="connsiteX199" fmla="*/ 1174531 w 1363746"/>
                  <a:gd name="connsiteY199" fmla="*/ 439975 h 1006475"/>
                  <a:gd name="connsiteX200" fmla="*/ 1124297 w 1363746"/>
                  <a:gd name="connsiteY200" fmla="*/ 462121 h 1006475"/>
                  <a:gd name="connsiteX201" fmla="*/ 1071192 w 1363746"/>
                  <a:gd name="connsiteY201" fmla="*/ 446405 h 1006475"/>
                  <a:gd name="connsiteX202" fmla="*/ 1071192 w 1363746"/>
                  <a:gd name="connsiteY202" fmla="*/ 444262 h 1006475"/>
                  <a:gd name="connsiteX203" fmla="*/ 1121426 w 1363746"/>
                  <a:gd name="connsiteY203" fmla="*/ 422830 h 1006475"/>
                  <a:gd name="connsiteX204" fmla="*/ 1046809 w 1363746"/>
                  <a:gd name="connsiteY204" fmla="*/ 396386 h 1006475"/>
                  <a:gd name="connsiteX205" fmla="*/ 1107864 w 1363746"/>
                  <a:gd name="connsiteY205" fmla="*/ 405911 h 1006475"/>
                  <a:gd name="connsiteX206" fmla="*/ 1107864 w 1363746"/>
                  <a:gd name="connsiteY206" fmla="*/ 408109 h 1006475"/>
                  <a:gd name="connsiteX207" fmla="*/ 1056039 w 1363746"/>
                  <a:gd name="connsiteY207" fmla="*/ 441813 h 1006475"/>
                  <a:gd name="connsiteX208" fmla="*/ 994984 w 1363746"/>
                  <a:gd name="connsiteY208" fmla="*/ 431556 h 1006475"/>
                  <a:gd name="connsiteX209" fmla="*/ 994274 w 1363746"/>
                  <a:gd name="connsiteY209" fmla="*/ 429358 h 1006475"/>
                  <a:gd name="connsiteX210" fmla="*/ 1046809 w 1363746"/>
                  <a:gd name="connsiteY210" fmla="*/ 396386 h 1006475"/>
                  <a:gd name="connsiteX211" fmla="*/ 930928 w 1363746"/>
                  <a:gd name="connsiteY211" fmla="*/ 392112 h 1006475"/>
                  <a:gd name="connsiteX212" fmla="*/ 932362 w 1363746"/>
                  <a:gd name="connsiteY212" fmla="*/ 393539 h 1006475"/>
                  <a:gd name="connsiteX213" fmla="*/ 905835 w 1363746"/>
                  <a:gd name="connsiteY213" fmla="*/ 454923 h 1006475"/>
                  <a:gd name="connsiteX214" fmla="*/ 844896 w 1363746"/>
                  <a:gd name="connsiteY214" fmla="*/ 484187 h 1006475"/>
                  <a:gd name="connsiteX215" fmla="*/ 843462 w 1363746"/>
                  <a:gd name="connsiteY215" fmla="*/ 482759 h 1006475"/>
                  <a:gd name="connsiteX216" fmla="*/ 869989 w 1363746"/>
                  <a:gd name="connsiteY216" fmla="*/ 421376 h 1006475"/>
                  <a:gd name="connsiteX217" fmla="*/ 930928 w 1363746"/>
                  <a:gd name="connsiteY217" fmla="*/ 392112 h 1006475"/>
                  <a:gd name="connsiteX218" fmla="*/ 1015056 w 1363746"/>
                  <a:gd name="connsiteY218" fmla="*/ 384889 h 1006475"/>
                  <a:gd name="connsiteX219" fmla="*/ 1016499 w 1363746"/>
                  <a:gd name="connsiteY219" fmla="*/ 386316 h 1006475"/>
                  <a:gd name="connsiteX220" fmla="*/ 979698 w 1363746"/>
                  <a:gd name="connsiteY220" fmla="*/ 442694 h 1006475"/>
                  <a:gd name="connsiteX221" fmla="*/ 914755 w 1363746"/>
                  <a:gd name="connsiteY221" fmla="*/ 461963 h 1006475"/>
                  <a:gd name="connsiteX222" fmla="*/ 913312 w 1363746"/>
                  <a:gd name="connsiteY222" fmla="*/ 460536 h 1006475"/>
                  <a:gd name="connsiteX223" fmla="*/ 950113 w 1363746"/>
                  <a:gd name="connsiteY223" fmla="*/ 404157 h 1006475"/>
                  <a:gd name="connsiteX224" fmla="*/ 1015056 w 1363746"/>
                  <a:gd name="connsiteY224" fmla="*/ 384889 h 1006475"/>
                  <a:gd name="connsiteX225" fmla="*/ 758756 w 1363746"/>
                  <a:gd name="connsiteY225" fmla="*/ 347662 h 1006475"/>
                  <a:gd name="connsiteX226" fmla="*/ 760193 w 1363746"/>
                  <a:gd name="connsiteY226" fmla="*/ 350523 h 1006475"/>
                  <a:gd name="connsiteX227" fmla="*/ 701277 w 1363746"/>
                  <a:gd name="connsiteY227" fmla="*/ 442075 h 1006475"/>
                  <a:gd name="connsiteX228" fmla="*/ 599253 w 1363746"/>
                  <a:gd name="connsiteY228" fmla="*/ 477837 h 1006475"/>
                  <a:gd name="connsiteX229" fmla="*/ 596379 w 1363746"/>
                  <a:gd name="connsiteY229" fmla="*/ 477837 h 1006475"/>
                  <a:gd name="connsiteX230" fmla="*/ 594224 w 1363746"/>
                  <a:gd name="connsiteY230" fmla="*/ 475691 h 1006475"/>
                  <a:gd name="connsiteX231" fmla="*/ 603564 w 1363746"/>
                  <a:gd name="connsiteY231" fmla="*/ 451373 h 1006475"/>
                  <a:gd name="connsiteX232" fmla="*/ 653858 w 1363746"/>
                  <a:gd name="connsiteY232" fmla="*/ 384139 h 1006475"/>
                  <a:gd name="connsiteX233" fmla="*/ 758756 w 1363746"/>
                  <a:gd name="connsiteY233" fmla="*/ 347662 h 1006475"/>
                  <a:gd name="connsiteX234" fmla="*/ 516071 w 1363746"/>
                  <a:gd name="connsiteY234" fmla="*/ 328612 h 1006475"/>
                  <a:gd name="connsiteX235" fmla="*/ 517510 w 1363746"/>
                  <a:gd name="connsiteY235" fmla="*/ 329330 h 1006475"/>
                  <a:gd name="connsiteX236" fmla="*/ 580107 w 1363746"/>
                  <a:gd name="connsiteY236" fmla="*/ 408327 h 1006475"/>
                  <a:gd name="connsiteX237" fmla="*/ 572912 w 1363746"/>
                  <a:gd name="connsiteY237" fmla="*/ 495224 h 1006475"/>
                  <a:gd name="connsiteX238" fmla="*/ 567876 w 1363746"/>
                  <a:gd name="connsiteY238" fmla="*/ 508151 h 1006475"/>
                  <a:gd name="connsiteX239" fmla="*/ 565717 w 1363746"/>
                  <a:gd name="connsiteY239" fmla="*/ 509587 h 1006475"/>
                  <a:gd name="connsiteX240" fmla="*/ 564278 w 1363746"/>
                  <a:gd name="connsiteY240" fmla="*/ 508869 h 1006475"/>
                  <a:gd name="connsiteX241" fmla="*/ 553486 w 1363746"/>
                  <a:gd name="connsiteY241" fmla="*/ 500969 h 1006475"/>
                  <a:gd name="connsiteX242" fmla="*/ 501681 w 1363746"/>
                  <a:gd name="connsiteY242" fmla="*/ 429154 h 1006475"/>
                  <a:gd name="connsiteX243" fmla="*/ 513912 w 1363746"/>
                  <a:gd name="connsiteY243" fmla="*/ 330048 h 1006475"/>
                  <a:gd name="connsiteX244" fmla="*/ 516071 w 1363746"/>
                  <a:gd name="connsiteY244" fmla="*/ 328612 h 1006475"/>
                  <a:gd name="connsiteX245" fmla="*/ 805945 w 1363746"/>
                  <a:gd name="connsiteY245" fmla="*/ 254187 h 1006475"/>
                  <a:gd name="connsiteX246" fmla="*/ 821543 w 1363746"/>
                  <a:gd name="connsiteY246" fmla="*/ 255086 h 1006475"/>
                  <a:gd name="connsiteX247" fmla="*/ 823694 w 1363746"/>
                  <a:gd name="connsiteY247" fmla="*/ 258637 h 1006475"/>
                  <a:gd name="connsiteX248" fmla="*/ 748395 w 1363746"/>
                  <a:gd name="connsiteY248" fmla="*/ 335338 h 1006475"/>
                  <a:gd name="connsiteX249" fmla="*/ 640825 w 1363746"/>
                  <a:gd name="connsiteY249" fmla="*/ 354514 h 1006475"/>
                  <a:gd name="connsiteX250" fmla="*/ 639391 w 1363746"/>
                  <a:gd name="connsiteY250" fmla="*/ 351673 h 1006475"/>
                  <a:gd name="connsiteX251" fmla="*/ 713973 w 1363746"/>
                  <a:gd name="connsiteY251" fmla="*/ 274261 h 1006475"/>
                  <a:gd name="connsiteX252" fmla="*/ 805945 w 1363746"/>
                  <a:gd name="connsiteY252" fmla="*/ 254187 h 1006475"/>
                  <a:gd name="connsiteX253" fmla="*/ 603884 w 1363746"/>
                  <a:gd name="connsiteY253" fmla="*/ 201460 h 1006475"/>
                  <a:gd name="connsiteX254" fmla="*/ 606761 w 1363746"/>
                  <a:gd name="connsiteY254" fmla="*/ 201460 h 1006475"/>
                  <a:gd name="connsiteX255" fmla="*/ 641279 w 1363746"/>
                  <a:gd name="connsiteY255" fmla="*/ 295482 h 1006475"/>
                  <a:gd name="connsiteX256" fmla="*/ 598851 w 1363746"/>
                  <a:gd name="connsiteY256" fmla="*/ 386632 h 1006475"/>
                  <a:gd name="connsiteX257" fmla="*/ 595255 w 1363746"/>
                  <a:gd name="connsiteY257" fmla="*/ 386632 h 1006475"/>
                  <a:gd name="connsiteX258" fmla="*/ 588064 w 1363746"/>
                  <a:gd name="connsiteY258" fmla="*/ 376584 h 1006475"/>
                  <a:gd name="connsiteX259" fmla="*/ 579434 w 1363746"/>
                  <a:gd name="connsiteY259" fmla="*/ 362230 h 1006475"/>
                  <a:gd name="connsiteX260" fmla="*/ 560737 w 1363746"/>
                  <a:gd name="connsiteY260" fmla="*/ 291893 h 1006475"/>
                  <a:gd name="connsiteX261" fmla="*/ 603884 w 1363746"/>
                  <a:gd name="connsiteY261" fmla="*/ 201460 h 1006475"/>
                  <a:gd name="connsiteX262" fmla="*/ 849988 w 1363746"/>
                  <a:gd name="connsiteY262" fmla="*/ 168859 h 1006475"/>
                  <a:gd name="connsiteX263" fmla="*/ 915933 w 1363746"/>
                  <a:gd name="connsiteY263" fmla="*/ 183261 h 1006475"/>
                  <a:gd name="connsiteX264" fmla="*/ 916647 w 1363746"/>
                  <a:gd name="connsiteY264" fmla="*/ 186817 h 1006475"/>
                  <a:gd name="connsiteX265" fmla="*/ 833850 w 1363746"/>
                  <a:gd name="connsiteY265" fmla="*/ 240157 h 1006475"/>
                  <a:gd name="connsiteX266" fmla="*/ 735352 w 1363746"/>
                  <a:gd name="connsiteY266" fmla="*/ 228778 h 1006475"/>
                  <a:gd name="connsiteX267" fmla="*/ 734638 w 1363746"/>
                  <a:gd name="connsiteY267" fmla="*/ 225933 h 1006475"/>
                  <a:gd name="connsiteX268" fmla="*/ 817434 w 1363746"/>
                  <a:gd name="connsiteY268" fmla="*/ 171882 h 1006475"/>
                  <a:gd name="connsiteX269" fmla="*/ 849988 w 1363746"/>
                  <a:gd name="connsiteY269" fmla="*/ 168859 h 1006475"/>
                  <a:gd name="connsiteX270" fmla="*/ 938706 w 1363746"/>
                  <a:gd name="connsiteY270" fmla="*/ 124453 h 1006475"/>
                  <a:gd name="connsiteX271" fmla="*/ 967245 w 1363746"/>
                  <a:gd name="connsiteY271" fmla="*/ 124777 h 1006475"/>
                  <a:gd name="connsiteX272" fmla="*/ 1044360 w 1363746"/>
                  <a:gd name="connsiteY272" fmla="*/ 164068 h 1006475"/>
                  <a:gd name="connsiteX273" fmla="*/ 1043646 w 1363746"/>
                  <a:gd name="connsiteY273" fmla="*/ 166925 h 1006475"/>
                  <a:gd name="connsiteX274" fmla="*/ 958677 w 1363746"/>
                  <a:gd name="connsiteY274" fmla="*/ 185499 h 1006475"/>
                  <a:gd name="connsiteX275" fmla="*/ 882276 w 1363746"/>
                  <a:gd name="connsiteY275" fmla="*/ 145494 h 1006475"/>
                  <a:gd name="connsiteX276" fmla="*/ 882276 w 1363746"/>
                  <a:gd name="connsiteY276" fmla="*/ 142636 h 1006475"/>
                  <a:gd name="connsiteX277" fmla="*/ 938706 w 1363746"/>
                  <a:gd name="connsiteY277" fmla="*/ 124453 h 1006475"/>
                  <a:gd name="connsiteX278" fmla="*/ 1138587 w 1363746"/>
                  <a:gd name="connsiteY278" fmla="*/ 108523 h 1006475"/>
                  <a:gd name="connsiteX279" fmla="*/ 1208317 w 1363746"/>
                  <a:gd name="connsiteY279" fmla="*/ 123648 h 1006475"/>
                  <a:gd name="connsiteX280" fmla="*/ 1251449 w 1363746"/>
                  <a:gd name="connsiteY280" fmla="*/ 179828 h 1006475"/>
                  <a:gd name="connsiteX281" fmla="*/ 1250011 w 1363746"/>
                  <a:gd name="connsiteY281" fmla="*/ 181989 h 1006475"/>
                  <a:gd name="connsiteX282" fmla="*/ 1180281 w 1363746"/>
                  <a:gd name="connsiteY282" fmla="*/ 166143 h 1006475"/>
                  <a:gd name="connsiteX283" fmla="*/ 1137868 w 1363746"/>
                  <a:gd name="connsiteY283" fmla="*/ 109963 h 1006475"/>
                  <a:gd name="connsiteX284" fmla="*/ 1138587 w 1363746"/>
                  <a:gd name="connsiteY284" fmla="*/ 108523 h 1006475"/>
                  <a:gd name="connsiteX285" fmla="*/ 732950 w 1363746"/>
                  <a:gd name="connsiteY285" fmla="*/ 97556 h 1006475"/>
                  <a:gd name="connsiteX286" fmla="*/ 735786 w 1363746"/>
                  <a:gd name="connsiteY286" fmla="*/ 98993 h 1006475"/>
                  <a:gd name="connsiteX287" fmla="*/ 733659 w 1363746"/>
                  <a:gd name="connsiteY287" fmla="*/ 201775 h 1006475"/>
                  <a:gd name="connsiteX288" fmla="*/ 663460 w 1363746"/>
                  <a:gd name="connsiteY288" fmla="*/ 278681 h 1006475"/>
                  <a:gd name="connsiteX289" fmla="*/ 660624 w 1363746"/>
                  <a:gd name="connsiteY289" fmla="*/ 277244 h 1006475"/>
                  <a:gd name="connsiteX290" fmla="*/ 662751 w 1363746"/>
                  <a:gd name="connsiteY290" fmla="*/ 174462 h 1006475"/>
                  <a:gd name="connsiteX291" fmla="*/ 732950 w 1363746"/>
                  <a:gd name="connsiteY291" fmla="*/ 97556 h 1006475"/>
                  <a:gd name="connsiteX292" fmla="*/ 1251920 w 1363746"/>
                  <a:gd name="connsiteY292" fmla="*/ 95810 h 1006475"/>
                  <a:gd name="connsiteX293" fmla="*/ 1301844 w 1363746"/>
                  <a:gd name="connsiteY293" fmla="*/ 101657 h 1006475"/>
                  <a:gd name="connsiteX294" fmla="*/ 1363453 w 1363746"/>
                  <a:gd name="connsiteY294" fmla="*/ 153392 h 1006475"/>
                  <a:gd name="connsiteX295" fmla="*/ 1362745 w 1363746"/>
                  <a:gd name="connsiteY295" fmla="*/ 155518 h 1006475"/>
                  <a:gd name="connsiteX296" fmla="*/ 1281308 w 1363746"/>
                  <a:gd name="connsiteY296" fmla="*/ 155518 h 1006475"/>
                  <a:gd name="connsiteX297" fmla="*/ 1219699 w 1363746"/>
                  <a:gd name="connsiteY297" fmla="*/ 103783 h 1006475"/>
                  <a:gd name="connsiteX298" fmla="*/ 1221115 w 1363746"/>
                  <a:gd name="connsiteY298" fmla="*/ 101657 h 1006475"/>
                  <a:gd name="connsiteX299" fmla="*/ 1251920 w 1363746"/>
                  <a:gd name="connsiteY299" fmla="*/ 95810 h 1006475"/>
                  <a:gd name="connsiteX300" fmla="*/ 1035572 w 1363746"/>
                  <a:gd name="connsiteY300" fmla="*/ 92698 h 1006475"/>
                  <a:gd name="connsiteX301" fmla="*/ 1088350 w 1363746"/>
                  <a:gd name="connsiteY301" fmla="*/ 105266 h 1006475"/>
                  <a:gd name="connsiteX302" fmla="*/ 1147548 w 1363746"/>
                  <a:gd name="connsiteY302" fmla="*/ 167746 h 1006475"/>
                  <a:gd name="connsiteX303" fmla="*/ 1146121 w 1363746"/>
                  <a:gd name="connsiteY303" fmla="*/ 169900 h 1006475"/>
                  <a:gd name="connsiteX304" fmla="*/ 1060535 w 1363746"/>
                  <a:gd name="connsiteY304" fmla="*/ 159846 h 1006475"/>
                  <a:gd name="connsiteX305" fmla="*/ 1000624 w 1363746"/>
                  <a:gd name="connsiteY305" fmla="*/ 98084 h 1006475"/>
                  <a:gd name="connsiteX306" fmla="*/ 1002051 w 1363746"/>
                  <a:gd name="connsiteY306" fmla="*/ 95212 h 1006475"/>
                  <a:gd name="connsiteX307" fmla="*/ 1035572 w 1363746"/>
                  <a:gd name="connsiteY307" fmla="*/ 92698 h 1006475"/>
                  <a:gd name="connsiteX308" fmla="*/ 1188899 w 1363746"/>
                  <a:gd name="connsiteY308" fmla="*/ 41945 h 1006475"/>
                  <a:gd name="connsiteX309" fmla="*/ 1242079 w 1363746"/>
                  <a:gd name="connsiteY309" fmla="*/ 57844 h 1006475"/>
                  <a:gd name="connsiteX310" fmla="*/ 1242795 w 1363746"/>
                  <a:gd name="connsiteY310" fmla="*/ 60688 h 1006475"/>
                  <a:gd name="connsiteX311" fmla="*/ 1171173 w 1363746"/>
                  <a:gd name="connsiteY311" fmla="*/ 99086 h 1006475"/>
                  <a:gd name="connsiteX312" fmla="*/ 1090956 w 1363746"/>
                  <a:gd name="connsiteY312" fmla="*/ 84154 h 1006475"/>
                  <a:gd name="connsiteX313" fmla="*/ 1090956 w 1363746"/>
                  <a:gd name="connsiteY313" fmla="*/ 81310 h 1006475"/>
                  <a:gd name="connsiteX314" fmla="*/ 1161862 w 1363746"/>
                  <a:gd name="connsiteY314" fmla="*/ 42912 h 1006475"/>
                  <a:gd name="connsiteX315" fmla="*/ 1188899 w 1363746"/>
                  <a:gd name="connsiteY315" fmla="*/ 41945 h 1006475"/>
                  <a:gd name="connsiteX316" fmla="*/ 872381 w 1363746"/>
                  <a:gd name="connsiteY316" fmla="*/ 24529 h 1006475"/>
                  <a:gd name="connsiteX317" fmla="*/ 875212 w 1363746"/>
                  <a:gd name="connsiteY317" fmla="*/ 25962 h 1006475"/>
                  <a:gd name="connsiteX318" fmla="*/ 844782 w 1363746"/>
                  <a:gd name="connsiteY318" fmla="*/ 119848 h 1006475"/>
                  <a:gd name="connsiteX319" fmla="*/ 760568 w 1363746"/>
                  <a:gd name="connsiteY319" fmla="*/ 170733 h 1006475"/>
                  <a:gd name="connsiteX320" fmla="*/ 757737 w 1363746"/>
                  <a:gd name="connsiteY320" fmla="*/ 169300 h 1006475"/>
                  <a:gd name="connsiteX321" fmla="*/ 788167 w 1363746"/>
                  <a:gd name="connsiteY321" fmla="*/ 75414 h 1006475"/>
                  <a:gd name="connsiteX322" fmla="*/ 872381 w 1363746"/>
                  <a:gd name="connsiteY322" fmla="*/ 24529 h 1006475"/>
                  <a:gd name="connsiteX323" fmla="*/ 1076752 w 1363746"/>
                  <a:gd name="connsiteY323" fmla="*/ 10488 h 1006475"/>
                  <a:gd name="connsiteX324" fmla="*/ 1138196 w 1363746"/>
                  <a:gd name="connsiteY324" fmla="*/ 20351 h 1006475"/>
                  <a:gd name="connsiteX325" fmla="*/ 1139615 w 1363746"/>
                  <a:gd name="connsiteY325" fmla="*/ 23214 h 1006475"/>
                  <a:gd name="connsiteX326" fmla="*/ 1066556 w 1363746"/>
                  <a:gd name="connsiteY326" fmla="*/ 78321 h 1006475"/>
                  <a:gd name="connsiteX327" fmla="*/ 975056 w 1363746"/>
                  <a:gd name="connsiteY327" fmla="*/ 73312 h 1006475"/>
                  <a:gd name="connsiteX328" fmla="*/ 974346 w 1363746"/>
                  <a:gd name="connsiteY328" fmla="*/ 70449 h 1006475"/>
                  <a:gd name="connsiteX329" fmla="*/ 1046696 w 1363746"/>
                  <a:gd name="connsiteY329" fmla="*/ 15342 h 1006475"/>
                  <a:gd name="connsiteX330" fmla="*/ 1076752 w 1363746"/>
                  <a:gd name="connsiteY330" fmla="*/ 10488 h 1006475"/>
                  <a:gd name="connsiteX331" fmla="*/ 996899 w 1363746"/>
                  <a:gd name="connsiteY331" fmla="*/ 0 h 1006475"/>
                  <a:gd name="connsiteX332" fmla="*/ 999037 w 1363746"/>
                  <a:gd name="connsiteY332" fmla="*/ 2854 h 1006475"/>
                  <a:gd name="connsiteX333" fmla="*/ 954133 w 1363746"/>
                  <a:gd name="connsiteY333" fmla="*/ 89899 h 1006475"/>
                  <a:gd name="connsiteX334" fmla="*/ 861475 w 1363746"/>
                  <a:gd name="connsiteY334" fmla="*/ 127000 h 1006475"/>
                  <a:gd name="connsiteX335" fmla="*/ 859337 w 1363746"/>
                  <a:gd name="connsiteY335" fmla="*/ 124859 h 1006475"/>
                  <a:gd name="connsiteX336" fmla="*/ 904241 w 1363746"/>
                  <a:gd name="connsiteY336" fmla="*/ 37101 h 1006475"/>
                  <a:gd name="connsiteX337" fmla="*/ 996899 w 1363746"/>
                  <a:gd name="connsiteY337" fmla="*/ 0 h 100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</a:cxnLst>
                <a:rect l="l" t="t" r="r" b="b"/>
                <a:pathLst>
                  <a:path w="1363746" h="1006475">
                    <a:moveTo>
                      <a:pt x="38917" y="907187"/>
                    </a:moveTo>
                    <a:cubicBezTo>
                      <a:pt x="38917" y="906462"/>
                      <a:pt x="40356" y="907187"/>
                      <a:pt x="40356" y="907912"/>
                    </a:cubicBezTo>
                    <a:cubicBezTo>
                      <a:pt x="42515" y="913709"/>
                      <a:pt x="49712" y="939075"/>
                      <a:pt x="41076" y="963716"/>
                    </a:cubicBezTo>
                    <a:cubicBezTo>
                      <a:pt x="33160" y="987632"/>
                      <a:pt x="11570" y="1002851"/>
                      <a:pt x="6532" y="1006475"/>
                    </a:cubicBezTo>
                    <a:cubicBezTo>
                      <a:pt x="5812" y="1006475"/>
                      <a:pt x="5093" y="1006475"/>
                      <a:pt x="4373" y="1005750"/>
                    </a:cubicBezTo>
                    <a:cubicBezTo>
                      <a:pt x="2934" y="999953"/>
                      <a:pt x="-4263" y="974587"/>
                      <a:pt x="3653" y="949946"/>
                    </a:cubicBezTo>
                    <a:cubicBezTo>
                      <a:pt x="12289" y="926030"/>
                      <a:pt x="33160" y="910811"/>
                      <a:pt x="38917" y="907187"/>
                    </a:cubicBezTo>
                    <a:close/>
                    <a:moveTo>
                      <a:pt x="77757" y="869080"/>
                    </a:moveTo>
                    <a:cubicBezTo>
                      <a:pt x="77757" y="868362"/>
                      <a:pt x="78463" y="869080"/>
                      <a:pt x="79168" y="869080"/>
                    </a:cubicBezTo>
                    <a:cubicBezTo>
                      <a:pt x="81991" y="874107"/>
                      <a:pt x="92574" y="894216"/>
                      <a:pt x="90457" y="915761"/>
                    </a:cubicBezTo>
                    <a:cubicBezTo>
                      <a:pt x="87635" y="938024"/>
                      <a:pt x="72818" y="954541"/>
                      <a:pt x="69291" y="958850"/>
                    </a:cubicBezTo>
                    <a:cubicBezTo>
                      <a:pt x="68585" y="958850"/>
                      <a:pt x="67880" y="958850"/>
                      <a:pt x="67880" y="958850"/>
                    </a:cubicBezTo>
                    <a:cubicBezTo>
                      <a:pt x="65057" y="953823"/>
                      <a:pt x="54474" y="933715"/>
                      <a:pt x="56591" y="912170"/>
                    </a:cubicBezTo>
                    <a:cubicBezTo>
                      <a:pt x="58707" y="889907"/>
                      <a:pt x="73524" y="873389"/>
                      <a:pt x="77757" y="869080"/>
                    </a:cubicBezTo>
                    <a:close/>
                    <a:moveTo>
                      <a:pt x="83222" y="833437"/>
                    </a:moveTo>
                    <a:cubicBezTo>
                      <a:pt x="83929" y="833437"/>
                      <a:pt x="84636" y="834141"/>
                      <a:pt x="84636" y="834845"/>
                    </a:cubicBezTo>
                    <a:cubicBezTo>
                      <a:pt x="83222" y="841178"/>
                      <a:pt x="77564" y="865809"/>
                      <a:pt x="58471" y="881995"/>
                    </a:cubicBezTo>
                    <a:cubicBezTo>
                      <a:pt x="39378" y="898181"/>
                      <a:pt x="14628" y="900996"/>
                      <a:pt x="8263" y="901700"/>
                    </a:cubicBezTo>
                    <a:cubicBezTo>
                      <a:pt x="7556" y="901700"/>
                      <a:pt x="6849" y="900996"/>
                      <a:pt x="6849" y="900293"/>
                    </a:cubicBezTo>
                    <a:cubicBezTo>
                      <a:pt x="8263" y="893959"/>
                      <a:pt x="13921" y="869328"/>
                      <a:pt x="32307" y="853142"/>
                    </a:cubicBezTo>
                    <a:cubicBezTo>
                      <a:pt x="51400" y="836252"/>
                      <a:pt x="76857" y="833437"/>
                      <a:pt x="83222" y="833437"/>
                    </a:cubicBezTo>
                    <a:close/>
                    <a:moveTo>
                      <a:pt x="129645" y="792877"/>
                    </a:moveTo>
                    <a:cubicBezTo>
                      <a:pt x="130374" y="792162"/>
                      <a:pt x="131104" y="792162"/>
                      <a:pt x="131833" y="792877"/>
                    </a:cubicBezTo>
                    <a:cubicBezTo>
                      <a:pt x="134750" y="799311"/>
                      <a:pt x="144962" y="824333"/>
                      <a:pt x="139127" y="850784"/>
                    </a:cubicBezTo>
                    <a:cubicBezTo>
                      <a:pt x="133292" y="877235"/>
                      <a:pt x="112139" y="895108"/>
                      <a:pt x="107034" y="900112"/>
                    </a:cubicBezTo>
                    <a:cubicBezTo>
                      <a:pt x="106304" y="900112"/>
                      <a:pt x="105575" y="900112"/>
                      <a:pt x="104845" y="899397"/>
                    </a:cubicBezTo>
                    <a:cubicBezTo>
                      <a:pt x="101928" y="892963"/>
                      <a:pt x="90987" y="867942"/>
                      <a:pt x="97551" y="841490"/>
                    </a:cubicBezTo>
                    <a:cubicBezTo>
                      <a:pt x="103387" y="815039"/>
                      <a:pt x="123810" y="797166"/>
                      <a:pt x="129645" y="792877"/>
                    </a:cubicBezTo>
                    <a:close/>
                    <a:moveTo>
                      <a:pt x="128369" y="766615"/>
                    </a:moveTo>
                    <a:cubicBezTo>
                      <a:pt x="129087" y="767335"/>
                      <a:pt x="129087" y="768056"/>
                      <a:pt x="129087" y="768776"/>
                    </a:cubicBezTo>
                    <a:cubicBezTo>
                      <a:pt x="126932" y="775257"/>
                      <a:pt x="116155" y="803341"/>
                      <a:pt x="92447" y="819183"/>
                    </a:cubicBezTo>
                    <a:cubicBezTo>
                      <a:pt x="68739" y="835025"/>
                      <a:pt x="38565" y="833585"/>
                      <a:pt x="31380" y="832865"/>
                    </a:cubicBezTo>
                    <a:cubicBezTo>
                      <a:pt x="30662" y="832865"/>
                      <a:pt x="30662" y="832145"/>
                      <a:pt x="30662" y="831425"/>
                    </a:cubicBezTo>
                    <a:cubicBezTo>
                      <a:pt x="32817" y="824944"/>
                      <a:pt x="43594" y="796860"/>
                      <a:pt x="67302" y="781017"/>
                    </a:cubicBezTo>
                    <a:cubicBezTo>
                      <a:pt x="91010" y="765175"/>
                      <a:pt x="121184" y="766615"/>
                      <a:pt x="128369" y="766615"/>
                    </a:cubicBezTo>
                    <a:close/>
                    <a:moveTo>
                      <a:pt x="205661" y="750887"/>
                    </a:moveTo>
                    <a:cubicBezTo>
                      <a:pt x="206392" y="750887"/>
                      <a:pt x="207855" y="751597"/>
                      <a:pt x="207855" y="752306"/>
                    </a:cubicBezTo>
                    <a:cubicBezTo>
                      <a:pt x="208586" y="758692"/>
                      <a:pt x="210049" y="786366"/>
                      <a:pt x="195423" y="809072"/>
                    </a:cubicBezTo>
                    <a:cubicBezTo>
                      <a:pt x="181528" y="831778"/>
                      <a:pt x="155200" y="842421"/>
                      <a:pt x="148619" y="844550"/>
                    </a:cubicBezTo>
                    <a:cubicBezTo>
                      <a:pt x="147887" y="844550"/>
                      <a:pt x="147156" y="844550"/>
                      <a:pt x="147156" y="843841"/>
                    </a:cubicBezTo>
                    <a:cubicBezTo>
                      <a:pt x="146425" y="836745"/>
                      <a:pt x="144962" y="809781"/>
                      <a:pt x="158857" y="787075"/>
                    </a:cubicBezTo>
                    <a:cubicBezTo>
                      <a:pt x="173483" y="764369"/>
                      <a:pt x="199079" y="753725"/>
                      <a:pt x="205661" y="750887"/>
                    </a:cubicBezTo>
                    <a:close/>
                    <a:moveTo>
                      <a:pt x="452220" y="735012"/>
                    </a:moveTo>
                    <a:cubicBezTo>
                      <a:pt x="459304" y="735012"/>
                      <a:pt x="466388" y="735743"/>
                      <a:pt x="472763" y="737205"/>
                    </a:cubicBezTo>
                    <a:cubicBezTo>
                      <a:pt x="481264" y="744516"/>
                      <a:pt x="490473" y="751096"/>
                      <a:pt x="498974" y="755483"/>
                    </a:cubicBezTo>
                    <a:cubicBezTo>
                      <a:pt x="488348" y="764987"/>
                      <a:pt x="467805" y="782533"/>
                      <a:pt x="441594" y="788382"/>
                    </a:cubicBezTo>
                    <a:cubicBezTo>
                      <a:pt x="434510" y="789844"/>
                      <a:pt x="427426" y="790575"/>
                      <a:pt x="421050" y="790575"/>
                    </a:cubicBezTo>
                    <a:cubicBezTo>
                      <a:pt x="395548" y="790575"/>
                      <a:pt x="374296" y="781071"/>
                      <a:pt x="368629" y="778878"/>
                    </a:cubicBezTo>
                    <a:cubicBezTo>
                      <a:pt x="367920" y="778147"/>
                      <a:pt x="367212" y="777415"/>
                      <a:pt x="367920" y="776684"/>
                    </a:cubicBezTo>
                    <a:cubicBezTo>
                      <a:pt x="373588" y="770105"/>
                      <a:pt x="397673" y="744516"/>
                      <a:pt x="430968" y="737205"/>
                    </a:cubicBezTo>
                    <a:cubicBezTo>
                      <a:pt x="438052" y="735743"/>
                      <a:pt x="445136" y="735012"/>
                      <a:pt x="452220" y="735012"/>
                    </a:cubicBezTo>
                    <a:close/>
                    <a:moveTo>
                      <a:pt x="140145" y="717073"/>
                    </a:moveTo>
                    <a:cubicBezTo>
                      <a:pt x="170998" y="712787"/>
                      <a:pt x="199699" y="727789"/>
                      <a:pt x="206156" y="732075"/>
                    </a:cubicBezTo>
                    <a:cubicBezTo>
                      <a:pt x="206874" y="732075"/>
                      <a:pt x="206874" y="733504"/>
                      <a:pt x="206156" y="734218"/>
                    </a:cubicBezTo>
                    <a:cubicBezTo>
                      <a:pt x="201134" y="739219"/>
                      <a:pt x="177456" y="761365"/>
                      <a:pt x="146603" y="765651"/>
                    </a:cubicBezTo>
                    <a:cubicBezTo>
                      <a:pt x="115750" y="769937"/>
                      <a:pt x="87767" y="754935"/>
                      <a:pt x="81309" y="750649"/>
                    </a:cubicBezTo>
                    <a:cubicBezTo>
                      <a:pt x="80591" y="750649"/>
                      <a:pt x="79874" y="749220"/>
                      <a:pt x="80591" y="748506"/>
                    </a:cubicBezTo>
                    <a:cubicBezTo>
                      <a:pt x="86332" y="743505"/>
                      <a:pt x="109292" y="721359"/>
                      <a:pt x="140145" y="717073"/>
                    </a:cubicBezTo>
                    <a:close/>
                    <a:moveTo>
                      <a:pt x="403906" y="714194"/>
                    </a:moveTo>
                    <a:cubicBezTo>
                      <a:pt x="411106" y="714898"/>
                      <a:pt x="416866" y="716305"/>
                      <a:pt x="419746" y="717008"/>
                    </a:cubicBezTo>
                    <a:cubicBezTo>
                      <a:pt x="421186" y="717008"/>
                      <a:pt x="421186" y="717712"/>
                      <a:pt x="421186" y="719119"/>
                    </a:cubicBezTo>
                    <a:cubicBezTo>
                      <a:pt x="419746" y="720526"/>
                      <a:pt x="417586" y="723340"/>
                      <a:pt x="415426" y="726858"/>
                    </a:cubicBezTo>
                    <a:cubicBezTo>
                      <a:pt x="406066" y="737412"/>
                      <a:pt x="388786" y="755704"/>
                      <a:pt x="365025" y="765554"/>
                    </a:cubicBezTo>
                    <a:cubicBezTo>
                      <a:pt x="360705" y="766961"/>
                      <a:pt x="357105" y="768368"/>
                      <a:pt x="353505" y="769072"/>
                    </a:cubicBezTo>
                    <a:cubicBezTo>
                      <a:pt x="347025" y="770479"/>
                      <a:pt x="341265" y="771886"/>
                      <a:pt x="335505" y="772589"/>
                    </a:cubicBezTo>
                    <a:cubicBezTo>
                      <a:pt x="314624" y="774700"/>
                      <a:pt x="296624" y="771182"/>
                      <a:pt x="290864" y="770479"/>
                    </a:cubicBezTo>
                    <a:cubicBezTo>
                      <a:pt x="290144" y="769775"/>
                      <a:pt x="289424" y="769072"/>
                      <a:pt x="290144" y="768368"/>
                    </a:cubicBezTo>
                    <a:cubicBezTo>
                      <a:pt x="295184" y="761333"/>
                      <a:pt x="314624" y="733894"/>
                      <a:pt x="346305" y="721230"/>
                    </a:cubicBezTo>
                    <a:cubicBezTo>
                      <a:pt x="367185" y="713490"/>
                      <a:pt x="388786" y="712787"/>
                      <a:pt x="403906" y="714194"/>
                    </a:cubicBezTo>
                    <a:close/>
                    <a:moveTo>
                      <a:pt x="311105" y="711200"/>
                    </a:moveTo>
                    <a:cubicBezTo>
                      <a:pt x="312526" y="711200"/>
                      <a:pt x="313237" y="711914"/>
                      <a:pt x="312526" y="713341"/>
                    </a:cubicBezTo>
                    <a:cubicBezTo>
                      <a:pt x="310395" y="720477"/>
                      <a:pt x="301159" y="750451"/>
                      <a:pt x="277002" y="769006"/>
                    </a:cubicBezTo>
                    <a:cubicBezTo>
                      <a:pt x="252135" y="787561"/>
                      <a:pt x="220873" y="788988"/>
                      <a:pt x="213058" y="788988"/>
                    </a:cubicBezTo>
                    <a:cubicBezTo>
                      <a:pt x="212347" y="788988"/>
                      <a:pt x="211637" y="787561"/>
                      <a:pt x="211637" y="786847"/>
                    </a:cubicBezTo>
                    <a:cubicBezTo>
                      <a:pt x="213768" y="778997"/>
                      <a:pt x="223715" y="749024"/>
                      <a:pt x="247872" y="730468"/>
                    </a:cubicBezTo>
                    <a:cubicBezTo>
                      <a:pt x="272029" y="712627"/>
                      <a:pt x="303290" y="711200"/>
                      <a:pt x="311105" y="711200"/>
                    </a:cubicBezTo>
                    <a:close/>
                    <a:moveTo>
                      <a:pt x="209978" y="672227"/>
                    </a:moveTo>
                    <a:cubicBezTo>
                      <a:pt x="241041" y="672943"/>
                      <a:pt x="267047" y="692261"/>
                      <a:pt x="272827" y="697270"/>
                    </a:cubicBezTo>
                    <a:cubicBezTo>
                      <a:pt x="273549" y="697985"/>
                      <a:pt x="273549" y="698701"/>
                      <a:pt x="272827" y="699416"/>
                    </a:cubicBezTo>
                    <a:cubicBezTo>
                      <a:pt x="266325" y="703709"/>
                      <a:pt x="240319" y="722312"/>
                      <a:pt x="208533" y="721596"/>
                    </a:cubicBezTo>
                    <a:cubicBezTo>
                      <a:pt x="177470" y="720881"/>
                      <a:pt x="151464" y="701563"/>
                      <a:pt x="145684" y="696554"/>
                    </a:cubicBezTo>
                    <a:cubicBezTo>
                      <a:pt x="144962" y="695839"/>
                      <a:pt x="144962" y="695123"/>
                      <a:pt x="145684" y="694408"/>
                    </a:cubicBezTo>
                    <a:cubicBezTo>
                      <a:pt x="151464" y="690115"/>
                      <a:pt x="178192" y="671512"/>
                      <a:pt x="209978" y="672227"/>
                    </a:cubicBezTo>
                    <a:close/>
                    <a:moveTo>
                      <a:pt x="272532" y="647838"/>
                    </a:moveTo>
                    <a:cubicBezTo>
                      <a:pt x="285286" y="646150"/>
                      <a:pt x="300982" y="645972"/>
                      <a:pt x="316322" y="650594"/>
                    </a:cubicBezTo>
                    <a:cubicBezTo>
                      <a:pt x="347716" y="660549"/>
                      <a:pt x="366980" y="687570"/>
                      <a:pt x="371974" y="693969"/>
                    </a:cubicBezTo>
                    <a:cubicBezTo>
                      <a:pt x="371974" y="694680"/>
                      <a:pt x="371974" y="696102"/>
                      <a:pt x="371261" y="696102"/>
                    </a:cubicBezTo>
                    <a:cubicBezTo>
                      <a:pt x="363412" y="698947"/>
                      <a:pt x="332019" y="709613"/>
                      <a:pt x="300626" y="699658"/>
                    </a:cubicBezTo>
                    <a:cubicBezTo>
                      <a:pt x="269946" y="689703"/>
                      <a:pt x="249968" y="662682"/>
                      <a:pt x="245687" y="656282"/>
                    </a:cubicBezTo>
                    <a:cubicBezTo>
                      <a:pt x="244974" y="655571"/>
                      <a:pt x="244974" y="654860"/>
                      <a:pt x="246401" y="654149"/>
                    </a:cubicBezTo>
                    <a:cubicBezTo>
                      <a:pt x="249968" y="652727"/>
                      <a:pt x="259779" y="649527"/>
                      <a:pt x="272532" y="647838"/>
                    </a:cubicBezTo>
                    <a:close/>
                    <a:moveTo>
                      <a:pt x="461981" y="641350"/>
                    </a:moveTo>
                    <a:cubicBezTo>
                      <a:pt x="469831" y="643521"/>
                      <a:pt x="501945" y="652927"/>
                      <a:pt x="519786" y="678975"/>
                    </a:cubicBezTo>
                    <a:cubicBezTo>
                      <a:pt x="531204" y="695617"/>
                      <a:pt x="534772" y="715153"/>
                      <a:pt x="535486" y="729624"/>
                    </a:cubicBezTo>
                    <a:cubicBezTo>
                      <a:pt x="535486" y="732518"/>
                      <a:pt x="535486" y="735413"/>
                      <a:pt x="535486" y="738307"/>
                    </a:cubicBezTo>
                    <a:cubicBezTo>
                      <a:pt x="535486" y="741925"/>
                      <a:pt x="535486" y="744819"/>
                      <a:pt x="534772" y="746266"/>
                    </a:cubicBezTo>
                    <a:cubicBezTo>
                      <a:pt x="534772" y="746990"/>
                      <a:pt x="534059" y="747713"/>
                      <a:pt x="533345" y="747713"/>
                    </a:cubicBezTo>
                    <a:cubicBezTo>
                      <a:pt x="531204" y="746990"/>
                      <a:pt x="526209" y="745542"/>
                      <a:pt x="520500" y="743372"/>
                    </a:cubicBezTo>
                    <a:cubicBezTo>
                      <a:pt x="520500" y="743372"/>
                      <a:pt x="519786" y="742648"/>
                      <a:pt x="519072" y="742648"/>
                    </a:cubicBezTo>
                    <a:cubicBezTo>
                      <a:pt x="510509" y="739030"/>
                      <a:pt x="499804" y="733965"/>
                      <a:pt x="489813" y="725283"/>
                    </a:cubicBezTo>
                    <a:cubicBezTo>
                      <a:pt x="484817" y="720941"/>
                      <a:pt x="479822" y="716600"/>
                      <a:pt x="475540" y="710088"/>
                    </a:cubicBezTo>
                    <a:cubicBezTo>
                      <a:pt x="474826" y="708641"/>
                      <a:pt x="473399" y="707194"/>
                      <a:pt x="472686" y="705747"/>
                    </a:cubicBezTo>
                    <a:cubicBezTo>
                      <a:pt x="457699" y="680422"/>
                      <a:pt x="459840" y="650033"/>
                      <a:pt x="460554" y="642797"/>
                    </a:cubicBezTo>
                    <a:cubicBezTo>
                      <a:pt x="460554" y="642073"/>
                      <a:pt x="461267" y="641350"/>
                      <a:pt x="461981" y="641350"/>
                    </a:cubicBezTo>
                    <a:close/>
                    <a:moveTo>
                      <a:pt x="354357" y="631683"/>
                    </a:moveTo>
                    <a:cubicBezTo>
                      <a:pt x="362239" y="631683"/>
                      <a:pt x="395919" y="630237"/>
                      <a:pt x="420999" y="649755"/>
                    </a:cubicBezTo>
                    <a:cubicBezTo>
                      <a:pt x="428881" y="655538"/>
                      <a:pt x="434614" y="662044"/>
                      <a:pt x="439630" y="669995"/>
                    </a:cubicBezTo>
                    <a:cubicBezTo>
                      <a:pt x="448945" y="683007"/>
                      <a:pt x="453245" y="697465"/>
                      <a:pt x="455394" y="704694"/>
                    </a:cubicBezTo>
                    <a:cubicBezTo>
                      <a:pt x="455394" y="706863"/>
                      <a:pt x="456111" y="707585"/>
                      <a:pt x="456111" y="709031"/>
                    </a:cubicBezTo>
                    <a:cubicBezTo>
                      <a:pt x="456111" y="709754"/>
                      <a:pt x="456111" y="710477"/>
                      <a:pt x="454678" y="710477"/>
                    </a:cubicBezTo>
                    <a:cubicBezTo>
                      <a:pt x="453961" y="710477"/>
                      <a:pt x="453245" y="710477"/>
                      <a:pt x="451812" y="710477"/>
                    </a:cubicBezTo>
                    <a:cubicBezTo>
                      <a:pt x="445362" y="711200"/>
                      <a:pt x="434614" y="710477"/>
                      <a:pt x="422432" y="708308"/>
                    </a:cubicBezTo>
                    <a:cubicBezTo>
                      <a:pt x="411683" y="705417"/>
                      <a:pt x="399502" y="701079"/>
                      <a:pt x="388753" y="693128"/>
                    </a:cubicBezTo>
                    <a:cubicBezTo>
                      <a:pt x="363673" y="674333"/>
                      <a:pt x="355074" y="641080"/>
                      <a:pt x="353641" y="633851"/>
                    </a:cubicBezTo>
                    <a:cubicBezTo>
                      <a:pt x="352924" y="633128"/>
                      <a:pt x="353641" y="631683"/>
                      <a:pt x="354357" y="631683"/>
                    </a:cubicBezTo>
                    <a:close/>
                    <a:moveTo>
                      <a:pt x="820387" y="606044"/>
                    </a:moveTo>
                    <a:cubicBezTo>
                      <a:pt x="825257" y="605910"/>
                      <a:pt x="828938" y="606088"/>
                      <a:pt x="830913" y="606267"/>
                    </a:cubicBezTo>
                    <a:cubicBezTo>
                      <a:pt x="831631" y="606267"/>
                      <a:pt x="832349" y="606982"/>
                      <a:pt x="831631" y="607697"/>
                    </a:cubicBezTo>
                    <a:cubicBezTo>
                      <a:pt x="828758" y="615563"/>
                      <a:pt x="815113" y="647742"/>
                      <a:pt x="785669" y="666335"/>
                    </a:cubicBezTo>
                    <a:cubicBezTo>
                      <a:pt x="762688" y="681352"/>
                      <a:pt x="736116" y="684212"/>
                      <a:pt x="722471" y="684212"/>
                    </a:cubicBezTo>
                    <a:cubicBezTo>
                      <a:pt x="718162" y="684212"/>
                      <a:pt x="715290" y="684212"/>
                      <a:pt x="713135" y="684212"/>
                    </a:cubicBezTo>
                    <a:cubicBezTo>
                      <a:pt x="712417" y="684212"/>
                      <a:pt x="711699" y="683497"/>
                      <a:pt x="712417" y="682067"/>
                    </a:cubicBezTo>
                    <a:cubicBezTo>
                      <a:pt x="713854" y="678491"/>
                      <a:pt x="718881" y="666335"/>
                      <a:pt x="728217" y="653463"/>
                    </a:cubicBezTo>
                    <a:cubicBezTo>
                      <a:pt x="735398" y="642737"/>
                      <a:pt x="745452" y="632010"/>
                      <a:pt x="758379" y="624144"/>
                    </a:cubicBezTo>
                    <a:cubicBezTo>
                      <a:pt x="780462" y="609664"/>
                      <a:pt x="805777" y="606446"/>
                      <a:pt x="820387" y="606044"/>
                    </a:cubicBezTo>
                    <a:close/>
                    <a:moveTo>
                      <a:pt x="671136" y="576262"/>
                    </a:moveTo>
                    <a:cubicBezTo>
                      <a:pt x="671136" y="576262"/>
                      <a:pt x="671848" y="576262"/>
                      <a:pt x="671848" y="576262"/>
                    </a:cubicBezTo>
                    <a:cubicBezTo>
                      <a:pt x="678252" y="581250"/>
                      <a:pt x="702448" y="603340"/>
                      <a:pt x="708141" y="634693"/>
                    </a:cubicBezTo>
                    <a:cubicBezTo>
                      <a:pt x="711699" y="654645"/>
                      <a:pt x="705294" y="674597"/>
                      <a:pt x="699601" y="687423"/>
                    </a:cubicBezTo>
                    <a:cubicBezTo>
                      <a:pt x="696755" y="693837"/>
                      <a:pt x="694620" y="698825"/>
                      <a:pt x="693197" y="700962"/>
                    </a:cubicBezTo>
                    <a:cubicBezTo>
                      <a:pt x="692485" y="701675"/>
                      <a:pt x="692485" y="701675"/>
                      <a:pt x="691773" y="701675"/>
                    </a:cubicBezTo>
                    <a:cubicBezTo>
                      <a:pt x="691773" y="701675"/>
                      <a:pt x="691062" y="701675"/>
                      <a:pt x="691062" y="701675"/>
                    </a:cubicBezTo>
                    <a:cubicBezTo>
                      <a:pt x="688927" y="699537"/>
                      <a:pt x="683945" y="695262"/>
                      <a:pt x="678964" y="689561"/>
                    </a:cubicBezTo>
                    <a:cubicBezTo>
                      <a:pt x="669713" y="678873"/>
                      <a:pt x="658327" y="663196"/>
                      <a:pt x="654768" y="643244"/>
                    </a:cubicBezTo>
                    <a:cubicBezTo>
                      <a:pt x="649787" y="612603"/>
                      <a:pt x="666155" y="583388"/>
                      <a:pt x="669713" y="576974"/>
                    </a:cubicBezTo>
                    <a:cubicBezTo>
                      <a:pt x="670424" y="576262"/>
                      <a:pt x="670424" y="576262"/>
                      <a:pt x="671136" y="576262"/>
                    </a:cubicBezTo>
                    <a:close/>
                    <a:moveTo>
                      <a:pt x="852237" y="542852"/>
                    </a:moveTo>
                    <a:cubicBezTo>
                      <a:pt x="865469" y="542852"/>
                      <a:pt x="875840" y="544656"/>
                      <a:pt x="880132" y="545378"/>
                    </a:cubicBezTo>
                    <a:cubicBezTo>
                      <a:pt x="880847" y="545378"/>
                      <a:pt x="881562" y="546821"/>
                      <a:pt x="880847" y="547543"/>
                    </a:cubicBezTo>
                    <a:cubicBezTo>
                      <a:pt x="876555" y="554759"/>
                      <a:pt x="857244" y="582901"/>
                      <a:pt x="825773" y="595890"/>
                    </a:cubicBezTo>
                    <a:cubicBezTo>
                      <a:pt x="794302" y="609600"/>
                      <a:pt x="761401" y="603827"/>
                      <a:pt x="752818" y="602384"/>
                    </a:cubicBezTo>
                    <a:cubicBezTo>
                      <a:pt x="752102" y="601662"/>
                      <a:pt x="751387" y="600941"/>
                      <a:pt x="752102" y="600219"/>
                    </a:cubicBezTo>
                    <a:cubicBezTo>
                      <a:pt x="756394" y="593003"/>
                      <a:pt x="775705" y="564861"/>
                      <a:pt x="807176" y="551151"/>
                    </a:cubicBezTo>
                    <a:cubicBezTo>
                      <a:pt x="822912" y="544656"/>
                      <a:pt x="839005" y="542852"/>
                      <a:pt x="852237" y="542852"/>
                    </a:cubicBezTo>
                    <a:close/>
                    <a:moveTo>
                      <a:pt x="738265" y="494425"/>
                    </a:moveTo>
                    <a:cubicBezTo>
                      <a:pt x="738973" y="493712"/>
                      <a:pt x="739681" y="493712"/>
                      <a:pt x="740388" y="494425"/>
                    </a:cubicBezTo>
                    <a:cubicBezTo>
                      <a:pt x="743927" y="501560"/>
                      <a:pt x="760911" y="530100"/>
                      <a:pt x="756665" y="560779"/>
                    </a:cubicBezTo>
                    <a:cubicBezTo>
                      <a:pt x="752419" y="588605"/>
                      <a:pt x="733312" y="610010"/>
                      <a:pt x="724820" y="617858"/>
                    </a:cubicBezTo>
                    <a:cubicBezTo>
                      <a:pt x="723404" y="618571"/>
                      <a:pt x="722697" y="619285"/>
                      <a:pt x="721989" y="619998"/>
                    </a:cubicBezTo>
                    <a:cubicBezTo>
                      <a:pt x="721281" y="620712"/>
                      <a:pt x="720574" y="619998"/>
                      <a:pt x="719866" y="619285"/>
                    </a:cubicBezTo>
                    <a:cubicBezTo>
                      <a:pt x="717035" y="615004"/>
                      <a:pt x="708543" y="600021"/>
                      <a:pt x="704297" y="580757"/>
                    </a:cubicBezTo>
                    <a:cubicBezTo>
                      <a:pt x="702882" y="572195"/>
                      <a:pt x="702174" y="562920"/>
                      <a:pt x="703589" y="553644"/>
                    </a:cubicBezTo>
                    <a:cubicBezTo>
                      <a:pt x="707835" y="522251"/>
                      <a:pt x="731896" y="499420"/>
                      <a:pt x="738265" y="494425"/>
                    </a:cubicBezTo>
                    <a:close/>
                    <a:moveTo>
                      <a:pt x="883555" y="488527"/>
                    </a:moveTo>
                    <a:cubicBezTo>
                      <a:pt x="914196" y="484187"/>
                      <a:pt x="941986" y="499379"/>
                      <a:pt x="948399" y="502996"/>
                    </a:cubicBezTo>
                    <a:cubicBezTo>
                      <a:pt x="949111" y="503719"/>
                      <a:pt x="949824" y="504443"/>
                      <a:pt x="949111" y="505166"/>
                    </a:cubicBezTo>
                    <a:cubicBezTo>
                      <a:pt x="943411" y="510953"/>
                      <a:pt x="920609" y="532656"/>
                      <a:pt x="889968" y="536996"/>
                    </a:cubicBezTo>
                    <a:cubicBezTo>
                      <a:pt x="859328" y="541337"/>
                      <a:pt x="831538" y="526145"/>
                      <a:pt x="825125" y="522528"/>
                    </a:cubicBezTo>
                    <a:cubicBezTo>
                      <a:pt x="824412" y="521805"/>
                      <a:pt x="824412" y="521081"/>
                      <a:pt x="824412" y="520358"/>
                    </a:cubicBezTo>
                    <a:cubicBezTo>
                      <a:pt x="830113" y="514570"/>
                      <a:pt x="852915" y="492868"/>
                      <a:pt x="883555" y="488527"/>
                    </a:cubicBezTo>
                    <a:close/>
                    <a:moveTo>
                      <a:pt x="1101359" y="466725"/>
                    </a:moveTo>
                    <a:cubicBezTo>
                      <a:pt x="1107131" y="466725"/>
                      <a:pt x="1129500" y="468154"/>
                      <a:pt x="1146819" y="481727"/>
                    </a:cubicBezTo>
                    <a:cubicBezTo>
                      <a:pt x="1164137" y="495300"/>
                      <a:pt x="1170631" y="517445"/>
                      <a:pt x="1172074" y="522446"/>
                    </a:cubicBezTo>
                    <a:cubicBezTo>
                      <a:pt x="1172074" y="523160"/>
                      <a:pt x="1171352" y="523875"/>
                      <a:pt x="1170631" y="523875"/>
                    </a:cubicBezTo>
                    <a:cubicBezTo>
                      <a:pt x="1165580" y="523875"/>
                      <a:pt x="1142489" y="522446"/>
                      <a:pt x="1125171" y="508873"/>
                    </a:cubicBezTo>
                    <a:cubicBezTo>
                      <a:pt x="1107853" y="494585"/>
                      <a:pt x="1102080" y="473154"/>
                      <a:pt x="1100637" y="468154"/>
                    </a:cubicBezTo>
                    <a:cubicBezTo>
                      <a:pt x="1100637" y="467439"/>
                      <a:pt x="1100637" y="466725"/>
                      <a:pt x="1101359" y="466725"/>
                    </a:cubicBezTo>
                    <a:close/>
                    <a:moveTo>
                      <a:pt x="948621" y="466399"/>
                    </a:moveTo>
                    <a:cubicBezTo>
                      <a:pt x="959076" y="464391"/>
                      <a:pt x="972123" y="463518"/>
                      <a:pt x="985349" y="466661"/>
                    </a:cubicBezTo>
                    <a:cubicBezTo>
                      <a:pt x="1011085" y="472948"/>
                      <a:pt x="1028958" y="493205"/>
                      <a:pt x="1033247" y="498094"/>
                    </a:cubicBezTo>
                    <a:cubicBezTo>
                      <a:pt x="1033962" y="498793"/>
                      <a:pt x="1033962" y="499491"/>
                      <a:pt x="1033247" y="500190"/>
                    </a:cubicBezTo>
                    <a:cubicBezTo>
                      <a:pt x="1026813" y="502984"/>
                      <a:pt x="1001077" y="512763"/>
                      <a:pt x="975340" y="506476"/>
                    </a:cubicBezTo>
                    <a:cubicBezTo>
                      <a:pt x="948889" y="500190"/>
                      <a:pt x="931016" y="479933"/>
                      <a:pt x="926727" y="475044"/>
                    </a:cubicBezTo>
                    <a:cubicBezTo>
                      <a:pt x="926012" y="474345"/>
                      <a:pt x="926727" y="473647"/>
                      <a:pt x="927442" y="472948"/>
                    </a:cubicBezTo>
                    <a:cubicBezTo>
                      <a:pt x="930301" y="471551"/>
                      <a:pt x="938165" y="468408"/>
                      <a:pt x="948621" y="466399"/>
                    </a:cubicBezTo>
                    <a:close/>
                    <a:moveTo>
                      <a:pt x="1176776" y="465666"/>
                    </a:moveTo>
                    <a:cubicBezTo>
                      <a:pt x="1186786" y="465842"/>
                      <a:pt x="1198941" y="467606"/>
                      <a:pt x="1210380" y="473251"/>
                    </a:cubicBezTo>
                    <a:cubicBezTo>
                      <a:pt x="1233260" y="483834"/>
                      <a:pt x="1245414" y="506412"/>
                      <a:pt x="1248274" y="512056"/>
                    </a:cubicBezTo>
                    <a:cubicBezTo>
                      <a:pt x="1248274" y="512762"/>
                      <a:pt x="1248274" y="513467"/>
                      <a:pt x="1247559" y="513467"/>
                    </a:cubicBezTo>
                    <a:cubicBezTo>
                      <a:pt x="1241124" y="514879"/>
                      <a:pt x="1215385" y="519112"/>
                      <a:pt x="1193221" y="507823"/>
                    </a:cubicBezTo>
                    <a:cubicBezTo>
                      <a:pt x="1170342" y="497240"/>
                      <a:pt x="1158187" y="474662"/>
                      <a:pt x="1155327" y="469017"/>
                    </a:cubicBezTo>
                    <a:cubicBezTo>
                      <a:pt x="1154612" y="468312"/>
                      <a:pt x="1155327" y="467606"/>
                      <a:pt x="1156042" y="467606"/>
                    </a:cubicBezTo>
                    <a:cubicBezTo>
                      <a:pt x="1158902" y="466901"/>
                      <a:pt x="1166767" y="465490"/>
                      <a:pt x="1176776" y="465666"/>
                    </a:cubicBezTo>
                    <a:close/>
                    <a:moveTo>
                      <a:pt x="1011568" y="449792"/>
                    </a:moveTo>
                    <a:cubicBezTo>
                      <a:pt x="1018664" y="449086"/>
                      <a:pt x="1045627" y="447675"/>
                      <a:pt x="1068333" y="461786"/>
                    </a:cubicBezTo>
                    <a:cubicBezTo>
                      <a:pt x="1091039" y="475897"/>
                      <a:pt x="1100973" y="501297"/>
                      <a:pt x="1103102" y="507647"/>
                    </a:cubicBezTo>
                    <a:cubicBezTo>
                      <a:pt x="1103811" y="508353"/>
                      <a:pt x="1103102" y="509058"/>
                      <a:pt x="1102392" y="509058"/>
                    </a:cubicBezTo>
                    <a:cubicBezTo>
                      <a:pt x="1095296" y="509764"/>
                      <a:pt x="1068333" y="511175"/>
                      <a:pt x="1045627" y="497064"/>
                    </a:cubicBezTo>
                    <a:cubicBezTo>
                      <a:pt x="1023631" y="482247"/>
                      <a:pt x="1012987" y="457553"/>
                      <a:pt x="1010859" y="451203"/>
                    </a:cubicBezTo>
                    <a:cubicBezTo>
                      <a:pt x="1010149" y="450497"/>
                      <a:pt x="1010859" y="449792"/>
                      <a:pt x="1011568" y="449792"/>
                    </a:cubicBezTo>
                    <a:close/>
                    <a:moveTo>
                      <a:pt x="831661" y="433387"/>
                    </a:moveTo>
                    <a:cubicBezTo>
                      <a:pt x="833098" y="433387"/>
                      <a:pt x="833817" y="433387"/>
                      <a:pt x="833817" y="434802"/>
                    </a:cubicBezTo>
                    <a:cubicBezTo>
                      <a:pt x="835255" y="442587"/>
                      <a:pt x="840287" y="475140"/>
                      <a:pt x="825191" y="504155"/>
                    </a:cubicBezTo>
                    <a:cubicBezTo>
                      <a:pt x="810095" y="532462"/>
                      <a:pt x="779902" y="547323"/>
                      <a:pt x="772713" y="550862"/>
                    </a:cubicBezTo>
                    <a:cubicBezTo>
                      <a:pt x="771995" y="550862"/>
                      <a:pt x="770557" y="550862"/>
                      <a:pt x="770557" y="549447"/>
                    </a:cubicBezTo>
                    <a:cubicBezTo>
                      <a:pt x="769119" y="541662"/>
                      <a:pt x="764087" y="509109"/>
                      <a:pt x="779183" y="480094"/>
                    </a:cubicBezTo>
                    <a:cubicBezTo>
                      <a:pt x="794280" y="451787"/>
                      <a:pt x="824472" y="436925"/>
                      <a:pt x="831661" y="433387"/>
                    </a:cubicBezTo>
                    <a:close/>
                    <a:moveTo>
                      <a:pt x="1121426" y="422830"/>
                    </a:moveTo>
                    <a:cubicBezTo>
                      <a:pt x="1147261" y="420687"/>
                      <a:pt x="1168790" y="434260"/>
                      <a:pt x="1174531" y="437832"/>
                    </a:cubicBezTo>
                    <a:cubicBezTo>
                      <a:pt x="1175249" y="438546"/>
                      <a:pt x="1175249" y="439261"/>
                      <a:pt x="1174531" y="439975"/>
                    </a:cubicBezTo>
                    <a:cubicBezTo>
                      <a:pt x="1169508" y="444262"/>
                      <a:pt x="1149414" y="460692"/>
                      <a:pt x="1124297" y="462121"/>
                    </a:cubicBezTo>
                    <a:cubicBezTo>
                      <a:pt x="1099180" y="463550"/>
                      <a:pt x="1076933" y="449977"/>
                      <a:pt x="1071192" y="446405"/>
                    </a:cubicBezTo>
                    <a:cubicBezTo>
                      <a:pt x="1070474" y="445690"/>
                      <a:pt x="1070474" y="444976"/>
                      <a:pt x="1071192" y="444262"/>
                    </a:cubicBezTo>
                    <a:cubicBezTo>
                      <a:pt x="1076215" y="439975"/>
                      <a:pt x="1096309" y="424259"/>
                      <a:pt x="1121426" y="422830"/>
                    </a:cubicBezTo>
                    <a:close/>
                    <a:moveTo>
                      <a:pt x="1046809" y="396386"/>
                    </a:moveTo>
                    <a:cubicBezTo>
                      <a:pt x="1074497" y="390525"/>
                      <a:pt x="1101475" y="402981"/>
                      <a:pt x="1107864" y="405911"/>
                    </a:cubicBezTo>
                    <a:cubicBezTo>
                      <a:pt x="1108574" y="406644"/>
                      <a:pt x="1108574" y="407377"/>
                      <a:pt x="1107864" y="408109"/>
                    </a:cubicBezTo>
                    <a:cubicBezTo>
                      <a:pt x="1103605" y="413238"/>
                      <a:pt x="1083726" y="435952"/>
                      <a:pt x="1056039" y="441813"/>
                    </a:cubicBezTo>
                    <a:cubicBezTo>
                      <a:pt x="1027641" y="447675"/>
                      <a:pt x="1001373" y="434486"/>
                      <a:pt x="994984" y="431556"/>
                    </a:cubicBezTo>
                    <a:cubicBezTo>
                      <a:pt x="994274" y="431556"/>
                      <a:pt x="994274" y="430090"/>
                      <a:pt x="994274" y="429358"/>
                    </a:cubicBezTo>
                    <a:cubicBezTo>
                      <a:pt x="999244" y="424229"/>
                      <a:pt x="1019122" y="401515"/>
                      <a:pt x="1046809" y="396386"/>
                    </a:cubicBezTo>
                    <a:close/>
                    <a:moveTo>
                      <a:pt x="930928" y="392112"/>
                    </a:moveTo>
                    <a:cubicBezTo>
                      <a:pt x="931645" y="392112"/>
                      <a:pt x="932362" y="392826"/>
                      <a:pt x="932362" y="393539"/>
                    </a:cubicBezTo>
                    <a:cubicBezTo>
                      <a:pt x="931645" y="401391"/>
                      <a:pt x="927344" y="432796"/>
                      <a:pt x="905835" y="454923"/>
                    </a:cubicBezTo>
                    <a:cubicBezTo>
                      <a:pt x="884327" y="477049"/>
                      <a:pt x="852782" y="482759"/>
                      <a:pt x="844896" y="484187"/>
                    </a:cubicBezTo>
                    <a:cubicBezTo>
                      <a:pt x="844179" y="484187"/>
                      <a:pt x="843462" y="483473"/>
                      <a:pt x="843462" y="482759"/>
                    </a:cubicBezTo>
                    <a:cubicBezTo>
                      <a:pt x="844179" y="474908"/>
                      <a:pt x="848481" y="443503"/>
                      <a:pt x="869989" y="421376"/>
                    </a:cubicBezTo>
                    <a:cubicBezTo>
                      <a:pt x="891497" y="398536"/>
                      <a:pt x="923042" y="392826"/>
                      <a:pt x="930928" y="392112"/>
                    </a:cubicBezTo>
                    <a:close/>
                    <a:moveTo>
                      <a:pt x="1015056" y="384889"/>
                    </a:moveTo>
                    <a:cubicBezTo>
                      <a:pt x="1015777" y="384889"/>
                      <a:pt x="1016499" y="385602"/>
                      <a:pt x="1016499" y="386316"/>
                    </a:cubicBezTo>
                    <a:cubicBezTo>
                      <a:pt x="1014334" y="393452"/>
                      <a:pt x="1004954" y="424139"/>
                      <a:pt x="979698" y="442694"/>
                    </a:cubicBezTo>
                    <a:cubicBezTo>
                      <a:pt x="955164" y="461249"/>
                      <a:pt x="922693" y="461963"/>
                      <a:pt x="914755" y="461963"/>
                    </a:cubicBezTo>
                    <a:cubicBezTo>
                      <a:pt x="914034" y="461963"/>
                      <a:pt x="913312" y="461249"/>
                      <a:pt x="913312" y="460536"/>
                    </a:cubicBezTo>
                    <a:cubicBezTo>
                      <a:pt x="915477" y="453399"/>
                      <a:pt x="924857" y="422712"/>
                      <a:pt x="950113" y="404157"/>
                    </a:cubicBezTo>
                    <a:cubicBezTo>
                      <a:pt x="975369" y="384889"/>
                      <a:pt x="1007118" y="384175"/>
                      <a:pt x="1015056" y="384889"/>
                    </a:cubicBezTo>
                    <a:close/>
                    <a:moveTo>
                      <a:pt x="758756" y="347662"/>
                    </a:moveTo>
                    <a:cubicBezTo>
                      <a:pt x="760193" y="347662"/>
                      <a:pt x="760911" y="349092"/>
                      <a:pt x="760193" y="350523"/>
                    </a:cubicBezTo>
                    <a:cubicBezTo>
                      <a:pt x="757319" y="361252"/>
                      <a:pt x="741512" y="410604"/>
                      <a:pt x="701277" y="442075"/>
                    </a:cubicBezTo>
                    <a:cubicBezTo>
                      <a:pt x="663198" y="471400"/>
                      <a:pt x="614341" y="477122"/>
                      <a:pt x="599253" y="477837"/>
                    </a:cubicBezTo>
                    <a:cubicBezTo>
                      <a:pt x="597816" y="477837"/>
                      <a:pt x="597098" y="477837"/>
                      <a:pt x="596379" y="477837"/>
                    </a:cubicBezTo>
                    <a:cubicBezTo>
                      <a:pt x="594943" y="477837"/>
                      <a:pt x="594224" y="477122"/>
                      <a:pt x="594224" y="475691"/>
                    </a:cubicBezTo>
                    <a:cubicBezTo>
                      <a:pt x="595661" y="471400"/>
                      <a:pt x="598535" y="462817"/>
                      <a:pt x="603564" y="451373"/>
                    </a:cubicBezTo>
                    <a:cubicBezTo>
                      <a:pt x="612186" y="431346"/>
                      <a:pt x="627993" y="404166"/>
                      <a:pt x="653858" y="384139"/>
                    </a:cubicBezTo>
                    <a:cubicBezTo>
                      <a:pt x="694093" y="352669"/>
                      <a:pt x="746542" y="348377"/>
                      <a:pt x="758756" y="347662"/>
                    </a:cubicBezTo>
                    <a:close/>
                    <a:moveTo>
                      <a:pt x="516071" y="328612"/>
                    </a:moveTo>
                    <a:cubicBezTo>
                      <a:pt x="516790" y="328612"/>
                      <a:pt x="516790" y="328612"/>
                      <a:pt x="517510" y="329330"/>
                    </a:cubicBezTo>
                    <a:cubicBezTo>
                      <a:pt x="526864" y="335075"/>
                      <a:pt x="567156" y="364520"/>
                      <a:pt x="580107" y="408327"/>
                    </a:cubicBezTo>
                    <a:cubicBezTo>
                      <a:pt x="589461" y="442080"/>
                      <a:pt x="580107" y="476552"/>
                      <a:pt x="572912" y="495224"/>
                    </a:cubicBezTo>
                    <a:cubicBezTo>
                      <a:pt x="570754" y="500969"/>
                      <a:pt x="568595" y="505996"/>
                      <a:pt x="567876" y="508151"/>
                    </a:cubicBezTo>
                    <a:cubicBezTo>
                      <a:pt x="567156" y="508869"/>
                      <a:pt x="566437" y="509587"/>
                      <a:pt x="565717" y="509587"/>
                    </a:cubicBezTo>
                    <a:cubicBezTo>
                      <a:pt x="564998" y="509587"/>
                      <a:pt x="564998" y="508869"/>
                      <a:pt x="564278" y="508869"/>
                    </a:cubicBezTo>
                    <a:cubicBezTo>
                      <a:pt x="562120" y="507432"/>
                      <a:pt x="558522" y="504560"/>
                      <a:pt x="553486" y="500969"/>
                    </a:cubicBezTo>
                    <a:cubicBezTo>
                      <a:pt x="537656" y="488760"/>
                      <a:pt x="511034" y="463625"/>
                      <a:pt x="501681" y="429154"/>
                    </a:cubicBezTo>
                    <a:cubicBezTo>
                      <a:pt x="489449" y="385346"/>
                      <a:pt x="508876" y="340102"/>
                      <a:pt x="513912" y="330048"/>
                    </a:cubicBezTo>
                    <a:cubicBezTo>
                      <a:pt x="514632" y="329330"/>
                      <a:pt x="515351" y="328612"/>
                      <a:pt x="516071" y="328612"/>
                    </a:cubicBezTo>
                    <a:close/>
                    <a:moveTo>
                      <a:pt x="805945" y="254187"/>
                    </a:moveTo>
                    <a:cubicBezTo>
                      <a:pt x="813071" y="254287"/>
                      <a:pt x="818495" y="254731"/>
                      <a:pt x="821543" y="255086"/>
                    </a:cubicBezTo>
                    <a:cubicBezTo>
                      <a:pt x="822977" y="255796"/>
                      <a:pt x="824411" y="257217"/>
                      <a:pt x="823694" y="258637"/>
                    </a:cubicBezTo>
                    <a:cubicBezTo>
                      <a:pt x="817957" y="269290"/>
                      <a:pt x="793574" y="311902"/>
                      <a:pt x="748395" y="335338"/>
                    </a:cubicBezTo>
                    <a:cubicBezTo>
                      <a:pt x="703933" y="358775"/>
                      <a:pt x="653734" y="355934"/>
                      <a:pt x="640825" y="354514"/>
                    </a:cubicBezTo>
                    <a:cubicBezTo>
                      <a:pt x="639391" y="354514"/>
                      <a:pt x="638674" y="352383"/>
                      <a:pt x="639391" y="351673"/>
                    </a:cubicBezTo>
                    <a:cubicBezTo>
                      <a:pt x="645128" y="340310"/>
                      <a:pt x="669511" y="297698"/>
                      <a:pt x="713973" y="274261"/>
                    </a:cubicBezTo>
                    <a:cubicBezTo>
                      <a:pt x="747857" y="256684"/>
                      <a:pt x="784565" y="253888"/>
                      <a:pt x="805945" y="254187"/>
                    </a:cubicBezTo>
                    <a:close/>
                    <a:moveTo>
                      <a:pt x="603884" y="201460"/>
                    </a:moveTo>
                    <a:cubicBezTo>
                      <a:pt x="604604" y="200025"/>
                      <a:pt x="606042" y="200025"/>
                      <a:pt x="606761" y="201460"/>
                    </a:cubicBezTo>
                    <a:cubicBezTo>
                      <a:pt x="613952" y="210073"/>
                      <a:pt x="643436" y="249548"/>
                      <a:pt x="641279" y="295482"/>
                    </a:cubicBezTo>
                    <a:cubicBezTo>
                      <a:pt x="639840" y="341416"/>
                      <a:pt x="606761" y="378020"/>
                      <a:pt x="598851" y="386632"/>
                    </a:cubicBezTo>
                    <a:cubicBezTo>
                      <a:pt x="598132" y="387350"/>
                      <a:pt x="595974" y="387350"/>
                      <a:pt x="595255" y="386632"/>
                    </a:cubicBezTo>
                    <a:cubicBezTo>
                      <a:pt x="593817" y="384479"/>
                      <a:pt x="591659" y="381608"/>
                      <a:pt x="588064" y="376584"/>
                    </a:cubicBezTo>
                    <a:cubicBezTo>
                      <a:pt x="585906" y="371560"/>
                      <a:pt x="582311" y="366536"/>
                      <a:pt x="579434" y="362230"/>
                    </a:cubicBezTo>
                    <a:cubicBezTo>
                      <a:pt x="569367" y="344287"/>
                      <a:pt x="559299" y="319166"/>
                      <a:pt x="560737" y="291893"/>
                    </a:cubicBezTo>
                    <a:cubicBezTo>
                      <a:pt x="562895" y="245959"/>
                      <a:pt x="595974" y="209355"/>
                      <a:pt x="603884" y="201460"/>
                    </a:cubicBezTo>
                    <a:close/>
                    <a:moveTo>
                      <a:pt x="849988" y="168859"/>
                    </a:moveTo>
                    <a:cubicBezTo>
                      <a:pt x="881405" y="169659"/>
                      <a:pt x="907903" y="180060"/>
                      <a:pt x="915933" y="183261"/>
                    </a:cubicBezTo>
                    <a:cubicBezTo>
                      <a:pt x="917360" y="183972"/>
                      <a:pt x="918074" y="185394"/>
                      <a:pt x="916647" y="186817"/>
                    </a:cubicBezTo>
                    <a:cubicBezTo>
                      <a:pt x="909509" y="195351"/>
                      <a:pt x="878817" y="229489"/>
                      <a:pt x="833850" y="240157"/>
                    </a:cubicBezTo>
                    <a:cubicBezTo>
                      <a:pt x="789597" y="250825"/>
                      <a:pt x="746058" y="233756"/>
                      <a:pt x="735352" y="228778"/>
                    </a:cubicBezTo>
                    <a:cubicBezTo>
                      <a:pt x="733924" y="228066"/>
                      <a:pt x="733924" y="226644"/>
                      <a:pt x="734638" y="225933"/>
                    </a:cubicBezTo>
                    <a:cubicBezTo>
                      <a:pt x="741775" y="216687"/>
                      <a:pt x="773181" y="182550"/>
                      <a:pt x="817434" y="171882"/>
                    </a:cubicBezTo>
                    <a:cubicBezTo>
                      <a:pt x="828497" y="169392"/>
                      <a:pt x="839516" y="168592"/>
                      <a:pt x="849988" y="168859"/>
                    </a:cubicBezTo>
                    <a:close/>
                    <a:moveTo>
                      <a:pt x="938706" y="124453"/>
                    </a:moveTo>
                    <a:cubicBezTo>
                      <a:pt x="947788" y="123438"/>
                      <a:pt x="957427" y="123348"/>
                      <a:pt x="967245" y="124777"/>
                    </a:cubicBezTo>
                    <a:cubicBezTo>
                      <a:pt x="1007231" y="129778"/>
                      <a:pt x="1036506" y="156924"/>
                      <a:pt x="1044360" y="164068"/>
                    </a:cubicBezTo>
                    <a:cubicBezTo>
                      <a:pt x="1045074" y="165497"/>
                      <a:pt x="1044360" y="166211"/>
                      <a:pt x="1043646" y="166925"/>
                    </a:cubicBezTo>
                    <a:cubicBezTo>
                      <a:pt x="1035078" y="171926"/>
                      <a:pt x="998662" y="190500"/>
                      <a:pt x="958677" y="185499"/>
                    </a:cubicBezTo>
                    <a:cubicBezTo>
                      <a:pt x="919405" y="179784"/>
                      <a:pt x="889416" y="152638"/>
                      <a:pt x="882276" y="145494"/>
                    </a:cubicBezTo>
                    <a:cubicBezTo>
                      <a:pt x="881562" y="144780"/>
                      <a:pt x="881562" y="143351"/>
                      <a:pt x="882276" y="142636"/>
                    </a:cubicBezTo>
                    <a:cubicBezTo>
                      <a:pt x="889238" y="138886"/>
                      <a:pt x="911462" y="127501"/>
                      <a:pt x="938706" y="124453"/>
                    </a:cubicBezTo>
                    <a:close/>
                    <a:moveTo>
                      <a:pt x="1138587" y="108523"/>
                    </a:moveTo>
                    <a:cubicBezTo>
                      <a:pt x="1147213" y="107802"/>
                      <a:pt x="1181000" y="106362"/>
                      <a:pt x="1208317" y="123648"/>
                    </a:cubicBezTo>
                    <a:cubicBezTo>
                      <a:pt x="1236353" y="141655"/>
                      <a:pt x="1248574" y="171905"/>
                      <a:pt x="1251449" y="179828"/>
                    </a:cubicBezTo>
                    <a:cubicBezTo>
                      <a:pt x="1251449" y="181269"/>
                      <a:pt x="1250730" y="181989"/>
                      <a:pt x="1250011" y="181989"/>
                    </a:cubicBezTo>
                    <a:cubicBezTo>
                      <a:pt x="1241385" y="182709"/>
                      <a:pt x="1208317" y="184150"/>
                      <a:pt x="1180281" y="166143"/>
                    </a:cubicBezTo>
                    <a:cubicBezTo>
                      <a:pt x="1152964" y="148857"/>
                      <a:pt x="1140025" y="117886"/>
                      <a:pt x="1137868" y="109963"/>
                    </a:cubicBezTo>
                    <a:cubicBezTo>
                      <a:pt x="1137149" y="109243"/>
                      <a:pt x="1137868" y="108523"/>
                      <a:pt x="1138587" y="108523"/>
                    </a:cubicBezTo>
                    <a:close/>
                    <a:moveTo>
                      <a:pt x="732950" y="97556"/>
                    </a:moveTo>
                    <a:cubicBezTo>
                      <a:pt x="733659" y="96837"/>
                      <a:pt x="735077" y="97556"/>
                      <a:pt x="735786" y="98993"/>
                    </a:cubicBezTo>
                    <a:cubicBezTo>
                      <a:pt x="739332" y="109774"/>
                      <a:pt x="751386" y="157931"/>
                      <a:pt x="733659" y="201775"/>
                    </a:cubicBezTo>
                    <a:cubicBezTo>
                      <a:pt x="715932" y="246337"/>
                      <a:pt x="674096" y="272931"/>
                      <a:pt x="663460" y="278681"/>
                    </a:cubicBezTo>
                    <a:cubicBezTo>
                      <a:pt x="662042" y="279400"/>
                      <a:pt x="660624" y="278681"/>
                      <a:pt x="660624" y="277244"/>
                    </a:cubicBezTo>
                    <a:cubicBezTo>
                      <a:pt x="657078" y="266462"/>
                      <a:pt x="645024" y="218306"/>
                      <a:pt x="662751" y="174462"/>
                    </a:cubicBezTo>
                    <a:cubicBezTo>
                      <a:pt x="680478" y="129900"/>
                      <a:pt x="722314" y="103306"/>
                      <a:pt x="732950" y="97556"/>
                    </a:cubicBezTo>
                    <a:close/>
                    <a:moveTo>
                      <a:pt x="1251920" y="95810"/>
                    </a:moveTo>
                    <a:cubicBezTo>
                      <a:pt x="1266614" y="94570"/>
                      <a:pt x="1284495" y="95278"/>
                      <a:pt x="1301844" y="101657"/>
                    </a:cubicBezTo>
                    <a:cubicBezTo>
                      <a:pt x="1336543" y="114413"/>
                      <a:pt x="1358496" y="144888"/>
                      <a:pt x="1363453" y="153392"/>
                    </a:cubicBezTo>
                    <a:cubicBezTo>
                      <a:pt x="1364161" y="154101"/>
                      <a:pt x="1363453" y="155518"/>
                      <a:pt x="1362745" y="155518"/>
                    </a:cubicBezTo>
                    <a:cubicBezTo>
                      <a:pt x="1353539" y="158353"/>
                      <a:pt x="1316715" y="168275"/>
                      <a:pt x="1281308" y="155518"/>
                    </a:cubicBezTo>
                    <a:cubicBezTo>
                      <a:pt x="1246609" y="142762"/>
                      <a:pt x="1225364" y="111579"/>
                      <a:pt x="1219699" y="103783"/>
                    </a:cubicBezTo>
                    <a:cubicBezTo>
                      <a:pt x="1219699" y="103074"/>
                      <a:pt x="1219699" y="101657"/>
                      <a:pt x="1221115" y="101657"/>
                    </a:cubicBezTo>
                    <a:cubicBezTo>
                      <a:pt x="1225718" y="100239"/>
                      <a:pt x="1237226" y="97050"/>
                      <a:pt x="1251920" y="95810"/>
                    </a:cubicBezTo>
                    <a:close/>
                    <a:moveTo>
                      <a:pt x="1035572" y="92698"/>
                    </a:moveTo>
                    <a:cubicBezTo>
                      <a:pt x="1051441" y="93237"/>
                      <a:pt x="1070520" y="96289"/>
                      <a:pt x="1088350" y="105266"/>
                    </a:cubicBezTo>
                    <a:cubicBezTo>
                      <a:pt x="1124012" y="123220"/>
                      <a:pt x="1143269" y="158410"/>
                      <a:pt x="1147548" y="167746"/>
                    </a:cubicBezTo>
                    <a:cubicBezTo>
                      <a:pt x="1148261" y="168464"/>
                      <a:pt x="1147548" y="169900"/>
                      <a:pt x="1146121" y="169900"/>
                    </a:cubicBezTo>
                    <a:cubicBezTo>
                      <a:pt x="1136136" y="172055"/>
                      <a:pt x="1096196" y="177800"/>
                      <a:pt x="1060535" y="159846"/>
                    </a:cubicBezTo>
                    <a:cubicBezTo>
                      <a:pt x="1024874" y="142610"/>
                      <a:pt x="1005617" y="106702"/>
                      <a:pt x="1000624" y="98084"/>
                    </a:cubicBezTo>
                    <a:cubicBezTo>
                      <a:pt x="1000624" y="96648"/>
                      <a:pt x="1001337" y="95212"/>
                      <a:pt x="1002051" y="95212"/>
                    </a:cubicBezTo>
                    <a:cubicBezTo>
                      <a:pt x="1007043" y="94134"/>
                      <a:pt x="1019703" y="92160"/>
                      <a:pt x="1035572" y="92698"/>
                    </a:cubicBezTo>
                    <a:close/>
                    <a:moveTo>
                      <a:pt x="1188899" y="41945"/>
                    </a:moveTo>
                    <a:cubicBezTo>
                      <a:pt x="1214683" y="44245"/>
                      <a:pt x="1235633" y="54644"/>
                      <a:pt x="1242079" y="57844"/>
                    </a:cubicBezTo>
                    <a:cubicBezTo>
                      <a:pt x="1243511" y="58555"/>
                      <a:pt x="1243511" y="59266"/>
                      <a:pt x="1242795" y="60688"/>
                    </a:cubicBezTo>
                    <a:cubicBezTo>
                      <a:pt x="1236349" y="67088"/>
                      <a:pt x="1208416" y="93398"/>
                      <a:pt x="1171173" y="99086"/>
                    </a:cubicBezTo>
                    <a:cubicBezTo>
                      <a:pt x="1133930" y="104775"/>
                      <a:pt x="1099551" y="88420"/>
                      <a:pt x="1090956" y="84154"/>
                    </a:cubicBezTo>
                    <a:cubicBezTo>
                      <a:pt x="1090240" y="83443"/>
                      <a:pt x="1089524" y="82021"/>
                      <a:pt x="1090956" y="81310"/>
                    </a:cubicBezTo>
                    <a:cubicBezTo>
                      <a:pt x="1097402" y="74910"/>
                      <a:pt x="1124619" y="48600"/>
                      <a:pt x="1161862" y="42912"/>
                    </a:cubicBezTo>
                    <a:cubicBezTo>
                      <a:pt x="1171173" y="41312"/>
                      <a:pt x="1180305" y="41178"/>
                      <a:pt x="1188899" y="41945"/>
                    </a:cubicBezTo>
                    <a:close/>
                    <a:moveTo>
                      <a:pt x="872381" y="24529"/>
                    </a:moveTo>
                    <a:cubicBezTo>
                      <a:pt x="873797" y="23812"/>
                      <a:pt x="875212" y="25245"/>
                      <a:pt x="875212" y="25962"/>
                    </a:cubicBezTo>
                    <a:cubicBezTo>
                      <a:pt x="875212" y="37429"/>
                      <a:pt x="873089" y="84014"/>
                      <a:pt x="844782" y="119848"/>
                    </a:cubicBezTo>
                    <a:cubicBezTo>
                      <a:pt x="816475" y="155683"/>
                      <a:pt x="771183" y="167866"/>
                      <a:pt x="760568" y="170733"/>
                    </a:cubicBezTo>
                    <a:cubicBezTo>
                      <a:pt x="759152" y="171450"/>
                      <a:pt x="757737" y="170016"/>
                      <a:pt x="757737" y="169300"/>
                    </a:cubicBezTo>
                    <a:cubicBezTo>
                      <a:pt x="757737" y="157833"/>
                      <a:pt x="759860" y="111248"/>
                      <a:pt x="788167" y="75414"/>
                    </a:cubicBezTo>
                    <a:cubicBezTo>
                      <a:pt x="816475" y="39579"/>
                      <a:pt x="861766" y="26679"/>
                      <a:pt x="872381" y="24529"/>
                    </a:cubicBezTo>
                    <a:close/>
                    <a:moveTo>
                      <a:pt x="1076752" y="10488"/>
                    </a:moveTo>
                    <a:cubicBezTo>
                      <a:pt x="1106011" y="9348"/>
                      <a:pt x="1131280" y="17667"/>
                      <a:pt x="1138196" y="20351"/>
                    </a:cubicBezTo>
                    <a:cubicBezTo>
                      <a:pt x="1139615" y="21067"/>
                      <a:pt x="1140324" y="22498"/>
                      <a:pt x="1139615" y="23214"/>
                    </a:cubicBezTo>
                    <a:cubicBezTo>
                      <a:pt x="1133231" y="31802"/>
                      <a:pt x="1106987" y="66155"/>
                      <a:pt x="1066556" y="78321"/>
                    </a:cubicBezTo>
                    <a:cubicBezTo>
                      <a:pt x="1026126" y="90488"/>
                      <a:pt x="984986" y="76890"/>
                      <a:pt x="975056" y="73312"/>
                    </a:cubicBezTo>
                    <a:cubicBezTo>
                      <a:pt x="973637" y="72596"/>
                      <a:pt x="973637" y="71165"/>
                      <a:pt x="974346" y="70449"/>
                    </a:cubicBezTo>
                    <a:cubicBezTo>
                      <a:pt x="980021" y="61861"/>
                      <a:pt x="1006265" y="27508"/>
                      <a:pt x="1046696" y="15342"/>
                    </a:cubicBezTo>
                    <a:cubicBezTo>
                      <a:pt x="1056803" y="12300"/>
                      <a:pt x="1066999" y="10869"/>
                      <a:pt x="1076752" y="10488"/>
                    </a:cubicBezTo>
                    <a:close/>
                    <a:moveTo>
                      <a:pt x="996899" y="0"/>
                    </a:moveTo>
                    <a:cubicBezTo>
                      <a:pt x="998324" y="0"/>
                      <a:pt x="999037" y="1427"/>
                      <a:pt x="999037" y="2854"/>
                    </a:cubicBezTo>
                    <a:cubicBezTo>
                      <a:pt x="996899" y="13556"/>
                      <a:pt x="987633" y="59219"/>
                      <a:pt x="954133" y="89899"/>
                    </a:cubicBezTo>
                    <a:cubicBezTo>
                      <a:pt x="919921" y="120579"/>
                      <a:pt x="872879" y="126286"/>
                      <a:pt x="861475" y="127000"/>
                    </a:cubicBezTo>
                    <a:cubicBezTo>
                      <a:pt x="860763" y="127000"/>
                      <a:pt x="859337" y="126286"/>
                      <a:pt x="859337" y="124859"/>
                    </a:cubicBezTo>
                    <a:cubicBezTo>
                      <a:pt x="861475" y="113444"/>
                      <a:pt x="870741" y="67781"/>
                      <a:pt x="904241" y="37101"/>
                    </a:cubicBezTo>
                    <a:cubicBezTo>
                      <a:pt x="938453" y="6421"/>
                      <a:pt x="985495" y="1427"/>
                      <a:pt x="996899" y="0"/>
                    </a:cubicBezTo>
                    <a:close/>
                  </a:path>
                </a:pathLst>
              </a:custGeom>
              <a:solidFill>
                <a:srgbClr val="002060">
                  <a:lumMod val="100000"/>
                </a:srgbClr>
              </a:solidFill>
              <a:ln>
                <a:noFill/>
              </a:ln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698" dirty="0"/>
              </a:p>
            </p:txBody>
          </p:sp>
        </p:grp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FB192E-7A42-4E33-B4C1-4C3EB1FD25F8}"/>
              </a:ext>
            </a:extLst>
          </p:cNvPr>
          <p:cNvCxnSpPr>
            <a:cxnSpLocks/>
          </p:cNvCxnSpPr>
          <p:nvPr/>
        </p:nvCxnSpPr>
        <p:spPr>
          <a:xfrm>
            <a:off x="354375" y="2788901"/>
            <a:ext cx="6150010" cy="0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C8C3A6-E8EB-46C4-A14F-70438C32BF62}"/>
              </a:ext>
            </a:extLst>
          </p:cNvPr>
          <p:cNvSpPr txBox="1"/>
          <p:nvPr/>
        </p:nvSpPr>
        <p:spPr>
          <a:xfrm>
            <a:off x="1207243" y="1350686"/>
            <a:ext cx="5296382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The State will embark on programmes and projects geared towards making Lagos Self sustainable in food production. Focus on areas of competitive advantage e.g. Aquaculture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₦500Mn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Greater support will be provided for the small and medium scale farmers, while the proposed establishment of aqua-culture, whole-sale food market and the strategic food reserve will be implemented.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Committed to finishing the rice mill which will be funded by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₦8Bn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CBN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loan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Complete the Lagos food production centre Avia, </a:t>
            </a:r>
            <a:r>
              <a:rPr lang="en-GB" sz="900" dirty="0" err="1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Igborosu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Badagry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₦1Bn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Pursue a methodical food market policy that support whole sale food markets to attract investment in our food markets and strategic food reserves.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₦2Bn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807C9E-36DF-466F-BE70-DA0B045E9D6E}"/>
              </a:ext>
            </a:extLst>
          </p:cNvPr>
          <p:cNvSpPr txBox="1"/>
          <p:nvPr/>
        </p:nvSpPr>
        <p:spPr>
          <a:xfrm>
            <a:off x="354375" y="2212926"/>
            <a:ext cx="803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Garamond" panose="02020404030301010803" pitchFamily="18" charset="0"/>
              </a:rPr>
              <a:t>Agriculture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F99A94-501E-447D-BE54-7B4B1F0B81F7}"/>
              </a:ext>
            </a:extLst>
          </p:cNvPr>
          <p:cNvGrpSpPr>
            <a:grpSpLocks noChangeAspect="1"/>
          </p:cNvGrpSpPr>
          <p:nvPr/>
        </p:nvGrpSpPr>
        <p:grpSpPr>
          <a:xfrm>
            <a:off x="448332" y="3041479"/>
            <a:ext cx="615686" cy="615686"/>
            <a:chOff x="5273675" y="2606675"/>
            <a:chExt cx="1644650" cy="1644650"/>
          </a:xfrm>
        </p:grpSpPr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41500D03-F04E-47B2-9922-0BEC0D80908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0823" tIns="20411" rIns="40823" bIns="20411" numCol="1" anchor="t" anchorCtr="0" compatLnSpc="1">
              <a:prstTxWarp prst="textNoShape">
                <a:avLst/>
              </a:prstTxWarp>
            </a:bodyPr>
            <a:lstStyle/>
            <a:p>
              <a:endParaRPr lang="en-US" sz="698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942345D-D437-4570-B596-30288C2C85BA}"/>
                </a:ext>
              </a:extLst>
            </p:cNvPr>
            <p:cNvGrpSpPr/>
            <p:nvPr/>
          </p:nvGrpSpPr>
          <p:grpSpPr>
            <a:xfrm>
              <a:off x="5602288" y="2870200"/>
              <a:ext cx="984250" cy="1104900"/>
              <a:chOff x="5602288" y="2870200"/>
              <a:chExt cx="984250" cy="1104900"/>
            </a:xfrm>
          </p:grpSpPr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8BD95FF3-EE0A-4E65-BBFD-16139241E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0324" y="2943224"/>
                <a:ext cx="851130" cy="969963"/>
              </a:xfrm>
              <a:custGeom>
                <a:avLst/>
                <a:gdLst>
                  <a:gd name="connsiteX0" fmla="*/ 399103 w 851129"/>
                  <a:gd name="connsiteY0" fmla="*/ 419100 h 969963"/>
                  <a:gd name="connsiteX1" fmla="*/ 399103 w 851129"/>
                  <a:gd name="connsiteY1" fmla="*/ 457745 h 969963"/>
                  <a:gd name="connsiteX2" fmla="*/ 351016 w 851129"/>
                  <a:gd name="connsiteY2" fmla="*/ 486372 h 969963"/>
                  <a:gd name="connsiteX3" fmla="*/ 333073 w 851129"/>
                  <a:gd name="connsiteY3" fmla="*/ 537183 h 969963"/>
                  <a:gd name="connsiteX4" fmla="*/ 339532 w 851129"/>
                  <a:gd name="connsiteY4" fmla="*/ 572966 h 969963"/>
                  <a:gd name="connsiteX5" fmla="*/ 358911 w 851129"/>
                  <a:gd name="connsiteY5" fmla="*/ 600160 h 969963"/>
                  <a:gd name="connsiteX6" fmla="*/ 405563 w 851129"/>
                  <a:gd name="connsiteY6" fmla="*/ 628786 h 969963"/>
                  <a:gd name="connsiteX7" fmla="*/ 452215 w 851129"/>
                  <a:gd name="connsiteY7" fmla="*/ 660991 h 969963"/>
                  <a:gd name="connsiteX8" fmla="*/ 465133 w 851129"/>
                  <a:gd name="connsiteY8" fmla="*/ 692480 h 969963"/>
                  <a:gd name="connsiteX9" fmla="*/ 416329 w 851129"/>
                  <a:gd name="connsiteY9" fmla="*/ 726115 h 969963"/>
                  <a:gd name="connsiteX10" fmla="*/ 352451 w 851129"/>
                  <a:gd name="connsiteY10" fmla="*/ 703214 h 969963"/>
                  <a:gd name="connsiteX11" fmla="*/ 332355 w 851129"/>
                  <a:gd name="connsiteY11" fmla="*/ 752594 h 969963"/>
                  <a:gd name="connsiteX12" fmla="*/ 399103 w 851129"/>
                  <a:gd name="connsiteY12" fmla="*/ 774064 h 969963"/>
                  <a:gd name="connsiteX13" fmla="*/ 399103 w 851129"/>
                  <a:gd name="connsiteY13" fmla="*/ 819150 h 969963"/>
                  <a:gd name="connsiteX14" fmla="*/ 447908 w 851129"/>
                  <a:gd name="connsiteY14" fmla="*/ 819150 h 969963"/>
                  <a:gd name="connsiteX15" fmla="*/ 447908 w 851129"/>
                  <a:gd name="connsiteY15" fmla="*/ 770486 h 969963"/>
                  <a:gd name="connsiteX16" fmla="*/ 501020 w 851129"/>
                  <a:gd name="connsiteY16" fmla="*/ 740428 h 969963"/>
                  <a:gd name="connsiteX17" fmla="*/ 519680 w 851129"/>
                  <a:gd name="connsiteY17" fmla="*/ 688186 h 969963"/>
                  <a:gd name="connsiteX18" fmla="*/ 512503 w 851129"/>
                  <a:gd name="connsiteY18" fmla="*/ 650256 h 969963"/>
                  <a:gd name="connsiteX19" fmla="*/ 491689 w 851129"/>
                  <a:gd name="connsiteY19" fmla="*/ 620199 h 969963"/>
                  <a:gd name="connsiteX20" fmla="*/ 446473 w 851129"/>
                  <a:gd name="connsiteY20" fmla="*/ 592288 h 969963"/>
                  <a:gd name="connsiteX21" fmla="*/ 387620 w 851129"/>
                  <a:gd name="connsiteY21" fmla="*/ 537183 h 969963"/>
                  <a:gd name="connsiteX22" fmla="*/ 397668 w 851129"/>
                  <a:gd name="connsiteY22" fmla="*/ 510704 h 969963"/>
                  <a:gd name="connsiteX23" fmla="*/ 427094 w 851129"/>
                  <a:gd name="connsiteY23" fmla="*/ 500685 h 969963"/>
                  <a:gd name="connsiteX24" fmla="*/ 488818 w 851129"/>
                  <a:gd name="connsiteY24" fmla="*/ 521439 h 969963"/>
                  <a:gd name="connsiteX25" fmla="*/ 505326 w 851129"/>
                  <a:gd name="connsiteY25" fmla="*/ 474205 h 969963"/>
                  <a:gd name="connsiteX26" fmla="*/ 447190 w 851129"/>
                  <a:gd name="connsiteY26" fmla="*/ 455598 h 969963"/>
                  <a:gd name="connsiteX27" fmla="*/ 447908 w 851129"/>
                  <a:gd name="connsiteY27" fmla="*/ 419100 h 969963"/>
                  <a:gd name="connsiteX28" fmla="*/ 399103 w 851129"/>
                  <a:gd name="connsiteY28" fmla="*/ 419100 h 969963"/>
                  <a:gd name="connsiteX29" fmla="*/ 357759 w 851129"/>
                  <a:gd name="connsiteY29" fmla="*/ 201613 h 969963"/>
                  <a:gd name="connsiteX30" fmla="*/ 494117 w 851129"/>
                  <a:gd name="connsiteY30" fmla="*/ 201613 h 969963"/>
                  <a:gd name="connsiteX31" fmla="*/ 524101 w 851129"/>
                  <a:gd name="connsiteY31" fmla="*/ 248699 h 969963"/>
                  <a:gd name="connsiteX32" fmla="*/ 702580 w 851129"/>
                  <a:gd name="connsiteY32" fmla="*/ 440608 h 969963"/>
                  <a:gd name="connsiteX33" fmla="*/ 851074 w 851129"/>
                  <a:gd name="connsiteY33" fmla="*/ 777341 h 969963"/>
                  <a:gd name="connsiteX34" fmla="*/ 851074 w 851129"/>
                  <a:gd name="connsiteY34" fmla="*/ 778054 h 969963"/>
                  <a:gd name="connsiteX35" fmla="*/ 851074 w 851129"/>
                  <a:gd name="connsiteY35" fmla="*/ 779481 h 969963"/>
                  <a:gd name="connsiteX36" fmla="*/ 851074 w 851129"/>
                  <a:gd name="connsiteY36" fmla="*/ 780194 h 969963"/>
                  <a:gd name="connsiteX37" fmla="*/ 804669 w 851129"/>
                  <a:gd name="connsiteY37" fmla="*/ 914317 h 969963"/>
                  <a:gd name="connsiteX38" fmla="*/ 641183 w 851129"/>
                  <a:gd name="connsiteY38" fmla="*/ 969963 h 969963"/>
                  <a:gd name="connsiteX39" fmla="*/ 210693 w 851129"/>
                  <a:gd name="connsiteY39" fmla="*/ 969963 h 969963"/>
                  <a:gd name="connsiteX40" fmla="*/ 46493 w 851129"/>
                  <a:gd name="connsiteY40" fmla="*/ 914317 h 969963"/>
                  <a:gd name="connsiteX41" fmla="*/ 89 w 851129"/>
                  <a:gd name="connsiteY41" fmla="*/ 780194 h 969963"/>
                  <a:gd name="connsiteX42" fmla="*/ 89 w 851129"/>
                  <a:gd name="connsiteY42" fmla="*/ 779481 h 969963"/>
                  <a:gd name="connsiteX43" fmla="*/ 89 w 851129"/>
                  <a:gd name="connsiteY43" fmla="*/ 778054 h 969963"/>
                  <a:gd name="connsiteX44" fmla="*/ 89 w 851129"/>
                  <a:gd name="connsiteY44" fmla="*/ 777341 h 969963"/>
                  <a:gd name="connsiteX45" fmla="*/ 149297 w 851129"/>
                  <a:gd name="connsiteY45" fmla="*/ 440608 h 969963"/>
                  <a:gd name="connsiteX46" fmla="*/ 327775 w 851129"/>
                  <a:gd name="connsiteY46" fmla="*/ 248699 h 969963"/>
                  <a:gd name="connsiteX47" fmla="*/ 357759 w 851129"/>
                  <a:gd name="connsiteY47" fmla="*/ 201613 h 969963"/>
                  <a:gd name="connsiteX48" fmla="*/ 426375 w 851129"/>
                  <a:gd name="connsiteY48" fmla="*/ 0 h 969963"/>
                  <a:gd name="connsiteX49" fmla="*/ 541196 w 851129"/>
                  <a:gd name="connsiteY49" fmla="*/ 22721 h 969963"/>
                  <a:gd name="connsiteX50" fmla="*/ 591118 w 851129"/>
                  <a:gd name="connsiteY50" fmla="*/ 48282 h 969963"/>
                  <a:gd name="connsiteX51" fmla="*/ 526932 w 851129"/>
                  <a:gd name="connsiteY51" fmla="*/ 113604 h 969963"/>
                  <a:gd name="connsiteX52" fmla="*/ 494840 w 851129"/>
                  <a:gd name="connsiteY52" fmla="*/ 168275 h 969963"/>
                  <a:gd name="connsiteX53" fmla="*/ 357910 w 851129"/>
                  <a:gd name="connsiteY53" fmla="*/ 168275 h 969963"/>
                  <a:gd name="connsiteX54" fmla="*/ 325817 w 851129"/>
                  <a:gd name="connsiteY54" fmla="*/ 113604 h 969963"/>
                  <a:gd name="connsiteX55" fmla="*/ 260918 w 851129"/>
                  <a:gd name="connsiteY55" fmla="*/ 48282 h 969963"/>
                  <a:gd name="connsiteX56" fmla="*/ 311554 w 851129"/>
                  <a:gd name="connsiteY56" fmla="*/ 22721 h 969963"/>
                  <a:gd name="connsiteX57" fmla="*/ 426375 w 851129"/>
                  <a:gd name="connsiteY57" fmla="*/ 0 h 96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51129" h="969963">
                    <a:moveTo>
                      <a:pt x="399103" y="419100"/>
                    </a:moveTo>
                    <a:cubicBezTo>
                      <a:pt x="399103" y="419100"/>
                      <a:pt x="399103" y="419100"/>
                      <a:pt x="399103" y="457745"/>
                    </a:cubicBezTo>
                    <a:cubicBezTo>
                      <a:pt x="378289" y="462755"/>
                      <a:pt x="362500" y="472058"/>
                      <a:pt x="351016" y="486372"/>
                    </a:cubicBezTo>
                    <a:cubicBezTo>
                      <a:pt x="338815" y="501400"/>
                      <a:pt x="333073" y="517860"/>
                      <a:pt x="333073" y="537183"/>
                    </a:cubicBezTo>
                    <a:cubicBezTo>
                      <a:pt x="333073" y="550065"/>
                      <a:pt x="335226" y="562231"/>
                      <a:pt x="339532" y="572966"/>
                    </a:cubicBezTo>
                    <a:cubicBezTo>
                      <a:pt x="343839" y="582985"/>
                      <a:pt x="350298" y="592288"/>
                      <a:pt x="358911" y="600160"/>
                    </a:cubicBezTo>
                    <a:cubicBezTo>
                      <a:pt x="366088" y="607317"/>
                      <a:pt x="381878" y="617336"/>
                      <a:pt x="405563" y="628786"/>
                    </a:cubicBezTo>
                    <a:cubicBezTo>
                      <a:pt x="428530" y="640237"/>
                      <a:pt x="444320" y="650972"/>
                      <a:pt x="452215" y="660991"/>
                    </a:cubicBezTo>
                    <a:cubicBezTo>
                      <a:pt x="460827" y="671010"/>
                      <a:pt x="465133" y="681029"/>
                      <a:pt x="465133" y="692480"/>
                    </a:cubicBezTo>
                    <a:cubicBezTo>
                      <a:pt x="465133" y="714665"/>
                      <a:pt x="448626" y="726115"/>
                      <a:pt x="416329" y="726115"/>
                    </a:cubicBezTo>
                    <a:cubicBezTo>
                      <a:pt x="394797" y="726115"/>
                      <a:pt x="373265" y="718243"/>
                      <a:pt x="352451" y="703214"/>
                    </a:cubicBezTo>
                    <a:cubicBezTo>
                      <a:pt x="352451" y="703214"/>
                      <a:pt x="352451" y="703214"/>
                      <a:pt x="332355" y="752594"/>
                    </a:cubicBezTo>
                    <a:cubicBezTo>
                      <a:pt x="352451" y="765476"/>
                      <a:pt x="373983" y="772633"/>
                      <a:pt x="399103" y="774064"/>
                    </a:cubicBezTo>
                    <a:cubicBezTo>
                      <a:pt x="399103" y="774064"/>
                      <a:pt x="399103" y="774064"/>
                      <a:pt x="399103" y="819150"/>
                    </a:cubicBezTo>
                    <a:cubicBezTo>
                      <a:pt x="399103" y="819150"/>
                      <a:pt x="399103" y="819150"/>
                      <a:pt x="447908" y="819150"/>
                    </a:cubicBezTo>
                    <a:cubicBezTo>
                      <a:pt x="447908" y="819150"/>
                      <a:pt x="447908" y="819150"/>
                      <a:pt x="447908" y="770486"/>
                    </a:cubicBezTo>
                    <a:cubicBezTo>
                      <a:pt x="470158" y="764761"/>
                      <a:pt x="488101" y="754741"/>
                      <a:pt x="501020" y="740428"/>
                    </a:cubicBezTo>
                    <a:cubicBezTo>
                      <a:pt x="513221" y="725400"/>
                      <a:pt x="519680" y="708224"/>
                      <a:pt x="519680" y="688186"/>
                    </a:cubicBezTo>
                    <a:cubicBezTo>
                      <a:pt x="519680" y="674588"/>
                      <a:pt x="517527" y="661706"/>
                      <a:pt x="512503" y="650256"/>
                    </a:cubicBezTo>
                    <a:cubicBezTo>
                      <a:pt x="508197" y="638806"/>
                      <a:pt x="501020" y="628786"/>
                      <a:pt x="491689" y="620199"/>
                    </a:cubicBezTo>
                    <a:cubicBezTo>
                      <a:pt x="482359" y="611611"/>
                      <a:pt x="467287" y="602307"/>
                      <a:pt x="446473" y="592288"/>
                    </a:cubicBezTo>
                    <a:cubicBezTo>
                      <a:pt x="406998" y="572966"/>
                      <a:pt x="387620" y="554359"/>
                      <a:pt x="387620" y="537183"/>
                    </a:cubicBezTo>
                    <a:cubicBezTo>
                      <a:pt x="387620" y="526448"/>
                      <a:pt x="390491" y="517860"/>
                      <a:pt x="397668" y="510704"/>
                    </a:cubicBezTo>
                    <a:cubicBezTo>
                      <a:pt x="404845" y="504263"/>
                      <a:pt x="414893" y="500685"/>
                      <a:pt x="427094" y="500685"/>
                    </a:cubicBezTo>
                    <a:cubicBezTo>
                      <a:pt x="448626" y="500685"/>
                      <a:pt x="469440" y="507841"/>
                      <a:pt x="488818" y="521439"/>
                    </a:cubicBezTo>
                    <a:cubicBezTo>
                      <a:pt x="488818" y="521439"/>
                      <a:pt x="488818" y="521439"/>
                      <a:pt x="505326" y="474205"/>
                    </a:cubicBezTo>
                    <a:cubicBezTo>
                      <a:pt x="493125" y="463471"/>
                      <a:pt x="473746" y="457745"/>
                      <a:pt x="447190" y="455598"/>
                    </a:cubicBezTo>
                    <a:cubicBezTo>
                      <a:pt x="447190" y="455598"/>
                      <a:pt x="447190" y="455598"/>
                      <a:pt x="447908" y="419100"/>
                    </a:cubicBezTo>
                    <a:cubicBezTo>
                      <a:pt x="447908" y="419100"/>
                      <a:pt x="447908" y="419100"/>
                      <a:pt x="399103" y="419100"/>
                    </a:cubicBezTo>
                    <a:close/>
                    <a:moveTo>
                      <a:pt x="357759" y="201613"/>
                    </a:moveTo>
                    <a:cubicBezTo>
                      <a:pt x="357759" y="201613"/>
                      <a:pt x="357759" y="201613"/>
                      <a:pt x="494117" y="201613"/>
                    </a:cubicBezTo>
                    <a:cubicBezTo>
                      <a:pt x="497686" y="215881"/>
                      <a:pt x="505540" y="233003"/>
                      <a:pt x="524101" y="248699"/>
                    </a:cubicBezTo>
                    <a:cubicBezTo>
                      <a:pt x="525529" y="249412"/>
                      <a:pt x="613340" y="325034"/>
                      <a:pt x="702580" y="440608"/>
                    </a:cubicBezTo>
                    <a:cubicBezTo>
                      <a:pt x="800386" y="566169"/>
                      <a:pt x="851074" y="683170"/>
                      <a:pt x="851074" y="777341"/>
                    </a:cubicBezTo>
                    <a:cubicBezTo>
                      <a:pt x="851074" y="777341"/>
                      <a:pt x="851074" y="777341"/>
                      <a:pt x="851074" y="778054"/>
                    </a:cubicBezTo>
                    <a:cubicBezTo>
                      <a:pt x="851074" y="778767"/>
                      <a:pt x="851074" y="778767"/>
                      <a:pt x="851074" y="779481"/>
                    </a:cubicBezTo>
                    <a:cubicBezTo>
                      <a:pt x="851074" y="779481"/>
                      <a:pt x="851074" y="779481"/>
                      <a:pt x="851074" y="780194"/>
                    </a:cubicBezTo>
                    <a:cubicBezTo>
                      <a:pt x="851074" y="780908"/>
                      <a:pt x="854643" y="860097"/>
                      <a:pt x="804669" y="914317"/>
                    </a:cubicBezTo>
                    <a:cubicBezTo>
                      <a:pt x="769688" y="951414"/>
                      <a:pt x="714716" y="969963"/>
                      <a:pt x="641183" y="969963"/>
                    </a:cubicBezTo>
                    <a:cubicBezTo>
                      <a:pt x="641183" y="969963"/>
                      <a:pt x="641183" y="969963"/>
                      <a:pt x="210693" y="969963"/>
                    </a:cubicBezTo>
                    <a:cubicBezTo>
                      <a:pt x="137160" y="969963"/>
                      <a:pt x="82189" y="950701"/>
                      <a:pt x="46493" y="914317"/>
                    </a:cubicBezTo>
                    <a:cubicBezTo>
                      <a:pt x="-4195" y="859384"/>
                      <a:pt x="89" y="780908"/>
                      <a:pt x="89" y="780194"/>
                    </a:cubicBezTo>
                    <a:cubicBezTo>
                      <a:pt x="89" y="780194"/>
                      <a:pt x="89" y="780194"/>
                      <a:pt x="89" y="779481"/>
                    </a:cubicBezTo>
                    <a:cubicBezTo>
                      <a:pt x="89" y="778767"/>
                      <a:pt x="89" y="778767"/>
                      <a:pt x="89" y="778054"/>
                    </a:cubicBezTo>
                    <a:cubicBezTo>
                      <a:pt x="89" y="778054"/>
                      <a:pt x="89" y="778054"/>
                      <a:pt x="89" y="777341"/>
                    </a:cubicBezTo>
                    <a:cubicBezTo>
                      <a:pt x="89" y="683170"/>
                      <a:pt x="51491" y="566169"/>
                      <a:pt x="149297" y="440608"/>
                    </a:cubicBezTo>
                    <a:cubicBezTo>
                      <a:pt x="237822" y="325034"/>
                      <a:pt x="326347" y="249412"/>
                      <a:pt x="327775" y="248699"/>
                    </a:cubicBezTo>
                    <a:cubicBezTo>
                      <a:pt x="346337" y="233003"/>
                      <a:pt x="354190" y="215881"/>
                      <a:pt x="357759" y="201613"/>
                    </a:cubicBezTo>
                    <a:close/>
                    <a:moveTo>
                      <a:pt x="426375" y="0"/>
                    </a:moveTo>
                    <a:cubicBezTo>
                      <a:pt x="466313" y="0"/>
                      <a:pt x="504824" y="7810"/>
                      <a:pt x="541196" y="22721"/>
                    </a:cubicBezTo>
                    <a:cubicBezTo>
                      <a:pt x="558312" y="30531"/>
                      <a:pt x="576855" y="39761"/>
                      <a:pt x="591118" y="48282"/>
                    </a:cubicBezTo>
                    <a:cubicBezTo>
                      <a:pt x="574715" y="66742"/>
                      <a:pt x="551180" y="91593"/>
                      <a:pt x="526932" y="113604"/>
                    </a:cubicBezTo>
                    <a:cubicBezTo>
                      <a:pt x="520514" y="119994"/>
                      <a:pt x="500545" y="139164"/>
                      <a:pt x="494840" y="168275"/>
                    </a:cubicBezTo>
                    <a:cubicBezTo>
                      <a:pt x="494840" y="168275"/>
                      <a:pt x="494840" y="168275"/>
                      <a:pt x="357910" y="168275"/>
                    </a:cubicBezTo>
                    <a:cubicBezTo>
                      <a:pt x="352205" y="139164"/>
                      <a:pt x="332236" y="119994"/>
                      <a:pt x="325817" y="113604"/>
                    </a:cubicBezTo>
                    <a:cubicBezTo>
                      <a:pt x="301569" y="91593"/>
                      <a:pt x="277321" y="66742"/>
                      <a:pt x="260918" y="48282"/>
                    </a:cubicBezTo>
                    <a:cubicBezTo>
                      <a:pt x="275182" y="39761"/>
                      <a:pt x="294437" y="30531"/>
                      <a:pt x="311554" y="22721"/>
                    </a:cubicBezTo>
                    <a:cubicBezTo>
                      <a:pt x="347926" y="7810"/>
                      <a:pt x="386437" y="0"/>
                      <a:pt x="426375" y="0"/>
                    </a:cubicBezTo>
                    <a:close/>
                  </a:path>
                </a:pathLst>
              </a:custGeom>
              <a:solidFill>
                <a:srgbClr val="002060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698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A7DFCDE-2E30-47B7-978A-605F63F0EF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02288" y="2870200"/>
                <a:ext cx="984250" cy="1104900"/>
              </a:xfrm>
              <a:custGeom>
                <a:avLst/>
                <a:gdLst>
                  <a:gd name="T0" fmla="*/ 885 w 1380"/>
                  <a:gd name="T1" fmla="*/ 381 h 1549"/>
                  <a:gd name="T2" fmla="*/ 890 w 1380"/>
                  <a:gd name="T3" fmla="*/ 326 h 1549"/>
                  <a:gd name="T4" fmla="*/ 886 w 1380"/>
                  <a:gd name="T5" fmla="*/ 52 h 1549"/>
                  <a:gd name="T6" fmla="*/ 352 w 1380"/>
                  <a:gd name="T7" fmla="*/ 165 h 1549"/>
                  <a:gd name="T8" fmla="*/ 509 w 1380"/>
                  <a:gd name="T9" fmla="*/ 359 h 1549"/>
                  <a:gd name="T10" fmla="*/ 6 w 1380"/>
                  <a:gd name="T11" fmla="*/ 1189 h 1549"/>
                  <a:gd name="T12" fmla="*/ 1286 w 1380"/>
                  <a:gd name="T13" fmla="*/ 1442 h 1549"/>
                  <a:gd name="T14" fmla="*/ 1261 w 1380"/>
                  <a:gd name="T15" fmla="*/ 1403 h 1549"/>
                  <a:gd name="T16" fmla="*/ 1247 w 1380"/>
                  <a:gd name="T17" fmla="*/ 1418 h 1549"/>
                  <a:gd name="T18" fmla="*/ 1223 w 1380"/>
                  <a:gd name="T19" fmla="*/ 1440 h 1549"/>
                  <a:gd name="T20" fmla="*/ 1196 w 1380"/>
                  <a:gd name="T21" fmla="*/ 1458 h 1549"/>
                  <a:gd name="T22" fmla="*/ 1166 w 1380"/>
                  <a:gd name="T23" fmla="*/ 1473 h 1549"/>
                  <a:gd name="T24" fmla="*/ 1134 w 1380"/>
                  <a:gd name="T25" fmla="*/ 1485 h 1549"/>
                  <a:gd name="T26" fmla="*/ 1099 w 1380"/>
                  <a:gd name="T27" fmla="*/ 1495 h 1549"/>
                  <a:gd name="T28" fmla="*/ 1062 w 1380"/>
                  <a:gd name="T29" fmla="*/ 1501 h 1549"/>
                  <a:gd name="T30" fmla="*/ 1020 w 1380"/>
                  <a:gd name="T31" fmla="*/ 1505 h 1549"/>
                  <a:gd name="T32" fmla="*/ 367 w 1380"/>
                  <a:gd name="T33" fmla="*/ 1505 h 1549"/>
                  <a:gd name="T34" fmla="*/ 327 w 1380"/>
                  <a:gd name="T35" fmla="*/ 1502 h 1549"/>
                  <a:gd name="T36" fmla="*/ 289 w 1380"/>
                  <a:gd name="T37" fmla="*/ 1496 h 1549"/>
                  <a:gd name="T38" fmla="*/ 253 w 1380"/>
                  <a:gd name="T39" fmla="*/ 1487 h 1549"/>
                  <a:gd name="T40" fmla="*/ 221 w 1380"/>
                  <a:gd name="T41" fmla="*/ 1476 h 1549"/>
                  <a:gd name="T42" fmla="*/ 191 w 1380"/>
                  <a:gd name="T43" fmla="*/ 1461 h 1549"/>
                  <a:gd name="T44" fmla="*/ 163 w 1380"/>
                  <a:gd name="T45" fmla="*/ 1443 h 1549"/>
                  <a:gd name="T46" fmla="*/ 139 w 1380"/>
                  <a:gd name="T47" fmla="*/ 1423 h 1549"/>
                  <a:gd name="T48" fmla="*/ 123 w 1380"/>
                  <a:gd name="T49" fmla="*/ 1406 h 1549"/>
                  <a:gd name="T50" fmla="*/ 50 w 1380"/>
                  <a:gd name="T51" fmla="*/ 1190 h 1549"/>
                  <a:gd name="T52" fmla="*/ 52 w 1380"/>
                  <a:gd name="T53" fmla="*/ 1147 h 1549"/>
                  <a:gd name="T54" fmla="*/ 340 w 1380"/>
                  <a:gd name="T55" fmla="*/ 601 h 1549"/>
                  <a:gd name="T56" fmla="*/ 530 w 1380"/>
                  <a:gd name="T57" fmla="*/ 409 h 1549"/>
                  <a:gd name="T58" fmla="*/ 540 w 1380"/>
                  <a:gd name="T59" fmla="*/ 398 h 1549"/>
                  <a:gd name="T60" fmla="*/ 547 w 1380"/>
                  <a:gd name="T61" fmla="*/ 385 h 1549"/>
                  <a:gd name="T62" fmla="*/ 551 w 1380"/>
                  <a:gd name="T63" fmla="*/ 373 h 1549"/>
                  <a:gd name="T64" fmla="*/ 553 w 1380"/>
                  <a:gd name="T65" fmla="*/ 360 h 1549"/>
                  <a:gd name="T66" fmla="*/ 521 w 1380"/>
                  <a:gd name="T67" fmla="*/ 294 h 1549"/>
                  <a:gd name="T68" fmla="*/ 519 w 1380"/>
                  <a:gd name="T69" fmla="*/ 293 h 1549"/>
                  <a:gd name="T70" fmla="*/ 503 w 1380"/>
                  <a:gd name="T71" fmla="*/ 277 h 1549"/>
                  <a:gd name="T72" fmla="*/ 482 w 1380"/>
                  <a:gd name="T73" fmla="*/ 256 h 1549"/>
                  <a:gd name="T74" fmla="*/ 409 w 1380"/>
                  <a:gd name="T75" fmla="*/ 178 h 1549"/>
                  <a:gd name="T76" fmla="*/ 447 w 1380"/>
                  <a:gd name="T77" fmla="*/ 125 h 1549"/>
                  <a:gd name="T78" fmla="*/ 527 w 1380"/>
                  <a:gd name="T79" fmla="*/ 87 h 1549"/>
                  <a:gd name="T80" fmla="*/ 935 w 1380"/>
                  <a:gd name="T81" fmla="*/ 126 h 1549"/>
                  <a:gd name="T82" fmla="*/ 972 w 1380"/>
                  <a:gd name="T83" fmla="*/ 178 h 1549"/>
                  <a:gd name="T84" fmla="*/ 955 w 1380"/>
                  <a:gd name="T85" fmla="*/ 198 h 1549"/>
                  <a:gd name="T86" fmla="*/ 891 w 1380"/>
                  <a:gd name="T87" fmla="*/ 265 h 1549"/>
                  <a:gd name="T88" fmla="*/ 870 w 1380"/>
                  <a:gd name="T89" fmla="*/ 284 h 1549"/>
                  <a:gd name="T90" fmla="*/ 861 w 1380"/>
                  <a:gd name="T91" fmla="*/ 293 h 1549"/>
                  <a:gd name="T92" fmla="*/ 828 w 1380"/>
                  <a:gd name="T93" fmla="*/ 360 h 1549"/>
                  <a:gd name="T94" fmla="*/ 830 w 1380"/>
                  <a:gd name="T95" fmla="*/ 373 h 1549"/>
                  <a:gd name="T96" fmla="*/ 834 w 1380"/>
                  <a:gd name="T97" fmla="*/ 385 h 1549"/>
                  <a:gd name="T98" fmla="*/ 841 w 1380"/>
                  <a:gd name="T99" fmla="*/ 398 h 1549"/>
                  <a:gd name="T100" fmla="*/ 851 w 1380"/>
                  <a:gd name="T101" fmla="*/ 409 h 1549"/>
                  <a:gd name="T102" fmla="*/ 1046 w 1380"/>
                  <a:gd name="T103" fmla="*/ 607 h 1549"/>
                  <a:gd name="T104" fmla="*/ 1330 w 1380"/>
                  <a:gd name="T105" fmla="*/ 1167 h 1549"/>
                  <a:gd name="T106" fmla="*/ 1331 w 1380"/>
                  <a:gd name="T107" fmla="*/ 1192 h 1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80" h="1549">
                    <a:moveTo>
                      <a:pt x="1375" y="1190"/>
                    </a:moveTo>
                    <a:cubicBezTo>
                      <a:pt x="1375" y="1189"/>
                      <a:pt x="1375" y="1189"/>
                      <a:pt x="1375" y="1189"/>
                    </a:cubicBezTo>
                    <a:cubicBezTo>
                      <a:pt x="1375" y="1036"/>
                      <a:pt x="1298" y="859"/>
                      <a:pt x="1148" y="663"/>
                    </a:cubicBezTo>
                    <a:cubicBezTo>
                      <a:pt x="1037" y="519"/>
                      <a:pt x="918" y="408"/>
                      <a:pt x="885" y="381"/>
                    </a:cubicBezTo>
                    <a:cubicBezTo>
                      <a:pt x="873" y="371"/>
                      <a:pt x="872" y="363"/>
                      <a:pt x="872" y="360"/>
                    </a:cubicBezTo>
                    <a:cubicBezTo>
                      <a:pt x="872" y="360"/>
                      <a:pt x="872" y="360"/>
                      <a:pt x="872" y="360"/>
                    </a:cubicBezTo>
                    <a:cubicBezTo>
                      <a:pt x="872" y="360"/>
                      <a:pt x="872" y="360"/>
                      <a:pt x="872" y="359"/>
                    </a:cubicBezTo>
                    <a:cubicBezTo>
                      <a:pt x="872" y="346"/>
                      <a:pt x="885" y="330"/>
                      <a:pt x="890" y="326"/>
                    </a:cubicBezTo>
                    <a:cubicBezTo>
                      <a:pt x="891" y="326"/>
                      <a:pt x="891" y="326"/>
                      <a:pt x="891" y="326"/>
                    </a:cubicBezTo>
                    <a:cubicBezTo>
                      <a:pt x="940" y="280"/>
                      <a:pt x="1024" y="197"/>
                      <a:pt x="1029" y="165"/>
                    </a:cubicBezTo>
                    <a:cubicBezTo>
                      <a:pt x="1033" y="141"/>
                      <a:pt x="1012" y="118"/>
                      <a:pt x="955" y="87"/>
                    </a:cubicBezTo>
                    <a:cubicBezTo>
                      <a:pt x="921" y="68"/>
                      <a:pt x="887" y="53"/>
                      <a:pt x="886" y="52"/>
                    </a:cubicBezTo>
                    <a:cubicBezTo>
                      <a:pt x="885" y="52"/>
                      <a:pt x="885" y="52"/>
                      <a:pt x="885" y="52"/>
                    </a:cubicBezTo>
                    <a:cubicBezTo>
                      <a:pt x="761" y="0"/>
                      <a:pt x="619" y="0"/>
                      <a:pt x="495" y="52"/>
                    </a:cubicBezTo>
                    <a:cubicBezTo>
                      <a:pt x="494" y="53"/>
                      <a:pt x="460" y="68"/>
                      <a:pt x="426" y="87"/>
                    </a:cubicBezTo>
                    <a:cubicBezTo>
                      <a:pt x="369" y="118"/>
                      <a:pt x="348" y="141"/>
                      <a:pt x="352" y="165"/>
                    </a:cubicBezTo>
                    <a:cubicBezTo>
                      <a:pt x="357" y="197"/>
                      <a:pt x="441" y="280"/>
                      <a:pt x="490" y="326"/>
                    </a:cubicBezTo>
                    <a:cubicBezTo>
                      <a:pt x="491" y="326"/>
                      <a:pt x="491" y="326"/>
                      <a:pt x="491" y="326"/>
                    </a:cubicBezTo>
                    <a:cubicBezTo>
                      <a:pt x="495" y="330"/>
                      <a:pt x="509" y="345"/>
                      <a:pt x="509" y="359"/>
                    </a:cubicBezTo>
                    <a:cubicBezTo>
                      <a:pt x="509" y="359"/>
                      <a:pt x="509" y="359"/>
                      <a:pt x="509" y="359"/>
                    </a:cubicBezTo>
                    <a:cubicBezTo>
                      <a:pt x="509" y="360"/>
                      <a:pt x="509" y="360"/>
                      <a:pt x="509" y="360"/>
                    </a:cubicBezTo>
                    <a:cubicBezTo>
                      <a:pt x="509" y="363"/>
                      <a:pt x="508" y="371"/>
                      <a:pt x="496" y="381"/>
                    </a:cubicBezTo>
                    <a:cubicBezTo>
                      <a:pt x="463" y="408"/>
                      <a:pt x="344" y="519"/>
                      <a:pt x="233" y="663"/>
                    </a:cubicBezTo>
                    <a:cubicBezTo>
                      <a:pt x="83" y="859"/>
                      <a:pt x="6" y="1036"/>
                      <a:pt x="6" y="1189"/>
                    </a:cubicBezTo>
                    <a:cubicBezTo>
                      <a:pt x="5" y="1202"/>
                      <a:pt x="0" y="1339"/>
                      <a:pt x="95" y="1442"/>
                    </a:cubicBezTo>
                    <a:cubicBezTo>
                      <a:pt x="162" y="1513"/>
                      <a:pt x="260" y="1549"/>
                      <a:pt x="389" y="1549"/>
                    </a:cubicBezTo>
                    <a:cubicBezTo>
                      <a:pt x="992" y="1549"/>
                      <a:pt x="992" y="1549"/>
                      <a:pt x="992" y="1549"/>
                    </a:cubicBezTo>
                    <a:cubicBezTo>
                      <a:pt x="1121" y="1549"/>
                      <a:pt x="1219" y="1513"/>
                      <a:pt x="1286" y="1442"/>
                    </a:cubicBezTo>
                    <a:cubicBezTo>
                      <a:pt x="1380" y="1341"/>
                      <a:pt x="1376" y="1206"/>
                      <a:pt x="1375" y="1190"/>
                    </a:cubicBezTo>
                    <a:close/>
                    <a:moveTo>
                      <a:pt x="1268" y="1395"/>
                    </a:moveTo>
                    <a:cubicBezTo>
                      <a:pt x="1267" y="1396"/>
                      <a:pt x="1267" y="1396"/>
                      <a:pt x="1266" y="1397"/>
                    </a:cubicBezTo>
                    <a:cubicBezTo>
                      <a:pt x="1264" y="1399"/>
                      <a:pt x="1263" y="1401"/>
                      <a:pt x="1261" y="1403"/>
                    </a:cubicBezTo>
                    <a:cubicBezTo>
                      <a:pt x="1260" y="1405"/>
                      <a:pt x="1258" y="1406"/>
                      <a:pt x="1257" y="1408"/>
                    </a:cubicBezTo>
                    <a:cubicBezTo>
                      <a:pt x="1256" y="1409"/>
                      <a:pt x="1255" y="1411"/>
                      <a:pt x="1253" y="1412"/>
                    </a:cubicBezTo>
                    <a:cubicBezTo>
                      <a:pt x="1253" y="1412"/>
                      <a:pt x="1253" y="1412"/>
                      <a:pt x="1253" y="1412"/>
                    </a:cubicBezTo>
                    <a:cubicBezTo>
                      <a:pt x="1251" y="1414"/>
                      <a:pt x="1249" y="1416"/>
                      <a:pt x="1247" y="1418"/>
                    </a:cubicBezTo>
                    <a:cubicBezTo>
                      <a:pt x="1245" y="1420"/>
                      <a:pt x="1244" y="1422"/>
                      <a:pt x="1242" y="1423"/>
                    </a:cubicBezTo>
                    <a:cubicBezTo>
                      <a:pt x="1240" y="1425"/>
                      <a:pt x="1237" y="1427"/>
                      <a:pt x="1235" y="1429"/>
                    </a:cubicBezTo>
                    <a:cubicBezTo>
                      <a:pt x="1233" y="1431"/>
                      <a:pt x="1232" y="1432"/>
                      <a:pt x="1230" y="1434"/>
                    </a:cubicBezTo>
                    <a:cubicBezTo>
                      <a:pt x="1228" y="1436"/>
                      <a:pt x="1225" y="1438"/>
                      <a:pt x="1223" y="1440"/>
                    </a:cubicBezTo>
                    <a:cubicBezTo>
                      <a:pt x="1221" y="1441"/>
                      <a:pt x="1219" y="1442"/>
                      <a:pt x="1218" y="1444"/>
                    </a:cubicBezTo>
                    <a:cubicBezTo>
                      <a:pt x="1215" y="1445"/>
                      <a:pt x="1212" y="1447"/>
                      <a:pt x="1210" y="1449"/>
                    </a:cubicBezTo>
                    <a:cubicBezTo>
                      <a:pt x="1208" y="1450"/>
                      <a:pt x="1206" y="1452"/>
                      <a:pt x="1204" y="1453"/>
                    </a:cubicBezTo>
                    <a:cubicBezTo>
                      <a:pt x="1201" y="1454"/>
                      <a:pt x="1199" y="1456"/>
                      <a:pt x="1196" y="1458"/>
                    </a:cubicBezTo>
                    <a:cubicBezTo>
                      <a:pt x="1194" y="1459"/>
                      <a:pt x="1192" y="1460"/>
                      <a:pt x="1190" y="1461"/>
                    </a:cubicBezTo>
                    <a:cubicBezTo>
                      <a:pt x="1187" y="1463"/>
                      <a:pt x="1184" y="1464"/>
                      <a:pt x="1181" y="1466"/>
                    </a:cubicBezTo>
                    <a:cubicBezTo>
                      <a:pt x="1179" y="1467"/>
                      <a:pt x="1178" y="1468"/>
                      <a:pt x="1176" y="1469"/>
                    </a:cubicBezTo>
                    <a:cubicBezTo>
                      <a:pt x="1173" y="1470"/>
                      <a:pt x="1169" y="1472"/>
                      <a:pt x="1166" y="1473"/>
                    </a:cubicBezTo>
                    <a:cubicBezTo>
                      <a:pt x="1164" y="1474"/>
                      <a:pt x="1162" y="1475"/>
                      <a:pt x="1160" y="1476"/>
                    </a:cubicBezTo>
                    <a:cubicBezTo>
                      <a:pt x="1157" y="1477"/>
                      <a:pt x="1154" y="1478"/>
                      <a:pt x="1151" y="1479"/>
                    </a:cubicBezTo>
                    <a:cubicBezTo>
                      <a:pt x="1148" y="1480"/>
                      <a:pt x="1146" y="1481"/>
                      <a:pt x="1144" y="1482"/>
                    </a:cubicBezTo>
                    <a:cubicBezTo>
                      <a:pt x="1141" y="1483"/>
                      <a:pt x="1137" y="1484"/>
                      <a:pt x="1134" y="1485"/>
                    </a:cubicBezTo>
                    <a:cubicBezTo>
                      <a:pt x="1132" y="1486"/>
                      <a:pt x="1130" y="1487"/>
                      <a:pt x="1128" y="1487"/>
                    </a:cubicBezTo>
                    <a:cubicBezTo>
                      <a:pt x="1124" y="1488"/>
                      <a:pt x="1120" y="1489"/>
                      <a:pt x="1117" y="1490"/>
                    </a:cubicBezTo>
                    <a:cubicBezTo>
                      <a:pt x="1115" y="1491"/>
                      <a:pt x="1113" y="1492"/>
                      <a:pt x="1110" y="1492"/>
                    </a:cubicBezTo>
                    <a:cubicBezTo>
                      <a:pt x="1107" y="1493"/>
                      <a:pt x="1103" y="1494"/>
                      <a:pt x="1099" y="1495"/>
                    </a:cubicBezTo>
                    <a:cubicBezTo>
                      <a:pt x="1097" y="1495"/>
                      <a:pt x="1095" y="1496"/>
                      <a:pt x="1092" y="1496"/>
                    </a:cubicBezTo>
                    <a:cubicBezTo>
                      <a:pt x="1089" y="1497"/>
                      <a:pt x="1085" y="1497"/>
                      <a:pt x="1081" y="1498"/>
                    </a:cubicBezTo>
                    <a:cubicBezTo>
                      <a:pt x="1078" y="1499"/>
                      <a:pt x="1076" y="1499"/>
                      <a:pt x="1074" y="1499"/>
                    </a:cubicBezTo>
                    <a:cubicBezTo>
                      <a:pt x="1070" y="1500"/>
                      <a:pt x="1066" y="1500"/>
                      <a:pt x="1062" y="1501"/>
                    </a:cubicBezTo>
                    <a:cubicBezTo>
                      <a:pt x="1059" y="1501"/>
                      <a:pt x="1057" y="1502"/>
                      <a:pt x="1054" y="1502"/>
                    </a:cubicBezTo>
                    <a:cubicBezTo>
                      <a:pt x="1050" y="1502"/>
                      <a:pt x="1046" y="1503"/>
                      <a:pt x="1042" y="1503"/>
                    </a:cubicBezTo>
                    <a:cubicBezTo>
                      <a:pt x="1039" y="1503"/>
                      <a:pt x="1037" y="1504"/>
                      <a:pt x="1034" y="1504"/>
                    </a:cubicBezTo>
                    <a:cubicBezTo>
                      <a:pt x="1030" y="1504"/>
                      <a:pt x="1025" y="1504"/>
                      <a:pt x="1020" y="1505"/>
                    </a:cubicBezTo>
                    <a:cubicBezTo>
                      <a:pt x="1018" y="1505"/>
                      <a:pt x="1016" y="1505"/>
                      <a:pt x="1014" y="1505"/>
                    </a:cubicBezTo>
                    <a:cubicBezTo>
                      <a:pt x="1007" y="1505"/>
                      <a:pt x="1000" y="1505"/>
                      <a:pt x="992" y="1505"/>
                    </a:cubicBezTo>
                    <a:cubicBezTo>
                      <a:pt x="389" y="1505"/>
                      <a:pt x="389" y="1505"/>
                      <a:pt x="389" y="1505"/>
                    </a:cubicBezTo>
                    <a:cubicBezTo>
                      <a:pt x="381" y="1505"/>
                      <a:pt x="374" y="1505"/>
                      <a:pt x="367" y="1505"/>
                    </a:cubicBezTo>
                    <a:cubicBezTo>
                      <a:pt x="364" y="1505"/>
                      <a:pt x="362" y="1505"/>
                      <a:pt x="359" y="1504"/>
                    </a:cubicBezTo>
                    <a:cubicBezTo>
                      <a:pt x="355" y="1504"/>
                      <a:pt x="351" y="1504"/>
                      <a:pt x="347" y="1504"/>
                    </a:cubicBezTo>
                    <a:cubicBezTo>
                      <a:pt x="343" y="1504"/>
                      <a:pt x="340" y="1503"/>
                      <a:pt x="337" y="1503"/>
                    </a:cubicBezTo>
                    <a:cubicBezTo>
                      <a:pt x="333" y="1503"/>
                      <a:pt x="330" y="1502"/>
                      <a:pt x="327" y="1502"/>
                    </a:cubicBezTo>
                    <a:cubicBezTo>
                      <a:pt x="323" y="1502"/>
                      <a:pt x="320" y="1501"/>
                      <a:pt x="316" y="1501"/>
                    </a:cubicBezTo>
                    <a:cubicBezTo>
                      <a:pt x="313" y="1500"/>
                      <a:pt x="310" y="1500"/>
                      <a:pt x="307" y="1499"/>
                    </a:cubicBezTo>
                    <a:cubicBezTo>
                      <a:pt x="304" y="1499"/>
                      <a:pt x="300" y="1498"/>
                      <a:pt x="297" y="1498"/>
                    </a:cubicBezTo>
                    <a:cubicBezTo>
                      <a:pt x="294" y="1497"/>
                      <a:pt x="291" y="1497"/>
                      <a:pt x="289" y="1496"/>
                    </a:cubicBezTo>
                    <a:cubicBezTo>
                      <a:pt x="285" y="1495"/>
                      <a:pt x="282" y="1495"/>
                      <a:pt x="278" y="1494"/>
                    </a:cubicBezTo>
                    <a:cubicBezTo>
                      <a:pt x="276" y="1493"/>
                      <a:pt x="273" y="1493"/>
                      <a:pt x="271" y="1492"/>
                    </a:cubicBezTo>
                    <a:cubicBezTo>
                      <a:pt x="267" y="1491"/>
                      <a:pt x="264" y="1490"/>
                      <a:pt x="260" y="1489"/>
                    </a:cubicBezTo>
                    <a:cubicBezTo>
                      <a:pt x="258" y="1489"/>
                      <a:pt x="256" y="1488"/>
                      <a:pt x="253" y="1487"/>
                    </a:cubicBezTo>
                    <a:cubicBezTo>
                      <a:pt x="250" y="1486"/>
                      <a:pt x="247" y="1485"/>
                      <a:pt x="243" y="1484"/>
                    </a:cubicBezTo>
                    <a:cubicBezTo>
                      <a:pt x="241" y="1483"/>
                      <a:pt x="239" y="1483"/>
                      <a:pt x="237" y="1482"/>
                    </a:cubicBezTo>
                    <a:cubicBezTo>
                      <a:pt x="233" y="1481"/>
                      <a:pt x="230" y="1479"/>
                      <a:pt x="227" y="1478"/>
                    </a:cubicBezTo>
                    <a:cubicBezTo>
                      <a:pt x="225" y="1477"/>
                      <a:pt x="223" y="1476"/>
                      <a:pt x="221" y="1476"/>
                    </a:cubicBezTo>
                    <a:cubicBezTo>
                      <a:pt x="217" y="1474"/>
                      <a:pt x="215" y="1473"/>
                      <a:pt x="212" y="1472"/>
                    </a:cubicBezTo>
                    <a:cubicBezTo>
                      <a:pt x="209" y="1471"/>
                      <a:pt x="207" y="1470"/>
                      <a:pt x="205" y="1469"/>
                    </a:cubicBezTo>
                    <a:cubicBezTo>
                      <a:pt x="202" y="1467"/>
                      <a:pt x="200" y="1466"/>
                      <a:pt x="197" y="1464"/>
                    </a:cubicBezTo>
                    <a:cubicBezTo>
                      <a:pt x="195" y="1463"/>
                      <a:pt x="193" y="1462"/>
                      <a:pt x="191" y="1461"/>
                    </a:cubicBezTo>
                    <a:cubicBezTo>
                      <a:pt x="188" y="1459"/>
                      <a:pt x="185" y="1458"/>
                      <a:pt x="183" y="1456"/>
                    </a:cubicBezTo>
                    <a:cubicBezTo>
                      <a:pt x="181" y="1455"/>
                      <a:pt x="179" y="1454"/>
                      <a:pt x="177" y="1453"/>
                    </a:cubicBezTo>
                    <a:cubicBezTo>
                      <a:pt x="174" y="1451"/>
                      <a:pt x="172" y="1449"/>
                      <a:pt x="169" y="1447"/>
                    </a:cubicBezTo>
                    <a:cubicBezTo>
                      <a:pt x="167" y="1446"/>
                      <a:pt x="165" y="1445"/>
                      <a:pt x="163" y="1443"/>
                    </a:cubicBezTo>
                    <a:cubicBezTo>
                      <a:pt x="161" y="1442"/>
                      <a:pt x="159" y="1440"/>
                      <a:pt x="156" y="1438"/>
                    </a:cubicBezTo>
                    <a:cubicBezTo>
                      <a:pt x="154" y="1437"/>
                      <a:pt x="152" y="1435"/>
                      <a:pt x="151" y="1434"/>
                    </a:cubicBezTo>
                    <a:cubicBezTo>
                      <a:pt x="148" y="1432"/>
                      <a:pt x="146" y="1430"/>
                      <a:pt x="144" y="1428"/>
                    </a:cubicBezTo>
                    <a:cubicBezTo>
                      <a:pt x="142" y="1426"/>
                      <a:pt x="140" y="1425"/>
                      <a:pt x="139" y="1423"/>
                    </a:cubicBezTo>
                    <a:cubicBezTo>
                      <a:pt x="137" y="1421"/>
                      <a:pt x="135" y="1419"/>
                      <a:pt x="133" y="1417"/>
                    </a:cubicBezTo>
                    <a:cubicBezTo>
                      <a:pt x="131" y="1415"/>
                      <a:pt x="129" y="1414"/>
                      <a:pt x="128" y="1412"/>
                    </a:cubicBezTo>
                    <a:cubicBezTo>
                      <a:pt x="127" y="1412"/>
                      <a:pt x="127" y="1412"/>
                      <a:pt x="127" y="1412"/>
                    </a:cubicBezTo>
                    <a:cubicBezTo>
                      <a:pt x="126" y="1410"/>
                      <a:pt x="124" y="1408"/>
                      <a:pt x="123" y="1406"/>
                    </a:cubicBezTo>
                    <a:cubicBezTo>
                      <a:pt x="122" y="1405"/>
                      <a:pt x="121" y="1404"/>
                      <a:pt x="120" y="1403"/>
                    </a:cubicBezTo>
                    <a:cubicBezTo>
                      <a:pt x="45" y="1316"/>
                      <a:pt x="49" y="1200"/>
                      <a:pt x="50" y="1192"/>
                    </a:cubicBezTo>
                    <a:cubicBezTo>
                      <a:pt x="50" y="1191"/>
                      <a:pt x="50" y="1191"/>
                      <a:pt x="50" y="1191"/>
                    </a:cubicBezTo>
                    <a:cubicBezTo>
                      <a:pt x="50" y="1190"/>
                      <a:pt x="50" y="1190"/>
                      <a:pt x="50" y="1190"/>
                    </a:cubicBezTo>
                    <a:cubicBezTo>
                      <a:pt x="50" y="1185"/>
                      <a:pt x="50" y="1180"/>
                      <a:pt x="50" y="1175"/>
                    </a:cubicBezTo>
                    <a:cubicBezTo>
                      <a:pt x="50" y="1172"/>
                      <a:pt x="50" y="1169"/>
                      <a:pt x="51" y="1167"/>
                    </a:cubicBezTo>
                    <a:cubicBezTo>
                      <a:pt x="51" y="1165"/>
                      <a:pt x="51" y="1163"/>
                      <a:pt x="51" y="1161"/>
                    </a:cubicBezTo>
                    <a:cubicBezTo>
                      <a:pt x="51" y="1156"/>
                      <a:pt x="52" y="1152"/>
                      <a:pt x="52" y="1147"/>
                    </a:cubicBezTo>
                    <a:cubicBezTo>
                      <a:pt x="53" y="1142"/>
                      <a:pt x="53" y="1138"/>
                      <a:pt x="54" y="1133"/>
                    </a:cubicBezTo>
                    <a:cubicBezTo>
                      <a:pt x="78" y="942"/>
                      <a:pt x="216" y="744"/>
                      <a:pt x="337" y="605"/>
                    </a:cubicBezTo>
                    <a:cubicBezTo>
                      <a:pt x="338" y="604"/>
                      <a:pt x="339" y="603"/>
                      <a:pt x="340" y="602"/>
                    </a:cubicBezTo>
                    <a:cubicBezTo>
                      <a:pt x="340" y="601"/>
                      <a:pt x="340" y="601"/>
                      <a:pt x="340" y="601"/>
                    </a:cubicBezTo>
                    <a:cubicBezTo>
                      <a:pt x="437" y="490"/>
                      <a:pt x="522" y="417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6" y="413"/>
                      <a:pt x="528" y="411"/>
                      <a:pt x="530" y="409"/>
                    </a:cubicBezTo>
                    <a:cubicBezTo>
                      <a:pt x="531" y="409"/>
                      <a:pt x="531" y="408"/>
                      <a:pt x="532" y="408"/>
                    </a:cubicBezTo>
                    <a:cubicBezTo>
                      <a:pt x="533" y="406"/>
                      <a:pt x="535" y="405"/>
                      <a:pt x="536" y="403"/>
                    </a:cubicBezTo>
                    <a:cubicBezTo>
                      <a:pt x="537" y="402"/>
                      <a:pt x="537" y="401"/>
                      <a:pt x="538" y="401"/>
                    </a:cubicBezTo>
                    <a:cubicBezTo>
                      <a:pt x="539" y="400"/>
                      <a:pt x="539" y="399"/>
                      <a:pt x="540" y="398"/>
                    </a:cubicBezTo>
                    <a:cubicBezTo>
                      <a:pt x="541" y="396"/>
                      <a:pt x="542" y="395"/>
                      <a:pt x="543" y="393"/>
                    </a:cubicBezTo>
                    <a:cubicBezTo>
                      <a:pt x="544" y="392"/>
                      <a:pt x="544" y="392"/>
                      <a:pt x="544" y="392"/>
                    </a:cubicBezTo>
                    <a:cubicBezTo>
                      <a:pt x="545" y="390"/>
                      <a:pt x="546" y="388"/>
                      <a:pt x="547" y="386"/>
                    </a:cubicBezTo>
                    <a:cubicBezTo>
                      <a:pt x="547" y="385"/>
                      <a:pt x="547" y="385"/>
                      <a:pt x="547" y="385"/>
                    </a:cubicBezTo>
                    <a:cubicBezTo>
                      <a:pt x="548" y="384"/>
                      <a:pt x="548" y="383"/>
                      <a:pt x="549" y="382"/>
                    </a:cubicBezTo>
                    <a:cubicBezTo>
                      <a:pt x="549" y="381"/>
                      <a:pt x="549" y="380"/>
                      <a:pt x="550" y="379"/>
                    </a:cubicBezTo>
                    <a:cubicBezTo>
                      <a:pt x="550" y="379"/>
                      <a:pt x="550" y="378"/>
                      <a:pt x="550" y="377"/>
                    </a:cubicBezTo>
                    <a:cubicBezTo>
                      <a:pt x="551" y="376"/>
                      <a:pt x="551" y="375"/>
                      <a:pt x="551" y="373"/>
                    </a:cubicBezTo>
                    <a:cubicBezTo>
                      <a:pt x="552" y="371"/>
                      <a:pt x="552" y="370"/>
                      <a:pt x="552" y="368"/>
                    </a:cubicBezTo>
                    <a:cubicBezTo>
                      <a:pt x="552" y="367"/>
                      <a:pt x="552" y="367"/>
                      <a:pt x="552" y="367"/>
                    </a:cubicBezTo>
                    <a:cubicBezTo>
                      <a:pt x="553" y="364"/>
                      <a:pt x="553" y="362"/>
                      <a:pt x="553" y="360"/>
                    </a:cubicBezTo>
                    <a:cubicBezTo>
                      <a:pt x="553" y="360"/>
                      <a:pt x="553" y="360"/>
                      <a:pt x="553" y="360"/>
                    </a:cubicBezTo>
                    <a:cubicBezTo>
                      <a:pt x="553" y="358"/>
                      <a:pt x="553" y="355"/>
                      <a:pt x="553" y="353"/>
                    </a:cubicBezTo>
                    <a:cubicBezTo>
                      <a:pt x="553" y="353"/>
                      <a:pt x="553" y="353"/>
                      <a:pt x="553" y="353"/>
                    </a:cubicBezTo>
                    <a:cubicBezTo>
                      <a:pt x="552" y="348"/>
                      <a:pt x="551" y="343"/>
                      <a:pt x="549" y="338"/>
                    </a:cubicBezTo>
                    <a:cubicBezTo>
                      <a:pt x="542" y="316"/>
                      <a:pt x="527" y="299"/>
                      <a:pt x="521" y="294"/>
                    </a:cubicBezTo>
                    <a:cubicBezTo>
                      <a:pt x="521" y="294"/>
                      <a:pt x="521" y="294"/>
                      <a:pt x="521" y="294"/>
                    </a:cubicBezTo>
                    <a:cubicBezTo>
                      <a:pt x="521" y="294"/>
                      <a:pt x="520" y="294"/>
                      <a:pt x="520" y="293"/>
                    </a:cubicBezTo>
                    <a:cubicBezTo>
                      <a:pt x="520" y="293"/>
                      <a:pt x="520" y="293"/>
                      <a:pt x="520" y="293"/>
                    </a:cubicBezTo>
                    <a:cubicBezTo>
                      <a:pt x="519" y="293"/>
                      <a:pt x="519" y="293"/>
                      <a:pt x="519" y="293"/>
                    </a:cubicBezTo>
                    <a:cubicBezTo>
                      <a:pt x="517" y="290"/>
                      <a:pt x="514" y="288"/>
                      <a:pt x="512" y="286"/>
                    </a:cubicBezTo>
                    <a:cubicBezTo>
                      <a:pt x="512" y="285"/>
                      <a:pt x="511" y="285"/>
                      <a:pt x="511" y="285"/>
                    </a:cubicBezTo>
                    <a:cubicBezTo>
                      <a:pt x="508" y="282"/>
                      <a:pt x="506" y="280"/>
                      <a:pt x="503" y="277"/>
                    </a:cubicBezTo>
                    <a:cubicBezTo>
                      <a:pt x="503" y="277"/>
                      <a:pt x="503" y="277"/>
                      <a:pt x="503" y="277"/>
                    </a:cubicBezTo>
                    <a:cubicBezTo>
                      <a:pt x="500" y="275"/>
                      <a:pt x="498" y="272"/>
                      <a:pt x="495" y="270"/>
                    </a:cubicBezTo>
                    <a:cubicBezTo>
                      <a:pt x="494" y="268"/>
                      <a:pt x="492" y="267"/>
                      <a:pt x="490" y="265"/>
                    </a:cubicBezTo>
                    <a:cubicBezTo>
                      <a:pt x="490" y="264"/>
                      <a:pt x="489" y="263"/>
                      <a:pt x="488" y="262"/>
                    </a:cubicBezTo>
                    <a:cubicBezTo>
                      <a:pt x="486" y="260"/>
                      <a:pt x="484" y="258"/>
                      <a:pt x="482" y="256"/>
                    </a:cubicBezTo>
                    <a:cubicBezTo>
                      <a:pt x="481" y="256"/>
                      <a:pt x="481" y="256"/>
                      <a:pt x="481" y="256"/>
                    </a:cubicBezTo>
                    <a:cubicBezTo>
                      <a:pt x="454" y="229"/>
                      <a:pt x="429" y="203"/>
                      <a:pt x="413" y="183"/>
                    </a:cubicBezTo>
                    <a:cubicBezTo>
                      <a:pt x="412" y="182"/>
                      <a:pt x="412" y="182"/>
                      <a:pt x="412" y="182"/>
                    </a:cubicBezTo>
                    <a:cubicBezTo>
                      <a:pt x="411" y="181"/>
                      <a:pt x="410" y="179"/>
                      <a:pt x="409" y="178"/>
                    </a:cubicBezTo>
                    <a:cubicBezTo>
                      <a:pt x="409" y="178"/>
                      <a:pt x="409" y="178"/>
                      <a:pt x="409" y="178"/>
                    </a:cubicBezTo>
                    <a:cubicBezTo>
                      <a:pt x="403" y="171"/>
                      <a:pt x="399" y="165"/>
                      <a:pt x="396" y="160"/>
                    </a:cubicBezTo>
                    <a:cubicBezTo>
                      <a:pt x="399" y="157"/>
                      <a:pt x="405" y="152"/>
                      <a:pt x="412" y="147"/>
                    </a:cubicBezTo>
                    <a:cubicBezTo>
                      <a:pt x="421" y="140"/>
                      <a:pt x="433" y="133"/>
                      <a:pt x="447" y="125"/>
                    </a:cubicBezTo>
                    <a:cubicBezTo>
                      <a:pt x="448" y="125"/>
                      <a:pt x="448" y="125"/>
                      <a:pt x="448" y="125"/>
                    </a:cubicBezTo>
                    <a:cubicBezTo>
                      <a:pt x="449" y="124"/>
                      <a:pt x="450" y="124"/>
                      <a:pt x="451" y="123"/>
                    </a:cubicBezTo>
                    <a:cubicBezTo>
                      <a:pt x="470" y="113"/>
                      <a:pt x="491" y="102"/>
                      <a:pt x="513" y="93"/>
                    </a:cubicBezTo>
                    <a:cubicBezTo>
                      <a:pt x="517" y="91"/>
                      <a:pt x="522" y="89"/>
                      <a:pt x="527" y="87"/>
                    </a:cubicBezTo>
                    <a:cubicBezTo>
                      <a:pt x="631" y="47"/>
                      <a:pt x="750" y="47"/>
                      <a:pt x="855" y="87"/>
                    </a:cubicBezTo>
                    <a:cubicBezTo>
                      <a:pt x="859" y="89"/>
                      <a:pt x="864" y="91"/>
                      <a:pt x="868" y="93"/>
                    </a:cubicBezTo>
                    <a:cubicBezTo>
                      <a:pt x="868" y="93"/>
                      <a:pt x="868" y="93"/>
                      <a:pt x="868" y="93"/>
                    </a:cubicBezTo>
                    <a:cubicBezTo>
                      <a:pt x="892" y="103"/>
                      <a:pt x="915" y="115"/>
                      <a:pt x="935" y="126"/>
                    </a:cubicBezTo>
                    <a:cubicBezTo>
                      <a:pt x="948" y="133"/>
                      <a:pt x="960" y="140"/>
                      <a:pt x="969" y="147"/>
                    </a:cubicBezTo>
                    <a:cubicBezTo>
                      <a:pt x="976" y="152"/>
                      <a:pt x="982" y="157"/>
                      <a:pt x="985" y="160"/>
                    </a:cubicBezTo>
                    <a:cubicBezTo>
                      <a:pt x="982" y="165"/>
                      <a:pt x="978" y="171"/>
                      <a:pt x="972" y="178"/>
                    </a:cubicBezTo>
                    <a:cubicBezTo>
                      <a:pt x="972" y="178"/>
                      <a:pt x="972" y="178"/>
                      <a:pt x="972" y="178"/>
                    </a:cubicBezTo>
                    <a:cubicBezTo>
                      <a:pt x="971" y="179"/>
                      <a:pt x="970" y="180"/>
                      <a:pt x="969" y="181"/>
                    </a:cubicBezTo>
                    <a:cubicBezTo>
                      <a:pt x="969" y="182"/>
                      <a:pt x="968" y="183"/>
                      <a:pt x="967" y="184"/>
                    </a:cubicBezTo>
                    <a:cubicBezTo>
                      <a:pt x="964" y="188"/>
                      <a:pt x="960" y="193"/>
                      <a:pt x="956" y="197"/>
                    </a:cubicBezTo>
                    <a:cubicBezTo>
                      <a:pt x="956" y="197"/>
                      <a:pt x="956" y="198"/>
                      <a:pt x="955" y="198"/>
                    </a:cubicBezTo>
                    <a:cubicBezTo>
                      <a:pt x="941" y="214"/>
                      <a:pt x="921" y="234"/>
                      <a:pt x="901" y="254"/>
                    </a:cubicBezTo>
                    <a:cubicBezTo>
                      <a:pt x="901" y="255"/>
                      <a:pt x="900" y="256"/>
                      <a:pt x="900" y="256"/>
                    </a:cubicBezTo>
                    <a:cubicBezTo>
                      <a:pt x="898" y="258"/>
                      <a:pt x="896" y="259"/>
                      <a:pt x="894" y="261"/>
                    </a:cubicBezTo>
                    <a:cubicBezTo>
                      <a:pt x="893" y="262"/>
                      <a:pt x="892" y="264"/>
                      <a:pt x="891" y="265"/>
                    </a:cubicBezTo>
                    <a:cubicBezTo>
                      <a:pt x="890" y="266"/>
                      <a:pt x="888" y="267"/>
                      <a:pt x="887" y="269"/>
                    </a:cubicBezTo>
                    <a:cubicBezTo>
                      <a:pt x="884" y="271"/>
                      <a:pt x="882" y="274"/>
                      <a:pt x="879" y="276"/>
                    </a:cubicBezTo>
                    <a:cubicBezTo>
                      <a:pt x="878" y="277"/>
                      <a:pt x="878" y="277"/>
                      <a:pt x="877" y="278"/>
                    </a:cubicBezTo>
                    <a:cubicBezTo>
                      <a:pt x="875" y="280"/>
                      <a:pt x="873" y="282"/>
                      <a:pt x="870" y="284"/>
                    </a:cubicBezTo>
                    <a:cubicBezTo>
                      <a:pt x="870" y="285"/>
                      <a:pt x="869" y="286"/>
                      <a:pt x="868" y="287"/>
                    </a:cubicBezTo>
                    <a:cubicBezTo>
                      <a:pt x="866" y="288"/>
                      <a:pt x="864" y="290"/>
                      <a:pt x="862" y="292"/>
                    </a:cubicBezTo>
                    <a:cubicBezTo>
                      <a:pt x="862" y="292"/>
                      <a:pt x="862" y="293"/>
                      <a:pt x="861" y="293"/>
                    </a:cubicBezTo>
                    <a:cubicBezTo>
                      <a:pt x="861" y="293"/>
                      <a:pt x="861" y="293"/>
                      <a:pt x="861" y="293"/>
                    </a:cubicBezTo>
                    <a:cubicBezTo>
                      <a:pt x="857" y="297"/>
                      <a:pt x="839" y="314"/>
                      <a:pt x="832" y="338"/>
                    </a:cubicBezTo>
                    <a:cubicBezTo>
                      <a:pt x="830" y="343"/>
                      <a:pt x="829" y="348"/>
                      <a:pt x="828" y="353"/>
                    </a:cubicBezTo>
                    <a:cubicBezTo>
                      <a:pt x="828" y="353"/>
                      <a:pt x="828" y="353"/>
                      <a:pt x="828" y="353"/>
                    </a:cubicBezTo>
                    <a:cubicBezTo>
                      <a:pt x="828" y="355"/>
                      <a:pt x="828" y="358"/>
                      <a:pt x="828" y="360"/>
                    </a:cubicBezTo>
                    <a:cubicBezTo>
                      <a:pt x="828" y="360"/>
                      <a:pt x="828" y="360"/>
                      <a:pt x="828" y="360"/>
                    </a:cubicBezTo>
                    <a:cubicBezTo>
                      <a:pt x="828" y="362"/>
                      <a:pt x="828" y="364"/>
                      <a:pt x="829" y="367"/>
                    </a:cubicBezTo>
                    <a:cubicBezTo>
                      <a:pt x="829" y="368"/>
                      <a:pt x="829" y="368"/>
                      <a:pt x="829" y="368"/>
                    </a:cubicBezTo>
                    <a:cubicBezTo>
                      <a:pt x="829" y="370"/>
                      <a:pt x="829" y="371"/>
                      <a:pt x="830" y="373"/>
                    </a:cubicBezTo>
                    <a:cubicBezTo>
                      <a:pt x="830" y="375"/>
                      <a:pt x="830" y="376"/>
                      <a:pt x="831" y="377"/>
                    </a:cubicBezTo>
                    <a:cubicBezTo>
                      <a:pt x="831" y="378"/>
                      <a:pt x="831" y="379"/>
                      <a:pt x="831" y="379"/>
                    </a:cubicBezTo>
                    <a:cubicBezTo>
                      <a:pt x="832" y="380"/>
                      <a:pt x="832" y="381"/>
                      <a:pt x="832" y="382"/>
                    </a:cubicBezTo>
                    <a:cubicBezTo>
                      <a:pt x="833" y="383"/>
                      <a:pt x="833" y="384"/>
                      <a:pt x="834" y="385"/>
                    </a:cubicBezTo>
                    <a:cubicBezTo>
                      <a:pt x="834" y="385"/>
                      <a:pt x="834" y="385"/>
                      <a:pt x="834" y="386"/>
                    </a:cubicBezTo>
                    <a:cubicBezTo>
                      <a:pt x="835" y="388"/>
                      <a:pt x="836" y="390"/>
                      <a:pt x="837" y="392"/>
                    </a:cubicBezTo>
                    <a:cubicBezTo>
                      <a:pt x="838" y="393"/>
                      <a:pt x="838" y="393"/>
                      <a:pt x="838" y="393"/>
                    </a:cubicBezTo>
                    <a:cubicBezTo>
                      <a:pt x="839" y="395"/>
                      <a:pt x="840" y="396"/>
                      <a:pt x="841" y="398"/>
                    </a:cubicBezTo>
                    <a:cubicBezTo>
                      <a:pt x="842" y="399"/>
                      <a:pt x="842" y="400"/>
                      <a:pt x="843" y="401"/>
                    </a:cubicBezTo>
                    <a:cubicBezTo>
                      <a:pt x="844" y="401"/>
                      <a:pt x="844" y="402"/>
                      <a:pt x="845" y="403"/>
                    </a:cubicBezTo>
                    <a:cubicBezTo>
                      <a:pt x="846" y="405"/>
                      <a:pt x="848" y="406"/>
                      <a:pt x="849" y="408"/>
                    </a:cubicBezTo>
                    <a:cubicBezTo>
                      <a:pt x="850" y="408"/>
                      <a:pt x="850" y="409"/>
                      <a:pt x="851" y="409"/>
                    </a:cubicBezTo>
                    <a:cubicBezTo>
                      <a:pt x="853" y="411"/>
                      <a:pt x="854" y="413"/>
                      <a:pt x="856" y="414"/>
                    </a:cubicBezTo>
                    <a:cubicBezTo>
                      <a:pt x="857" y="414"/>
                      <a:pt x="857" y="414"/>
                      <a:pt x="857" y="414"/>
                    </a:cubicBezTo>
                    <a:cubicBezTo>
                      <a:pt x="857" y="415"/>
                      <a:pt x="857" y="415"/>
                      <a:pt x="857" y="415"/>
                    </a:cubicBezTo>
                    <a:cubicBezTo>
                      <a:pt x="863" y="420"/>
                      <a:pt x="949" y="495"/>
                      <a:pt x="1046" y="607"/>
                    </a:cubicBezTo>
                    <a:cubicBezTo>
                      <a:pt x="1166" y="747"/>
                      <a:pt x="1304" y="943"/>
                      <a:pt x="1327" y="1133"/>
                    </a:cubicBezTo>
                    <a:cubicBezTo>
                      <a:pt x="1328" y="1138"/>
                      <a:pt x="1328" y="1142"/>
                      <a:pt x="1329" y="1147"/>
                    </a:cubicBezTo>
                    <a:cubicBezTo>
                      <a:pt x="1329" y="1152"/>
                      <a:pt x="1330" y="1156"/>
                      <a:pt x="1330" y="1161"/>
                    </a:cubicBezTo>
                    <a:cubicBezTo>
                      <a:pt x="1330" y="1163"/>
                      <a:pt x="1330" y="1165"/>
                      <a:pt x="1330" y="1167"/>
                    </a:cubicBezTo>
                    <a:cubicBezTo>
                      <a:pt x="1331" y="1169"/>
                      <a:pt x="1331" y="1172"/>
                      <a:pt x="1331" y="1175"/>
                    </a:cubicBezTo>
                    <a:cubicBezTo>
                      <a:pt x="1331" y="1180"/>
                      <a:pt x="1331" y="1185"/>
                      <a:pt x="1331" y="1190"/>
                    </a:cubicBezTo>
                    <a:cubicBezTo>
                      <a:pt x="1331" y="1191"/>
                      <a:pt x="1331" y="1191"/>
                      <a:pt x="1331" y="1191"/>
                    </a:cubicBezTo>
                    <a:cubicBezTo>
                      <a:pt x="1331" y="1192"/>
                      <a:pt x="1331" y="1192"/>
                      <a:pt x="1331" y="1192"/>
                    </a:cubicBezTo>
                    <a:cubicBezTo>
                      <a:pt x="1332" y="1202"/>
                      <a:pt x="1335" y="1309"/>
                      <a:pt x="1268" y="1395"/>
                    </a:cubicBezTo>
                    <a:close/>
                  </a:path>
                </a:pathLst>
              </a:custGeom>
              <a:solidFill>
                <a:srgbClr val="000B22">
                  <a:lumMod val="10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0823" tIns="20411" rIns="40823" bIns="2041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98" dirty="0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AFD0145-C8EB-4432-96F6-9FCAFD8B95C9}"/>
              </a:ext>
            </a:extLst>
          </p:cNvPr>
          <p:cNvSpPr txBox="1"/>
          <p:nvPr/>
        </p:nvSpPr>
        <p:spPr>
          <a:xfrm>
            <a:off x="1207243" y="2819037"/>
            <a:ext cx="5296382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There will be deliberate increase in activities towards establishing more Industrial Hubs.</a:t>
            </a:r>
          </a:p>
          <a:p>
            <a:pPr marL="144654" lvl="1" indent="-96437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The Administration shall also support more wealth creation (equipment support), skill acquisition, capacity building and improving upon the employability skills for the youth and women - Volunteer corps to employ volunteers, Internship programs, Skill acquisition for Women, Vulnerable and Indigent Citizen in the 57 LGAS/LCDAS</a:t>
            </a:r>
          </a:p>
          <a:p>
            <a:pPr marL="175799" lvl="1" indent="-127580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Support MSMEs in the Tourism space deliberately</a:t>
            </a:r>
          </a:p>
          <a:p>
            <a:pPr marL="267891" lvl="2" indent="-130969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Wingdings" pitchFamily="2" charset="2"/>
              <a:buChar char="ü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Intervene through LSTEF in loans to the sector based on clear risk acceptance criteria LSTEF capacity has been increased to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₦4.8Bn</a:t>
            </a:r>
          </a:p>
          <a:p>
            <a:pPr marL="267891" lvl="2" indent="-130969">
              <a:spcBef>
                <a:spcPts val="450"/>
              </a:spcBef>
              <a:buClr>
                <a:srgbClr val="002060">
                  <a:lumMod val="100000"/>
                </a:srgbClr>
              </a:buClr>
              <a:buSzPct val="100000"/>
              <a:buFont typeface="Wingdings" pitchFamily="2" charset="2"/>
              <a:buChar char="ü"/>
            </a:pP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Committed </a:t>
            </a:r>
            <a:r>
              <a:rPr lang="en-GB" sz="900" b="1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₦800Mn</a:t>
            </a:r>
            <a:r>
              <a:rPr lang="en-GB" sz="900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</a:rPr>
              <a:t> to training and skill acquisition in the entertainment and hospitality sector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995904-8474-4BEB-A903-8B188C3FBD5C}"/>
              </a:ext>
            </a:extLst>
          </p:cNvPr>
          <p:cNvSpPr txBox="1"/>
          <p:nvPr/>
        </p:nvSpPr>
        <p:spPr>
          <a:xfrm>
            <a:off x="337676" y="3693408"/>
            <a:ext cx="837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900" b="1" dirty="0">
                <a:latin typeface="Garamond" panose="02020404030301010803" pitchFamily="18" charset="0"/>
              </a:rPr>
              <a:t>People empowerment</a:t>
            </a:r>
          </a:p>
        </p:txBody>
      </p:sp>
    </p:spTree>
    <p:extLst>
      <p:ext uri="{BB962C8B-B14F-4D97-AF65-F5344CB8AC3E}">
        <p14:creationId xmlns:p14="http://schemas.microsoft.com/office/powerpoint/2010/main" val="37086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0" name="think-cell Slide" r:id="rId10" imgW="286" imgH="286" progId="TCLayout.ActiveDocument.1">
                  <p:embed/>
                </p:oleObj>
              </mc:Choice>
              <mc:Fallback>
                <p:oleObj name="think-cell Slide" r:id="rId10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3CBB657-ECC0-49AB-9B11-982985543D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375" y="993263"/>
            <a:ext cx="6150010" cy="1888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ECONOMIC OUTLOOK FOR Y2021</a:t>
            </a:r>
            <a:endParaRPr lang="en-US" dirty="0"/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08C7109A-743A-479A-9CA2-8DC58B14C20D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682228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39F9058F-0DC2-4C82-A904-AA90688A1B18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2441972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60953DCF-CB5E-4690-8458-77E79D6F5D91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3321844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408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3400" y="117476"/>
            <a:ext cx="5638800" cy="549275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Outline</a:t>
            </a:r>
            <a:endParaRPr lang="en-US" sz="2200" b="1" dirty="0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123422" y="2193797"/>
            <a:ext cx="5007673" cy="301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and Ongoing Projects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609600" y="2193797"/>
            <a:ext cx="430763" cy="301753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123422" y="2588150"/>
            <a:ext cx="5007673" cy="301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Focus Areas for the Rest of </a:t>
            </a:r>
            <a:r>
              <a:rPr lang="en-US" altLang="en-US" sz="1200" kern="0" dirty="0" smtClean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Y2020</a:t>
            </a:r>
            <a:endParaRPr lang="en-US" altLang="en-US" sz="1200" kern="0" dirty="0">
              <a:solidFill>
                <a:srgbClr val="091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09600" y="2588150"/>
            <a:ext cx="430763" cy="301753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1123422" y="2965264"/>
            <a:ext cx="5007673" cy="301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 smtClean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Y2021 </a:t>
            </a: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Outlook: Nigeria and Lagos State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609600" y="2965264"/>
            <a:ext cx="430763" cy="301753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123422" y="3354463"/>
            <a:ext cx="5007673" cy="301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Areas for </a:t>
            </a:r>
            <a:r>
              <a:rPr lang="en-US" altLang="en-US" sz="1200" kern="0" dirty="0" smtClean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Y2021 </a:t>
            </a: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609600" y="3354463"/>
            <a:ext cx="430763" cy="301753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1123422" y="3739706"/>
            <a:ext cx="5007673" cy="301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Strategies for Achieving the Target Revenue </a:t>
            </a:r>
            <a:r>
              <a:rPr lang="en-US" altLang="en-US" sz="1200" kern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1200" kern="0" smtClean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Y2021 </a:t>
            </a: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" y="3739707"/>
            <a:ext cx="430763" cy="301753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123422" y="4116820"/>
            <a:ext cx="5007673" cy="3017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609600" y="4116820"/>
            <a:ext cx="430763" cy="301752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123422" y="1431797"/>
            <a:ext cx="5007673" cy="301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 smtClean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Y2020 </a:t>
            </a: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and Functional Allocation</a:t>
            </a: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09600" y="1431797"/>
            <a:ext cx="430763" cy="301753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123422" y="1047750"/>
            <a:ext cx="5007673" cy="301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Introduction: Aims and Objectives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09600" y="1047750"/>
            <a:ext cx="430763" cy="301753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123422" y="1809927"/>
            <a:ext cx="5007673" cy="301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34988" indent="-1778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Highlights of </a:t>
            </a:r>
            <a:r>
              <a:rPr lang="en-US" altLang="en-US" sz="1200" kern="0" dirty="0" smtClean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Half-Y2020 </a:t>
            </a:r>
            <a:r>
              <a:rPr lang="en-US" altLang="en-US" sz="1200" kern="0" dirty="0">
                <a:solidFill>
                  <a:srgbClr val="091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Performance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09600" y="1809927"/>
            <a:ext cx="430763" cy="301753"/>
          </a:xfrm>
          <a:prstGeom prst="rect">
            <a:avLst/>
          </a:prstGeom>
          <a:solidFill>
            <a:srgbClr val="091D5D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1500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7432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2004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576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14800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A71F4-90B2-4FA4-8A7B-9EC07F00E77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4" name="think-cell Slide" r:id="rId15" imgW="286" imgH="286" progId="TCLayout.ActiveDocument.1">
                  <p:embed/>
                </p:oleObj>
              </mc:Choice>
              <mc:Fallback>
                <p:oleObj name="think-cell Slide" r:id="rId15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3CBB657-ECC0-49AB-9B11-982985543D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  <a:latin typeface="Garamond" panose="02020404030301010803" pitchFamily="18" charset="0"/>
              <a:sym typeface="Garamond" panose="02020404030301010803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375" y="993263"/>
            <a:ext cx="6150010" cy="188802"/>
          </a:xfrm>
        </p:spPr>
        <p:txBody>
          <a:bodyPr>
            <a:normAutofit fontScale="90000"/>
          </a:bodyPr>
          <a:lstStyle/>
          <a:p>
            <a:r>
              <a:rPr lang="en-GB" dirty="0"/>
              <a:t>Forecasts suggest 2020 GDP growth will be severely impacted followed by a sharp rebound</a:t>
            </a:r>
            <a:endParaRPr lang="en-US" dirty="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5CEF93F-79E5-4369-8C83-3F53750EA3E1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292894" y="2122885"/>
          <a:ext cx="3643313" cy="1684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47C117-4A40-4CB5-B07F-653518C110F3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gray">
          <a:xfrm flipV="1">
            <a:off x="1674019" y="1974056"/>
            <a:ext cx="686991" cy="71438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8F6A8B-A4A8-491D-A544-229580238712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V="1">
            <a:off x="2746772" y="1863328"/>
            <a:ext cx="686991" cy="71438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52E66180-F763-4F19-A155-3A4CE8EB8CA9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321844" y="383262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D581142-412C-4744-95EB-BBA65D11A676}" type="datetime'''''''2''''''0''''''''''2''''''''''''''''''''''3'''''''''''">
              <a:rPr lang="en-US" altLang="en-US"/>
              <a:pPr/>
              <a:t>2023</a:t>
            </a:fld>
            <a:endParaRPr lang="en-US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EDA4E3E1-312C-428D-A471-9C489ED31186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562100" y="383262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78F9DC5-78FC-42E5-8556-DAC3639FAA3E}" type="datetime'''''''''''''''''''''''''2''''''0''''''''''2''1'''''''''''''">
              <a:rPr lang="en-US" altLang="en-US"/>
              <a:pPr/>
              <a:t>2021</a:t>
            </a:fld>
            <a:endParaRPr lang="en-US" dirty="0"/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9EF3EDF1-CE5E-4285-A183-61F5F1B9B91B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682228" y="383262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3779C38-69F0-467C-ABA8-0D91F2B91D13}" type="datetime'''''2''''''''''''''''''''''''''''''0''''2''''''''''''''''''0'">
              <a:rPr lang="en-US" altLang="en-US"/>
              <a:pPr/>
              <a:t>2020</a:t>
            </a:fld>
            <a:endParaRPr lang="en-US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13D2099-96B3-4BE3-8AF0-50FCA0CCA1C6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2441972" y="383262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79B1A88-6630-432E-A22D-269F598422BE}" type="datetime'2''''''''''''''''''0''''2''''''''''''''''''2'''''''''''''">
              <a:rPr lang="en-US" altLang="en-US"/>
              <a:pPr/>
              <a:t>2022</a:t>
            </a:fld>
            <a:endParaRPr lang="en-US" dirty="0"/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C57F3A7F-C6F1-4C83-A0A8-A1B59A5FD1B9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2357438" y="1846660"/>
            <a:ext cx="392906" cy="214313"/>
          </a:xfrm>
          <a:prstGeom prst="ellipse">
            <a:avLst/>
          </a:prstGeom>
          <a:noFill/>
          <a:ln w="9525" algn="ctr">
            <a:solidFill>
              <a:srgbClr val="7F7F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BE1B4A2-B392-44FD-B355-DC70C85DDBF4}" type="datetime'''''''''''''''''''''''''+''''''1''''5''''''''''%'''''''''''''">
              <a:rPr lang="en-US" altLang="en-US"/>
              <a:pPr/>
              <a:t>+15%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336889-6AA8-461B-AFDF-1CC7FEBFD04C}"/>
              </a:ext>
            </a:extLst>
          </p:cNvPr>
          <p:cNvSpPr txBox="1"/>
          <p:nvPr/>
        </p:nvSpPr>
        <p:spPr>
          <a:xfrm>
            <a:off x="4587121" y="3001942"/>
            <a:ext cx="164490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952">
                <a:latin typeface="Garamond" panose="02020404030301010803" pitchFamily="18" charset="0"/>
              </a:defRPr>
            </a:lvl1pPr>
          </a:lstStyle>
          <a:p>
            <a:r>
              <a:rPr lang="en-US" sz="900" dirty="0"/>
              <a:t>Affects employment &amp; IGR</a:t>
            </a:r>
          </a:p>
        </p:txBody>
      </p:sp>
      <p:sp>
        <p:nvSpPr>
          <p:cNvPr id="118" name="ee4pFootnotes">
            <a:extLst>
              <a:ext uri="{FF2B5EF4-FFF2-40B4-BE49-F238E27FC236}">
                <a16:creationId xmlns:a16="http://schemas.microsoft.com/office/drawing/2014/main" id="{19050146-44FD-4808-95BE-EF770A151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75" y="4249804"/>
            <a:ext cx="5337766" cy="831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Source: Lagos Bureau of Statistics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117876-6EAA-4D92-9E61-4476BCA13AEB}"/>
              </a:ext>
            </a:extLst>
          </p:cNvPr>
          <p:cNvGrpSpPr/>
          <p:nvPr/>
        </p:nvGrpSpPr>
        <p:grpSpPr>
          <a:xfrm>
            <a:off x="4111229" y="1623433"/>
            <a:ext cx="172641" cy="2294483"/>
            <a:chOff x="5942914" y="2081213"/>
            <a:chExt cx="306171" cy="407908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2454452-EECC-4D91-907C-0BDEEEFAA518}"/>
                </a:ext>
              </a:extLst>
            </p:cNvPr>
            <p:cNvCxnSpPr/>
            <p:nvPr/>
          </p:nvCxnSpPr>
          <p:spPr>
            <a:xfrm>
              <a:off x="6096000" y="2081213"/>
              <a:ext cx="0" cy="4079081"/>
            </a:xfrm>
            <a:prstGeom prst="line">
              <a:avLst/>
            </a:prstGeom>
            <a:ln w="9525" cap="rnd">
              <a:solidFill>
                <a:srgbClr val="9A9A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EA52C22-3BBA-4B56-BE29-D4BCE1063DA5}"/>
                </a:ext>
              </a:extLst>
            </p:cNvPr>
            <p:cNvGrpSpPr/>
            <p:nvPr/>
          </p:nvGrpSpPr>
          <p:grpSpPr>
            <a:xfrm>
              <a:off x="5942914" y="3967299"/>
              <a:ext cx="306171" cy="306910"/>
              <a:chOff x="5937564" y="3833745"/>
              <a:chExt cx="306171" cy="306910"/>
            </a:xfrm>
          </p:grpSpPr>
          <p:sp>
            <p:nvSpPr>
              <p:cNvPr id="51" name="Freeform 94">
                <a:extLst>
                  <a:ext uri="{FF2B5EF4-FFF2-40B4-BE49-F238E27FC236}">
                    <a16:creationId xmlns:a16="http://schemas.microsoft.com/office/drawing/2014/main" id="{46184670-2ABB-4D98-9841-F1B3D61EA50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37564" y="3833745"/>
                <a:ext cx="306171" cy="306910"/>
              </a:xfrm>
              <a:custGeom>
                <a:avLst/>
                <a:gdLst>
                  <a:gd name="T0" fmla="*/ 0 w 1052"/>
                  <a:gd name="T1" fmla="*/ 526 h 1052"/>
                  <a:gd name="T2" fmla="*/ 0 w 1052"/>
                  <a:gd name="T3" fmla="*/ 526 h 1052"/>
                  <a:gd name="T4" fmla="*/ 526 w 1052"/>
                  <a:gd name="T5" fmla="*/ 0 h 1052"/>
                  <a:gd name="T6" fmla="*/ 1052 w 1052"/>
                  <a:gd name="T7" fmla="*/ 526 h 1052"/>
                  <a:gd name="T8" fmla="*/ 1052 w 1052"/>
                  <a:gd name="T9" fmla="*/ 526 h 1052"/>
                  <a:gd name="T10" fmla="*/ 526 w 1052"/>
                  <a:gd name="T11" fmla="*/ 1052 h 1052"/>
                  <a:gd name="T12" fmla="*/ 526 w 1052"/>
                  <a:gd name="T13" fmla="*/ 1052 h 1052"/>
                  <a:gd name="T14" fmla="*/ 0 w 1052"/>
                  <a:gd name="T15" fmla="*/ 526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2" h="1052">
                    <a:moveTo>
                      <a:pt x="0" y="526"/>
                    </a:moveTo>
                    <a:cubicBezTo>
                      <a:pt x="0" y="526"/>
                      <a:pt x="0" y="526"/>
                      <a:pt x="0" y="526"/>
                    </a:cubicBezTo>
                    <a:cubicBezTo>
                      <a:pt x="0" y="236"/>
                      <a:pt x="236" y="0"/>
                      <a:pt x="526" y="0"/>
                    </a:cubicBezTo>
                    <a:cubicBezTo>
                      <a:pt x="817" y="0"/>
                      <a:pt x="1052" y="236"/>
                      <a:pt x="1052" y="526"/>
                    </a:cubicBezTo>
                    <a:cubicBezTo>
                      <a:pt x="1052" y="526"/>
                      <a:pt x="1052" y="526"/>
                      <a:pt x="1052" y="526"/>
                    </a:cubicBezTo>
                    <a:cubicBezTo>
                      <a:pt x="1052" y="817"/>
                      <a:pt x="817" y="1052"/>
                      <a:pt x="526" y="1052"/>
                    </a:cubicBezTo>
                    <a:cubicBezTo>
                      <a:pt x="526" y="1052"/>
                      <a:pt x="526" y="1052"/>
                      <a:pt x="526" y="1052"/>
                    </a:cubicBezTo>
                    <a:cubicBezTo>
                      <a:pt x="236" y="1052"/>
                      <a:pt x="0" y="817"/>
                      <a:pt x="0" y="526"/>
                    </a:cubicBezTo>
                    <a:close/>
                  </a:path>
                </a:pathLst>
              </a:custGeom>
              <a:solidFill>
                <a:schemeClr val="tx2">
                  <a:lumMod val="100000"/>
                </a:schemeClr>
              </a:solidFill>
              <a:ln>
                <a:solidFill>
                  <a:schemeClr val="tx2">
                    <a:lumMod val="100000"/>
                  </a:schemeClr>
                </a:solidFill>
              </a:ln>
            </p:spPr>
            <p:txBody>
              <a:bodyPr vert="horz" wrap="square" lIns="49861" tIns="24931" rIns="49861" bIns="2493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solidFill>
                    <a:srgbClr val="6E6F73"/>
                  </a:solidFill>
                </a:endParaRPr>
              </a:p>
            </p:txBody>
          </p:sp>
          <p:sp>
            <p:nvSpPr>
              <p:cNvPr id="52" name="Freeform 95">
                <a:extLst>
                  <a:ext uri="{FF2B5EF4-FFF2-40B4-BE49-F238E27FC236}">
                    <a16:creationId xmlns:a16="http://schemas.microsoft.com/office/drawing/2014/main" id="{39A56B38-CD07-4A7F-B6D0-DE59CBCCA17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53995" y="3876005"/>
                <a:ext cx="120251" cy="224731"/>
              </a:xfrm>
              <a:custGeom>
                <a:avLst/>
                <a:gdLst>
                  <a:gd name="T0" fmla="*/ 66 w 976"/>
                  <a:gd name="T1" fmla="*/ 1824 h 1824"/>
                  <a:gd name="T2" fmla="*/ 0 w 976"/>
                  <a:gd name="T3" fmla="*/ 1758 h 1824"/>
                  <a:gd name="T4" fmla="*/ 843 w 976"/>
                  <a:gd name="T5" fmla="*/ 912 h 1824"/>
                  <a:gd name="T6" fmla="*/ 0 w 976"/>
                  <a:gd name="T7" fmla="*/ 66 h 1824"/>
                  <a:gd name="T8" fmla="*/ 66 w 976"/>
                  <a:gd name="T9" fmla="*/ 0 h 1824"/>
                  <a:gd name="T10" fmla="*/ 976 w 976"/>
                  <a:gd name="T11" fmla="*/ 912 h 1824"/>
                  <a:gd name="T12" fmla="*/ 66 w 976"/>
                  <a:gd name="T13" fmla="*/ 1824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6" h="1824">
                    <a:moveTo>
                      <a:pt x="66" y="1824"/>
                    </a:moveTo>
                    <a:lnTo>
                      <a:pt x="0" y="1758"/>
                    </a:lnTo>
                    <a:lnTo>
                      <a:pt x="843" y="912"/>
                    </a:lnTo>
                    <a:lnTo>
                      <a:pt x="0" y="66"/>
                    </a:lnTo>
                    <a:lnTo>
                      <a:pt x="66" y="0"/>
                    </a:lnTo>
                    <a:lnTo>
                      <a:pt x="976" y="912"/>
                    </a:lnTo>
                    <a:lnTo>
                      <a:pt x="66" y="18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9861" tIns="24931" rIns="49861" bIns="2493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solidFill>
                    <a:srgbClr val="6E6F73"/>
                  </a:solidFill>
                </a:endParaRPr>
              </a:p>
            </p:txBody>
          </p:sp>
        </p:grpSp>
      </p:grpSp>
      <p:sp>
        <p:nvSpPr>
          <p:cNvPr id="81" name="ee4pHeader2">
            <a:extLst>
              <a:ext uri="{FF2B5EF4-FFF2-40B4-BE49-F238E27FC236}">
                <a16:creationId xmlns:a16="http://schemas.microsoft.com/office/drawing/2014/main" id="{8DA0B5B9-7619-49B1-B782-C6D122CF92B4}"/>
              </a:ext>
            </a:extLst>
          </p:cNvPr>
          <p:cNvSpPr txBox="1"/>
          <p:nvPr/>
        </p:nvSpPr>
        <p:spPr>
          <a:xfrm>
            <a:off x="315432" y="1483857"/>
            <a:ext cx="1672399" cy="37004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 algn="ctr"/>
            <a:r>
              <a:rPr lang="en-GB" sz="900" b="1" dirty="0">
                <a:solidFill>
                  <a:srgbClr val="002060">
                    <a:lumMod val="100000"/>
                  </a:srgbClr>
                </a:solidFill>
                <a:sym typeface="+mn-lt"/>
              </a:rPr>
              <a:t>State GDP growth forecast (%)</a:t>
            </a:r>
          </a:p>
        </p:txBody>
      </p:sp>
      <p:pic>
        <p:nvPicPr>
          <p:cNvPr id="400392" name="Picture 8">
            <a:extLst>
              <a:ext uri="{FF2B5EF4-FFF2-40B4-BE49-F238E27FC236}">
                <a16:creationId xmlns:a16="http://schemas.microsoft.com/office/drawing/2014/main" id="{82910A3D-265D-4801-BAFA-C6C5E4A5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09" y="2143167"/>
            <a:ext cx="839531" cy="8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485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8" name="think-cell Slide" r:id="rId16" imgW="286" imgH="286" progId="TCLayout.ActiveDocument.1">
                  <p:embed/>
                </p:oleObj>
              </mc:Choice>
              <mc:Fallback>
                <p:oleObj name="think-cell Slide" r:id="rId16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3CBB657-ECC0-49AB-9B11-982985543D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16" name="ee4pHeader2"/>
          <p:cNvSpPr txBox="1"/>
          <p:nvPr/>
        </p:nvSpPr>
        <p:spPr>
          <a:xfrm>
            <a:off x="530023" y="1519699"/>
            <a:ext cx="1911944" cy="37004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/>
            <a:r>
              <a:rPr lang="en-GB" sz="900" b="1" dirty="0">
                <a:solidFill>
                  <a:srgbClr val="002060">
                    <a:lumMod val="100000"/>
                  </a:srgbClr>
                </a:solidFill>
                <a:sym typeface="+mn-lt"/>
              </a:rPr>
              <a:t>Nigerian Consumption forecast (</a:t>
            </a:r>
            <a:r>
              <a:rPr lang="en-US" sz="900" dirty="0">
                <a:solidFill>
                  <a:srgbClr val="00206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₦</a:t>
            </a:r>
            <a:r>
              <a:rPr lang="en-GB" sz="900" b="1" dirty="0">
                <a:solidFill>
                  <a:srgbClr val="002060">
                    <a:lumMod val="100000"/>
                  </a:srgbClr>
                </a:solidFill>
                <a:sym typeface="+mn-lt"/>
              </a:rPr>
              <a:t>Tn)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375" y="993263"/>
            <a:ext cx="6150010" cy="188802"/>
          </a:xfrm>
        </p:spPr>
        <p:txBody>
          <a:bodyPr>
            <a:normAutofit fontScale="90000"/>
          </a:bodyPr>
          <a:lstStyle/>
          <a:p>
            <a:r>
              <a:rPr lang="en-GB" dirty="0"/>
              <a:t>Consumption expected to grow at 4% p.a., in line with national GDP growth forecasts</a:t>
            </a:r>
            <a:endParaRPr lang="en-US" dirty="0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39BF1531-4918-4183-AD23-131EF37665D7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292894" y="2122885"/>
          <a:ext cx="3643313" cy="156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2B784E-94E3-4396-A6E7-EAE556E2A9AF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2271712" y="2046685"/>
            <a:ext cx="1162050" cy="63104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66765-AA00-4513-B1E5-109D50684C18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V="1">
            <a:off x="794148" y="2126456"/>
            <a:ext cx="1160860" cy="63104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08C7109A-743A-479A-9CA2-8DC58B14C20D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82228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C66992E-0EC2-461B-AE54-118E33682FE3}" type="datetime'''''''''''2''0''''''''''''''''2''''''''''''''''''0'''''">
              <a:rPr lang="en-US" altLang="en-US"/>
              <a:pPr/>
              <a:t>2020</a:t>
            </a:fld>
            <a:endParaRPr lang="en-US" dirty="0"/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441DCDAB-BBCE-4BC8-9A93-E93172804B28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562100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ACE674F-860E-4BF6-B33A-4D7236D31B85}" type="datetime'''''''''''2''''''''''''''''''0''''''2''''''''''''''''1'''''''">
              <a:rPr lang="en-US" altLang="en-US"/>
              <a:pPr/>
              <a:t>2021</a:t>
            </a:fld>
            <a:endParaRPr lang="en-US" dirty="0"/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39F9058F-0DC2-4C82-A904-AA90688A1B18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2441972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F3C5873-0C4C-40A5-8BC5-A718D635B5F4}" type="datetime'''2''''''''''''0''2''2'''''''''''''''''''''''''''''">
              <a:rPr lang="en-US" altLang="en-US"/>
              <a:pPr/>
              <a:t>2022</a:t>
            </a:fld>
            <a:endParaRPr lang="en-US" dirty="0"/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60953DCF-CB5E-4690-8458-77E79D6F5D91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3321844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08CC02F-BB89-4587-AB50-6BECA0D512E1}" type="datetime'''''''2''''''''''02''''''''3'''''''''''''''''''''''''''''">
              <a:rPr lang="en-US" altLang="en-US"/>
              <a:pPr/>
              <a:t>2023</a:t>
            </a:fld>
            <a:endParaRPr lang="en-US" dirty="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2C6CCBA5-F4D7-4426-9AA3-40F071425F96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955007" y="2010966"/>
            <a:ext cx="316706" cy="214313"/>
          </a:xfrm>
          <a:prstGeom prst="ellipse">
            <a:avLst/>
          </a:prstGeom>
          <a:noFill/>
          <a:ln w="9525" algn="ctr">
            <a:solidFill>
              <a:srgbClr val="7F7F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5A55B29-429F-4F6A-BCF7-22FD02E0D640}" type="datetime'''''''''''''+''4%'''''''''''''''''''''''''''''''''''''">
              <a:rPr lang="en-US" altLang="en-US"/>
              <a:pPr/>
              <a:t>+4%</a:t>
            </a:fld>
            <a:endParaRPr lang="en-US" dirty="0"/>
          </a:p>
        </p:txBody>
      </p:sp>
      <p:sp>
        <p:nvSpPr>
          <p:cNvPr id="118" name="ee4pFootnotes">
            <a:extLst>
              <a:ext uri="{FF2B5EF4-FFF2-40B4-BE49-F238E27FC236}">
                <a16:creationId xmlns:a16="http://schemas.microsoft.com/office/drawing/2014/main" id="{19050146-44FD-4808-95BE-EF770A151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75" y="4166705"/>
            <a:ext cx="5337766" cy="1661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Note: Nigerian consumption assumed to grow in line with national GDP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Source: Economist Intelligence Unit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E85F3F-17F2-4CF5-BC5F-EB5426252F48}"/>
              </a:ext>
            </a:extLst>
          </p:cNvPr>
          <p:cNvSpPr txBox="1"/>
          <p:nvPr/>
        </p:nvSpPr>
        <p:spPr>
          <a:xfrm>
            <a:off x="4091895" y="3005383"/>
            <a:ext cx="264914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952">
                <a:latin typeface="Garamond" panose="02020404030301010803" pitchFamily="18" charset="0"/>
              </a:defRPr>
            </a:lvl1pPr>
          </a:lstStyle>
          <a:p>
            <a:r>
              <a:rPr lang="en-US" sz="900" dirty="0"/>
              <a:t>Impacts VAT &amp; Fed Allocation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6361E20-348F-43D2-ADBA-622F9EC375A4}"/>
              </a:ext>
            </a:extLst>
          </p:cNvPr>
          <p:cNvGrpSpPr/>
          <p:nvPr/>
        </p:nvGrpSpPr>
        <p:grpSpPr>
          <a:xfrm>
            <a:off x="4111229" y="1623433"/>
            <a:ext cx="172641" cy="2294483"/>
            <a:chOff x="5942914" y="2081213"/>
            <a:chExt cx="306171" cy="407908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FD98819-6D35-4AB7-A5CF-9C6E0BD76E3D}"/>
                </a:ext>
              </a:extLst>
            </p:cNvPr>
            <p:cNvCxnSpPr/>
            <p:nvPr/>
          </p:nvCxnSpPr>
          <p:spPr>
            <a:xfrm>
              <a:off x="6096000" y="2081213"/>
              <a:ext cx="0" cy="4079081"/>
            </a:xfrm>
            <a:prstGeom prst="line">
              <a:avLst/>
            </a:prstGeom>
            <a:ln w="9525" cap="rnd">
              <a:solidFill>
                <a:srgbClr val="9A9A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E021C91-6667-4942-A5EC-4ABE09BE1BEE}"/>
                </a:ext>
              </a:extLst>
            </p:cNvPr>
            <p:cNvGrpSpPr/>
            <p:nvPr/>
          </p:nvGrpSpPr>
          <p:grpSpPr>
            <a:xfrm>
              <a:off x="5942914" y="3967299"/>
              <a:ext cx="306171" cy="306910"/>
              <a:chOff x="5937564" y="3833745"/>
              <a:chExt cx="306171" cy="306910"/>
            </a:xfrm>
          </p:grpSpPr>
          <p:sp>
            <p:nvSpPr>
              <p:cNvPr id="78" name="Freeform 94">
                <a:extLst>
                  <a:ext uri="{FF2B5EF4-FFF2-40B4-BE49-F238E27FC236}">
                    <a16:creationId xmlns:a16="http://schemas.microsoft.com/office/drawing/2014/main" id="{0FB3D3E7-6A90-46E3-87F4-FA07DC9C14F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37564" y="3833745"/>
                <a:ext cx="306171" cy="306910"/>
              </a:xfrm>
              <a:custGeom>
                <a:avLst/>
                <a:gdLst>
                  <a:gd name="T0" fmla="*/ 0 w 1052"/>
                  <a:gd name="T1" fmla="*/ 526 h 1052"/>
                  <a:gd name="T2" fmla="*/ 0 w 1052"/>
                  <a:gd name="T3" fmla="*/ 526 h 1052"/>
                  <a:gd name="T4" fmla="*/ 526 w 1052"/>
                  <a:gd name="T5" fmla="*/ 0 h 1052"/>
                  <a:gd name="T6" fmla="*/ 1052 w 1052"/>
                  <a:gd name="T7" fmla="*/ 526 h 1052"/>
                  <a:gd name="T8" fmla="*/ 1052 w 1052"/>
                  <a:gd name="T9" fmla="*/ 526 h 1052"/>
                  <a:gd name="T10" fmla="*/ 526 w 1052"/>
                  <a:gd name="T11" fmla="*/ 1052 h 1052"/>
                  <a:gd name="T12" fmla="*/ 526 w 1052"/>
                  <a:gd name="T13" fmla="*/ 1052 h 1052"/>
                  <a:gd name="T14" fmla="*/ 0 w 1052"/>
                  <a:gd name="T15" fmla="*/ 526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2" h="1052">
                    <a:moveTo>
                      <a:pt x="0" y="526"/>
                    </a:moveTo>
                    <a:cubicBezTo>
                      <a:pt x="0" y="526"/>
                      <a:pt x="0" y="526"/>
                      <a:pt x="0" y="526"/>
                    </a:cubicBezTo>
                    <a:cubicBezTo>
                      <a:pt x="0" y="236"/>
                      <a:pt x="236" y="0"/>
                      <a:pt x="526" y="0"/>
                    </a:cubicBezTo>
                    <a:cubicBezTo>
                      <a:pt x="817" y="0"/>
                      <a:pt x="1052" y="236"/>
                      <a:pt x="1052" y="526"/>
                    </a:cubicBezTo>
                    <a:cubicBezTo>
                      <a:pt x="1052" y="526"/>
                      <a:pt x="1052" y="526"/>
                      <a:pt x="1052" y="526"/>
                    </a:cubicBezTo>
                    <a:cubicBezTo>
                      <a:pt x="1052" y="817"/>
                      <a:pt x="817" y="1052"/>
                      <a:pt x="526" y="1052"/>
                    </a:cubicBezTo>
                    <a:cubicBezTo>
                      <a:pt x="526" y="1052"/>
                      <a:pt x="526" y="1052"/>
                      <a:pt x="526" y="1052"/>
                    </a:cubicBezTo>
                    <a:cubicBezTo>
                      <a:pt x="236" y="1052"/>
                      <a:pt x="0" y="817"/>
                      <a:pt x="0" y="526"/>
                    </a:cubicBezTo>
                    <a:close/>
                  </a:path>
                </a:pathLst>
              </a:custGeom>
              <a:solidFill>
                <a:schemeClr val="tx2">
                  <a:lumMod val="100000"/>
                </a:schemeClr>
              </a:solidFill>
              <a:ln>
                <a:solidFill>
                  <a:schemeClr val="tx2">
                    <a:lumMod val="100000"/>
                  </a:schemeClr>
                </a:solidFill>
              </a:ln>
            </p:spPr>
            <p:txBody>
              <a:bodyPr vert="horz" wrap="square" lIns="49861" tIns="24931" rIns="49861" bIns="2493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solidFill>
                    <a:srgbClr val="6E6F73"/>
                  </a:solidFill>
                </a:endParaRPr>
              </a:p>
            </p:txBody>
          </p:sp>
          <p:sp>
            <p:nvSpPr>
              <p:cNvPr id="79" name="Freeform 95">
                <a:extLst>
                  <a:ext uri="{FF2B5EF4-FFF2-40B4-BE49-F238E27FC236}">
                    <a16:creationId xmlns:a16="http://schemas.microsoft.com/office/drawing/2014/main" id="{E559F531-0AD7-49AE-804B-4C6A323C12E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53995" y="3876005"/>
                <a:ext cx="120251" cy="224731"/>
              </a:xfrm>
              <a:custGeom>
                <a:avLst/>
                <a:gdLst>
                  <a:gd name="T0" fmla="*/ 66 w 976"/>
                  <a:gd name="T1" fmla="*/ 1824 h 1824"/>
                  <a:gd name="T2" fmla="*/ 0 w 976"/>
                  <a:gd name="T3" fmla="*/ 1758 h 1824"/>
                  <a:gd name="T4" fmla="*/ 843 w 976"/>
                  <a:gd name="T5" fmla="*/ 912 h 1824"/>
                  <a:gd name="T6" fmla="*/ 0 w 976"/>
                  <a:gd name="T7" fmla="*/ 66 h 1824"/>
                  <a:gd name="T8" fmla="*/ 66 w 976"/>
                  <a:gd name="T9" fmla="*/ 0 h 1824"/>
                  <a:gd name="T10" fmla="*/ 976 w 976"/>
                  <a:gd name="T11" fmla="*/ 912 h 1824"/>
                  <a:gd name="T12" fmla="*/ 66 w 976"/>
                  <a:gd name="T13" fmla="*/ 1824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6" h="1824">
                    <a:moveTo>
                      <a:pt x="66" y="1824"/>
                    </a:moveTo>
                    <a:lnTo>
                      <a:pt x="0" y="1758"/>
                    </a:lnTo>
                    <a:lnTo>
                      <a:pt x="843" y="912"/>
                    </a:lnTo>
                    <a:lnTo>
                      <a:pt x="0" y="66"/>
                    </a:lnTo>
                    <a:lnTo>
                      <a:pt x="66" y="0"/>
                    </a:lnTo>
                    <a:lnTo>
                      <a:pt x="976" y="912"/>
                    </a:lnTo>
                    <a:lnTo>
                      <a:pt x="66" y="18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9861" tIns="24931" rIns="49861" bIns="2493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solidFill>
                    <a:srgbClr val="6E6F73"/>
                  </a:solidFill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3C22188-7D48-4487-98EC-B69F7C6EF42C}"/>
              </a:ext>
            </a:extLst>
          </p:cNvPr>
          <p:cNvGrpSpPr>
            <a:grpSpLocks/>
          </p:cNvGrpSpPr>
          <p:nvPr/>
        </p:nvGrpSpPr>
        <p:grpSpPr>
          <a:xfrm>
            <a:off x="5001359" y="2079351"/>
            <a:ext cx="830213" cy="830982"/>
            <a:chOff x="6530403" y="1624837"/>
            <a:chExt cx="1396878" cy="1396878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65E41BA-E7CB-412B-905A-B2517CC1729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530403" y="1624837"/>
              <a:ext cx="1396878" cy="1396878"/>
            </a:xfrm>
            <a:prstGeom prst="ellipse">
              <a:avLst/>
            </a:prstGeom>
            <a:solidFill>
              <a:srgbClr val="FFFFFF"/>
            </a:solidFill>
            <a:ln w="29146" cap="flat" cmpd="sng" algn="ctr">
              <a:gradFill flip="none" rotWithShape="1">
                <a:gsLst>
                  <a:gs pos="27000">
                    <a:srgbClr val="002060"/>
                  </a:gs>
                  <a:gs pos="100000">
                    <a:srgbClr val="0156FF"/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514350">
                <a:lnSpc>
                  <a:spcPct val="95000"/>
                </a:lnSpc>
              </a:pPr>
              <a:endParaRPr lang="en-US" sz="750" kern="0" dirty="0" err="1">
                <a:latin typeface="Garamond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9F27CF6-6EA7-43A4-94D1-A6D0CB6C80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34971" y="1829405"/>
              <a:ext cx="987742" cy="987742"/>
              <a:chOff x="6323013" y="2570163"/>
              <a:chExt cx="1646237" cy="1646237"/>
            </a:xfrm>
          </p:grpSpPr>
          <p:sp>
            <p:nvSpPr>
              <p:cNvPr id="94" name="AutoShape 9">
                <a:extLst>
                  <a:ext uri="{FF2B5EF4-FFF2-40B4-BE49-F238E27FC236}">
                    <a16:creationId xmlns:a16="http://schemas.microsoft.com/office/drawing/2014/main" id="{C35EB8B8-FF84-4D52-98DF-EECE72D0635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6323013" y="2570163"/>
                <a:ext cx="1646237" cy="164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478" tIns="15739" rIns="31478" bIns="157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09AA0D0-F745-403D-B394-29948FFA414E}"/>
                  </a:ext>
                </a:extLst>
              </p:cNvPr>
              <p:cNvGrpSpPr/>
              <p:nvPr/>
            </p:nvGrpSpPr>
            <p:grpSpPr>
              <a:xfrm>
                <a:off x="6594475" y="2827338"/>
                <a:ext cx="1103312" cy="1130300"/>
                <a:chOff x="6594475" y="2827338"/>
                <a:chExt cx="1103312" cy="1130300"/>
              </a:xfrm>
            </p:grpSpPr>
            <p:sp>
              <p:nvSpPr>
                <p:cNvPr id="96" name="Freeform 11">
                  <a:extLst>
                    <a:ext uri="{FF2B5EF4-FFF2-40B4-BE49-F238E27FC236}">
                      <a16:creationId xmlns:a16="http://schemas.microsoft.com/office/drawing/2014/main" id="{DE649A4E-262F-4205-AAFF-B68B27FF88E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94475" y="2827338"/>
                  <a:ext cx="1103312" cy="1130300"/>
                </a:xfrm>
                <a:custGeom>
                  <a:avLst/>
                  <a:gdLst>
                    <a:gd name="T0" fmla="*/ 1529 w 1545"/>
                    <a:gd name="T1" fmla="*/ 336 h 1582"/>
                    <a:gd name="T2" fmla="*/ 1180 w 1545"/>
                    <a:gd name="T3" fmla="*/ 13 h 1582"/>
                    <a:gd name="T4" fmla="*/ 1139 w 1545"/>
                    <a:gd name="T5" fmla="*/ 3 h 1582"/>
                    <a:gd name="T6" fmla="*/ 1136 w 1545"/>
                    <a:gd name="T7" fmla="*/ 4 h 1582"/>
                    <a:gd name="T8" fmla="*/ 727 w 1545"/>
                    <a:gd name="T9" fmla="*/ 130 h 1582"/>
                    <a:gd name="T10" fmla="*/ 717 w 1545"/>
                    <a:gd name="T11" fmla="*/ 136 h 1582"/>
                    <a:gd name="T12" fmla="*/ 12 w 1545"/>
                    <a:gd name="T13" fmla="*/ 897 h 1582"/>
                    <a:gd name="T14" fmla="*/ 1 w 1545"/>
                    <a:gd name="T15" fmla="*/ 929 h 1582"/>
                    <a:gd name="T16" fmla="*/ 15 w 1545"/>
                    <a:gd name="T17" fmla="*/ 959 h 1582"/>
                    <a:gd name="T18" fmla="*/ 674 w 1545"/>
                    <a:gd name="T19" fmla="*/ 1571 h 1582"/>
                    <a:gd name="T20" fmla="*/ 704 w 1545"/>
                    <a:gd name="T21" fmla="*/ 1582 h 1582"/>
                    <a:gd name="T22" fmla="*/ 706 w 1545"/>
                    <a:gd name="T23" fmla="*/ 1582 h 1582"/>
                    <a:gd name="T24" fmla="*/ 736 w 1545"/>
                    <a:gd name="T25" fmla="*/ 1568 h 1582"/>
                    <a:gd name="T26" fmla="*/ 1441 w 1545"/>
                    <a:gd name="T27" fmla="*/ 807 h 1582"/>
                    <a:gd name="T28" fmla="*/ 1447 w 1545"/>
                    <a:gd name="T29" fmla="*/ 797 h 1582"/>
                    <a:gd name="T30" fmla="*/ 1542 w 1545"/>
                    <a:gd name="T31" fmla="*/ 380 h 1582"/>
                    <a:gd name="T32" fmla="*/ 1542 w 1545"/>
                    <a:gd name="T33" fmla="*/ 379 h 1582"/>
                    <a:gd name="T34" fmla="*/ 1529 w 1545"/>
                    <a:gd name="T35" fmla="*/ 336 h 1582"/>
                    <a:gd name="T36" fmla="*/ 1499 w 1545"/>
                    <a:gd name="T37" fmla="*/ 371 h 1582"/>
                    <a:gd name="T38" fmla="*/ 1405 w 1545"/>
                    <a:gd name="T39" fmla="*/ 782 h 1582"/>
                    <a:gd name="T40" fmla="*/ 704 w 1545"/>
                    <a:gd name="T41" fmla="*/ 1538 h 1582"/>
                    <a:gd name="T42" fmla="*/ 45 w 1545"/>
                    <a:gd name="T43" fmla="*/ 927 h 1582"/>
                    <a:gd name="T44" fmla="*/ 746 w 1545"/>
                    <a:gd name="T45" fmla="*/ 171 h 1582"/>
                    <a:gd name="T46" fmla="*/ 1147 w 1545"/>
                    <a:gd name="T47" fmla="*/ 46 h 1582"/>
                    <a:gd name="T48" fmla="*/ 1151 w 1545"/>
                    <a:gd name="T49" fmla="*/ 46 h 1582"/>
                    <a:gd name="T50" fmla="*/ 1499 w 1545"/>
                    <a:gd name="T51" fmla="*/ 369 h 1582"/>
                    <a:gd name="T52" fmla="*/ 1499 w 1545"/>
                    <a:gd name="T53" fmla="*/ 371 h 1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5" h="1582">
                      <a:moveTo>
                        <a:pt x="1529" y="336"/>
                      </a:moveTo>
                      <a:cubicBezTo>
                        <a:pt x="1180" y="13"/>
                        <a:pt x="1180" y="13"/>
                        <a:pt x="1180" y="13"/>
                      </a:cubicBezTo>
                      <a:cubicBezTo>
                        <a:pt x="1166" y="0"/>
                        <a:pt x="1150" y="1"/>
                        <a:pt x="1139" y="3"/>
                      </a:cubicBezTo>
                      <a:cubicBezTo>
                        <a:pt x="1138" y="3"/>
                        <a:pt x="1137" y="3"/>
                        <a:pt x="1136" y="4"/>
                      </a:cubicBezTo>
                      <a:cubicBezTo>
                        <a:pt x="727" y="130"/>
                        <a:pt x="727" y="130"/>
                        <a:pt x="727" y="130"/>
                      </a:cubicBezTo>
                      <a:cubicBezTo>
                        <a:pt x="723" y="132"/>
                        <a:pt x="720" y="134"/>
                        <a:pt x="717" y="136"/>
                      </a:cubicBezTo>
                      <a:cubicBezTo>
                        <a:pt x="12" y="897"/>
                        <a:pt x="12" y="897"/>
                        <a:pt x="12" y="897"/>
                      </a:cubicBezTo>
                      <a:cubicBezTo>
                        <a:pt x="4" y="906"/>
                        <a:pt x="0" y="917"/>
                        <a:pt x="1" y="929"/>
                      </a:cubicBezTo>
                      <a:cubicBezTo>
                        <a:pt x="1" y="941"/>
                        <a:pt x="6" y="951"/>
                        <a:pt x="15" y="959"/>
                      </a:cubicBezTo>
                      <a:cubicBezTo>
                        <a:pt x="674" y="1571"/>
                        <a:pt x="674" y="1571"/>
                        <a:pt x="674" y="1571"/>
                      </a:cubicBezTo>
                      <a:cubicBezTo>
                        <a:pt x="682" y="1578"/>
                        <a:pt x="693" y="1582"/>
                        <a:pt x="704" y="1582"/>
                      </a:cubicBezTo>
                      <a:cubicBezTo>
                        <a:pt x="705" y="1582"/>
                        <a:pt x="705" y="1582"/>
                        <a:pt x="706" y="1582"/>
                      </a:cubicBezTo>
                      <a:cubicBezTo>
                        <a:pt x="718" y="1582"/>
                        <a:pt x="728" y="1577"/>
                        <a:pt x="736" y="1568"/>
                      </a:cubicBezTo>
                      <a:cubicBezTo>
                        <a:pt x="1441" y="807"/>
                        <a:pt x="1441" y="807"/>
                        <a:pt x="1441" y="807"/>
                      </a:cubicBezTo>
                      <a:cubicBezTo>
                        <a:pt x="1444" y="805"/>
                        <a:pt x="1446" y="801"/>
                        <a:pt x="1447" y="797"/>
                      </a:cubicBezTo>
                      <a:cubicBezTo>
                        <a:pt x="1542" y="380"/>
                        <a:pt x="1542" y="380"/>
                        <a:pt x="1542" y="380"/>
                      </a:cubicBezTo>
                      <a:cubicBezTo>
                        <a:pt x="1542" y="380"/>
                        <a:pt x="1542" y="380"/>
                        <a:pt x="1542" y="379"/>
                      </a:cubicBezTo>
                      <a:cubicBezTo>
                        <a:pt x="1545" y="363"/>
                        <a:pt x="1540" y="347"/>
                        <a:pt x="1529" y="336"/>
                      </a:cubicBezTo>
                      <a:close/>
                      <a:moveTo>
                        <a:pt x="1499" y="371"/>
                      </a:moveTo>
                      <a:cubicBezTo>
                        <a:pt x="1405" y="782"/>
                        <a:pt x="1405" y="782"/>
                        <a:pt x="1405" y="782"/>
                      </a:cubicBezTo>
                      <a:cubicBezTo>
                        <a:pt x="704" y="1538"/>
                        <a:pt x="704" y="1538"/>
                        <a:pt x="704" y="1538"/>
                      </a:cubicBezTo>
                      <a:cubicBezTo>
                        <a:pt x="45" y="927"/>
                        <a:pt x="45" y="927"/>
                        <a:pt x="45" y="927"/>
                      </a:cubicBezTo>
                      <a:cubicBezTo>
                        <a:pt x="746" y="171"/>
                        <a:pt x="746" y="171"/>
                        <a:pt x="746" y="171"/>
                      </a:cubicBezTo>
                      <a:cubicBezTo>
                        <a:pt x="1147" y="46"/>
                        <a:pt x="1147" y="46"/>
                        <a:pt x="1147" y="46"/>
                      </a:cubicBezTo>
                      <a:cubicBezTo>
                        <a:pt x="1149" y="46"/>
                        <a:pt x="1150" y="46"/>
                        <a:pt x="1151" y="46"/>
                      </a:cubicBezTo>
                      <a:cubicBezTo>
                        <a:pt x="1499" y="369"/>
                        <a:pt x="1499" y="369"/>
                        <a:pt x="1499" y="369"/>
                      </a:cubicBezTo>
                      <a:cubicBezTo>
                        <a:pt x="1499" y="369"/>
                        <a:pt x="1499" y="370"/>
                        <a:pt x="1499" y="371"/>
                      </a:cubicBezTo>
                      <a:close/>
                    </a:path>
                  </a:pathLst>
                </a:custGeom>
                <a:solidFill>
                  <a:srgbClr val="000B22">
                    <a:lumMod val="100000"/>
                  </a:srgbClr>
                </a:solidFill>
                <a:ln>
                  <a:noFill/>
                </a:ln>
              </p:spPr>
              <p:txBody>
                <a:bodyPr vert="horz" wrap="square" lIns="31478" tIns="15739" rIns="31478" bIns="1573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7" name="Freeform 22">
                  <a:extLst>
                    <a:ext uri="{FF2B5EF4-FFF2-40B4-BE49-F238E27FC236}">
                      <a16:creationId xmlns:a16="http://schemas.microsoft.com/office/drawing/2014/main" id="{FA28ABC4-CB30-4B12-AF92-2B80E24E4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9088" y="2892425"/>
                  <a:ext cx="963612" cy="990600"/>
                </a:xfrm>
                <a:custGeom>
                  <a:avLst/>
                  <a:gdLst>
                    <a:gd name="connsiteX0" fmla="*/ 652945 w 963612"/>
                    <a:gd name="connsiteY0" fmla="*/ 386480 h 990600"/>
                    <a:gd name="connsiteX1" fmla="*/ 324090 w 963612"/>
                    <a:gd name="connsiteY1" fmla="*/ 504694 h 990600"/>
                    <a:gd name="connsiteX2" fmla="*/ 323377 w 963612"/>
                    <a:gd name="connsiteY2" fmla="*/ 508992 h 990600"/>
                    <a:gd name="connsiteX3" fmla="*/ 421106 w 963612"/>
                    <a:gd name="connsiteY3" fmla="*/ 557711 h 990600"/>
                    <a:gd name="connsiteX4" fmla="*/ 421106 w 963612"/>
                    <a:gd name="connsiteY4" fmla="*/ 562010 h 990600"/>
                    <a:gd name="connsiteX5" fmla="*/ 272015 w 963612"/>
                    <a:gd name="connsiteY5" fmla="*/ 682373 h 990600"/>
                    <a:gd name="connsiteX6" fmla="*/ 274155 w 963612"/>
                    <a:gd name="connsiteY6" fmla="*/ 686672 h 990600"/>
                    <a:gd name="connsiteX7" fmla="*/ 603724 w 963612"/>
                    <a:gd name="connsiteY7" fmla="*/ 568458 h 990600"/>
                    <a:gd name="connsiteX8" fmla="*/ 603724 w 963612"/>
                    <a:gd name="connsiteY8" fmla="*/ 564159 h 990600"/>
                    <a:gd name="connsiteX9" fmla="*/ 506708 w 963612"/>
                    <a:gd name="connsiteY9" fmla="*/ 515440 h 990600"/>
                    <a:gd name="connsiteX10" fmla="*/ 505995 w 963612"/>
                    <a:gd name="connsiteY10" fmla="*/ 511142 h 990600"/>
                    <a:gd name="connsiteX11" fmla="*/ 655799 w 963612"/>
                    <a:gd name="connsiteY11" fmla="*/ 390778 h 990600"/>
                    <a:gd name="connsiteX12" fmla="*/ 652945 w 963612"/>
                    <a:gd name="connsiteY12" fmla="*/ 386480 h 990600"/>
                    <a:gd name="connsiteX13" fmla="*/ 769195 w 963612"/>
                    <a:gd name="connsiteY13" fmla="*/ 130500 h 990600"/>
                    <a:gd name="connsiteX14" fmla="*/ 727075 w 963612"/>
                    <a:gd name="connsiteY14" fmla="*/ 149802 h 990600"/>
                    <a:gd name="connsiteX15" fmla="*/ 730660 w 963612"/>
                    <a:gd name="connsiteY15" fmla="*/ 235671 h 990600"/>
                    <a:gd name="connsiteX16" fmla="*/ 815258 w 963612"/>
                    <a:gd name="connsiteY16" fmla="*/ 232785 h 990600"/>
                    <a:gd name="connsiteX17" fmla="*/ 812391 w 963612"/>
                    <a:gd name="connsiteY17" fmla="*/ 146916 h 990600"/>
                    <a:gd name="connsiteX18" fmla="*/ 769195 w 963612"/>
                    <a:gd name="connsiteY18" fmla="*/ 130500 h 990600"/>
                    <a:gd name="connsiteX19" fmla="*/ 739775 w 963612"/>
                    <a:gd name="connsiteY19" fmla="*/ 0 h 990600"/>
                    <a:gd name="connsiteX20" fmla="*/ 963612 w 963612"/>
                    <a:gd name="connsiteY20" fmla="*/ 207963 h 990600"/>
                    <a:gd name="connsiteX21" fmla="*/ 901700 w 963612"/>
                    <a:gd name="connsiteY21" fmla="*/ 477838 h 990600"/>
                    <a:gd name="connsiteX22" fmla="*/ 427038 w 963612"/>
                    <a:gd name="connsiteY22" fmla="*/ 990600 h 990600"/>
                    <a:gd name="connsiteX23" fmla="*/ 0 w 963612"/>
                    <a:gd name="connsiteY23" fmla="*/ 595313 h 990600"/>
                    <a:gd name="connsiteX24" fmla="*/ 474662 w 963612"/>
                    <a:gd name="connsiteY24" fmla="*/ 82550 h 99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63612" h="990600">
                      <a:moveTo>
                        <a:pt x="652945" y="386480"/>
                      </a:moveTo>
                      <a:cubicBezTo>
                        <a:pt x="652945" y="386480"/>
                        <a:pt x="652945" y="386480"/>
                        <a:pt x="324090" y="504694"/>
                      </a:cubicBezTo>
                      <a:cubicBezTo>
                        <a:pt x="321950" y="505410"/>
                        <a:pt x="321950" y="507559"/>
                        <a:pt x="323377" y="508992"/>
                      </a:cubicBezTo>
                      <a:cubicBezTo>
                        <a:pt x="323377" y="508992"/>
                        <a:pt x="323377" y="508992"/>
                        <a:pt x="421106" y="557711"/>
                      </a:cubicBezTo>
                      <a:cubicBezTo>
                        <a:pt x="422533" y="558427"/>
                        <a:pt x="422533" y="560577"/>
                        <a:pt x="421106" y="562010"/>
                      </a:cubicBezTo>
                      <a:cubicBezTo>
                        <a:pt x="421106" y="562010"/>
                        <a:pt x="421106" y="562010"/>
                        <a:pt x="272015" y="682373"/>
                      </a:cubicBezTo>
                      <a:cubicBezTo>
                        <a:pt x="269875" y="683806"/>
                        <a:pt x="272015" y="687388"/>
                        <a:pt x="274155" y="686672"/>
                      </a:cubicBezTo>
                      <a:cubicBezTo>
                        <a:pt x="274155" y="686672"/>
                        <a:pt x="274155" y="686672"/>
                        <a:pt x="603724" y="568458"/>
                      </a:cubicBezTo>
                      <a:cubicBezTo>
                        <a:pt x="605864" y="567741"/>
                        <a:pt x="605864" y="564875"/>
                        <a:pt x="603724" y="564159"/>
                      </a:cubicBezTo>
                      <a:cubicBezTo>
                        <a:pt x="603724" y="564159"/>
                        <a:pt x="603724" y="564159"/>
                        <a:pt x="506708" y="515440"/>
                      </a:cubicBezTo>
                      <a:cubicBezTo>
                        <a:pt x="504568" y="514724"/>
                        <a:pt x="504568" y="512575"/>
                        <a:pt x="505995" y="511142"/>
                      </a:cubicBezTo>
                      <a:cubicBezTo>
                        <a:pt x="505995" y="511142"/>
                        <a:pt x="505995" y="511142"/>
                        <a:pt x="655799" y="390778"/>
                      </a:cubicBezTo>
                      <a:cubicBezTo>
                        <a:pt x="657225" y="388629"/>
                        <a:pt x="655799" y="385763"/>
                        <a:pt x="652945" y="386480"/>
                      </a:cubicBezTo>
                      <a:close/>
                      <a:moveTo>
                        <a:pt x="769195" y="130500"/>
                      </a:moveTo>
                      <a:cubicBezTo>
                        <a:pt x="753781" y="131041"/>
                        <a:pt x="738546" y="137535"/>
                        <a:pt x="727075" y="149802"/>
                      </a:cubicBezTo>
                      <a:cubicBezTo>
                        <a:pt x="704850" y="174336"/>
                        <a:pt x="706284" y="213302"/>
                        <a:pt x="730660" y="235671"/>
                      </a:cubicBezTo>
                      <a:cubicBezTo>
                        <a:pt x="755036" y="258762"/>
                        <a:pt x="793033" y="257319"/>
                        <a:pt x="815258" y="232785"/>
                      </a:cubicBezTo>
                      <a:cubicBezTo>
                        <a:pt x="838200" y="207529"/>
                        <a:pt x="836766" y="169285"/>
                        <a:pt x="812391" y="146916"/>
                      </a:cubicBezTo>
                      <a:cubicBezTo>
                        <a:pt x="800203" y="135371"/>
                        <a:pt x="784609" y="129959"/>
                        <a:pt x="769195" y="130500"/>
                      </a:cubicBezTo>
                      <a:close/>
                      <a:moveTo>
                        <a:pt x="739775" y="0"/>
                      </a:moveTo>
                      <a:lnTo>
                        <a:pt x="963612" y="207963"/>
                      </a:lnTo>
                      <a:lnTo>
                        <a:pt x="901700" y="477838"/>
                      </a:lnTo>
                      <a:lnTo>
                        <a:pt x="427038" y="990600"/>
                      </a:lnTo>
                      <a:lnTo>
                        <a:pt x="0" y="595313"/>
                      </a:lnTo>
                      <a:lnTo>
                        <a:pt x="474662" y="82550"/>
                      </a:lnTo>
                      <a:close/>
                    </a:path>
                  </a:pathLst>
                </a:custGeom>
                <a:solidFill>
                  <a:srgbClr val="002060">
                    <a:lumMod val="100000"/>
                  </a:srgbClr>
                </a:solidFill>
                <a:ln>
                  <a:noFill/>
                </a:ln>
              </p:spPr>
              <p:txBody>
                <a:bodyPr vert="horz" wrap="square" lIns="31478" tIns="15739" rIns="31478" bIns="1573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 dirty="0"/>
                </a:p>
              </p:txBody>
            </p:sp>
          </p:grp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5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2" name="think-cell Slide" r:id="rId16" imgW="286" imgH="286" progId="TCLayout.ActiveDocument.1">
                  <p:embed/>
                </p:oleObj>
              </mc:Choice>
              <mc:Fallback>
                <p:oleObj name="think-cell Slide" r:id="rId16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3CBB657-ECC0-49AB-9B11-982985543D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  <a:latin typeface="Garamond" panose="02020404030301010803" pitchFamily="18" charset="0"/>
              <a:sym typeface="Garamond" panose="02020404030301010803" pitchFamily="18" charset="0"/>
            </a:endParaRPr>
          </a:p>
        </p:txBody>
      </p:sp>
      <p:sp>
        <p:nvSpPr>
          <p:cNvPr id="18" name="ee4pHeader3"/>
          <p:cNvSpPr txBox="1"/>
          <p:nvPr/>
        </p:nvSpPr>
        <p:spPr>
          <a:xfrm>
            <a:off x="354376" y="1467832"/>
            <a:ext cx="1749800" cy="37004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/>
            <a:r>
              <a:rPr lang="en-GB" sz="900" b="1" dirty="0">
                <a:solidFill>
                  <a:srgbClr val="002060">
                    <a:lumMod val="100000"/>
                  </a:srgbClr>
                </a:solidFill>
                <a:sym typeface="+mn-lt"/>
              </a:rPr>
              <a:t>Crude oil (Brent) price ($/barrel)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375" y="993263"/>
            <a:ext cx="6150010" cy="188802"/>
          </a:xfrm>
        </p:spPr>
        <p:txBody>
          <a:bodyPr>
            <a:normAutofit fontScale="90000"/>
          </a:bodyPr>
          <a:lstStyle/>
          <a:p>
            <a:r>
              <a:rPr lang="en-GB" dirty="0"/>
              <a:t>Analysts expect Brent to average $40/barrel in 2020, then gradually increase to $60 by 2023</a:t>
            </a:r>
            <a:endParaRPr lang="en-US" dirty="0"/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143F2F78-260F-4EEC-BF71-EEE8426F9E62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292894" y="2122885"/>
          <a:ext cx="3643313" cy="156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E4BDC5-1516-4E0F-9C59-4BF897D76E6A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794148" y="2241948"/>
            <a:ext cx="1132285" cy="189310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31D918-78CE-4BB1-BD5D-F8A6A5AB6A6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V="1">
            <a:off x="2301479" y="1989535"/>
            <a:ext cx="1132285" cy="189310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89073572-4594-43FC-B6A8-D57634E274AA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321844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B11F3723-343E-4580-BEE0-31FB2313A480}" type="datetime'2''''''''0''''''''''''''''2''''''''''''''3'''''''''''''''">
              <a:rPr lang="en-US" altLang="en-US"/>
              <a:pPr/>
              <a:t>2023</a:t>
            </a:fld>
            <a:endParaRPr lang="en-US" dirty="0"/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10997923-BCC0-45D8-8CCF-1EF046966E75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682228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1E07BFA-5168-4A27-9635-B8E6582683CC}" type="datetime'''''''''''''2''''''''''''02''''''''''''''''''''''''0'''''''''">
              <a:rPr lang="en-US" altLang="en-US"/>
              <a:pPr algn="ctr">
                <a:spcBef>
                  <a:spcPct val="0"/>
                </a:spcBef>
                <a:spcAft>
                  <a:spcPct val="0"/>
                </a:spcAft>
              </a:pPr>
              <a:t>2020</a:t>
            </a:fld>
            <a:endParaRPr lang="en-US" dirty="0"/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E55BB597-A90D-431E-AB77-576FB209C459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562100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4EBC980-B65C-43AE-A89F-FBA33830D8D0}" type="datetime'''''''2''0''''''''''''''''2''''1'''''''''''''''''''''''">
              <a:rPr lang="en-US" altLang="en-US"/>
              <a:pPr/>
              <a:t>2021</a:t>
            </a:fld>
            <a:endParaRPr lang="en-US" dirty="0"/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0B4B46E4-FCB9-483E-B2A8-5EFBC1F10147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2441972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D28A11D-F7F0-4C20-8CB4-B91E3A4019E1}" type="datetime'''''''''''''''''''2''0''''''''''''''''2''''''''2'''''''">
              <a:rPr lang="en-US" altLang="en-US"/>
              <a:pPr/>
              <a:t>2022</a:t>
            </a:fld>
            <a:endParaRPr lang="en-US" dirty="0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9AB3DACF-9BE8-40E4-9ED5-06B59A7DE287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916907" y="2102644"/>
            <a:ext cx="392906" cy="214313"/>
          </a:xfrm>
          <a:prstGeom prst="ellipse">
            <a:avLst/>
          </a:prstGeom>
          <a:noFill/>
          <a:ln w="9525" algn="ctr">
            <a:solidFill>
              <a:srgbClr val="7F7F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F396613-3D42-4077-9E7D-E41B24CA840C}" type="datetime'''''''+''''''''''''''1''''''''''''''''4''%'">
              <a:rPr lang="en-US" altLang="en-US"/>
              <a:pPr algn="ctr">
                <a:spcBef>
                  <a:spcPct val="0"/>
                </a:spcBef>
                <a:spcAft>
                  <a:spcPct val="0"/>
                </a:spcAft>
              </a:pPr>
              <a:t>+14%</a:t>
            </a:fld>
            <a:endParaRPr lang="en-US" dirty="0"/>
          </a:p>
        </p:txBody>
      </p:sp>
      <p:sp>
        <p:nvSpPr>
          <p:cNvPr id="118" name="ee4pFootnotes">
            <a:extLst>
              <a:ext uri="{FF2B5EF4-FFF2-40B4-BE49-F238E27FC236}">
                <a16:creationId xmlns:a16="http://schemas.microsoft.com/office/drawing/2014/main" id="{19050146-44FD-4808-95BE-EF770A151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75" y="4249804"/>
            <a:ext cx="5337766" cy="831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Source: Fitch Solutions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C4A3918-20AD-4871-B766-5C258CFDC895}"/>
              </a:ext>
            </a:extLst>
          </p:cNvPr>
          <p:cNvGrpSpPr/>
          <p:nvPr/>
        </p:nvGrpSpPr>
        <p:grpSpPr>
          <a:xfrm>
            <a:off x="4111229" y="1623433"/>
            <a:ext cx="172641" cy="2294483"/>
            <a:chOff x="5942914" y="2081213"/>
            <a:chExt cx="306171" cy="4079081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9152A01-899B-43F5-9053-67E3C12142E4}"/>
                </a:ext>
              </a:extLst>
            </p:cNvPr>
            <p:cNvCxnSpPr/>
            <p:nvPr/>
          </p:nvCxnSpPr>
          <p:spPr>
            <a:xfrm>
              <a:off x="6096000" y="2081213"/>
              <a:ext cx="0" cy="4079081"/>
            </a:xfrm>
            <a:prstGeom prst="line">
              <a:avLst/>
            </a:prstGeom>
            <a:ln w="9525" cap="rnd">
              <a:solidFill>
                <a:srgbClr val="9A9A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853381C-965A-4E63-B0A8-8C0CA0CAE614}"/>
                </a:ext>
              </a:extLst>
            </p:cNvPr>
            <p:cNvGrpSpPr/>
            <p:nvPr/>
          </p:nvGrpSpPr>
          <p:grpSpPr>
            <a:xfrm>
              <a:off x="5942914" y="3967299"/>
              <a:ext cx="306171" cy="306910"/>
              <a:chOff x="5937564" y="3833745"/>
              <a:chExt cx="306171" cy="306910"/>
            </a:xfrm>
          </p:grpSpPr>
          <p:sp>
            <p:nvSpPr>
              <p:cNvPr id="80" name="Freeform 94">
                <a:extLst>
                  <a:ext uri="{FF2B5EF4-FFF2-40B4-BE49-F238E27FC236}">
                    <a16:creationId xmlns:a16="http://schemas.microsoft.com/office/drawing/2014/main" id="{AA1340D0-8C5A-4D3A-8495-290B9D81997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37564" y="3833745"/>
                <a:ext cx="306171" cy="306910"/>
              </a:xfrm>
              <a:custGeom>
                <a:avLst/>
                <a:gdLst>
                  <a:gd name="T0" fmla="*/ 0 w 1052"/>
                  <a:gd name="T1" fmla="*/ 526 h 1052"/>
                  <a:gd name="T2" fmla="*/ 0 w 1052"/>
                  <a:gd name="T3" fmla="*/ 526 h 1052"/>
                  <a:gd name="T4" fmla="*/ 526 w 1052"/>
                  <a:gd name="T5" fmla="*/ 0 h 1052"/>
                  <a:gd name="T6" fmla="*/ 1052 w 1052"/>
                  <a:gd name="T7" fmla="*/ 526 h 1052"/>
                  <a:gd name="T8" fmla="*/ 1052 w 1052"/>
                  <a:gd name="T9" fmla="*/ 526 h 1052"/>
                  <a:gd name="T10" fmla="*/ 526 w 1052"/>
                  <a:gd name="T11" fmla="*/ 1052 h 1052"/>
                  <a:gd name="T12" fmla="*/ 526 w 1052"/>
                  <a:gd name="T13" fmla="*/ 1052 h 1052"/>
                  <a:gd name="T14" fmla="*/ 0 w 1052"/>
                  <a:gd name="T15" fmla="*/ 526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2" h="1052">
                    <a:moveTo>
                      <a:pt x="0" y="526"/>
                    </a:moveTo>
                    <a:cubicBezTo>
                      <a:pt x="0" y="526"/>
                      <a:pt x="0" y="526"/>
                      <a:pt x="0" y="526"/>
                    </a:cubicBezTo>
                    <a:cubicBezTo>
                      <a:pt x="0" y="236"/>
                      <a:pt x="236" y="0"/>
                      <a:pt x="526" y="0"/>
                    </a:cubicBezTo>
                    <a:cubicBezTo>
                      <a:pt x="817" y="0"/>
                      <a:pt x="1052" y="236"/>
                      <a:pt x="1052" y="526"/>
                    </a:cubicBezTo>
                    <a:cubicBezTo>
                      <a:pt x="1052" y="526"/>
                      <a:pt x="1052" y="526"/>
                      <a:pt x="1052" y="526"/>
                    </a:cubicBezTo>
                    <a:cubicBezTo>
                      <a:pt x="1052" y="817"/>
                      <a:pt x="817" y="1052"/>
                      <a:pt x="526" y="1052"/>
                    </a:cubicBezTo>
                    <a:cubicBezTo>
                      <a:pt x="526" y="1052"/>
                      <a:pt x="526" y="1052"/>
                      <a:pt x="526" y="1052"/>
                    </a:cubicBezTo>
                    <a:cubicBezTo>
                      <a:pt x="236" y="1052"/>
                      <a:pt x="0" y="817"/>
                      <a:pt x="0" y="526"/>
                    </a:cubicBezTo>
                    <a:close/>
                  </a:path>
                </a:pathLst>
              </a:custGeom>
              <a:solidFill>
                <a:schemeClr val="tx2">
                  <a:lumMod val="100000"/>
                </a:schemeClr>
              </a:solidFill>
              <a:ln>
                <a:solidFill>
                  <a:schemeClr val="tx2">
                    <a:lumMod val="100000"/>
                  </a:schemeClr>
                </a:solidFill>
              </a:ln>
            </p:spPr>
            <p:txBody>
              <a:bodyPr vert="horz" wrap="square" lIns="49861" tIns="24931" rIns="49861" bIns="2493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solidFill>
                    <a:srgbClr val="6E6F73"/>
                  </a:solidFill>
                </a:endParaRPr>
              </a:p>
            </p:txBody>
          </p:sp>
          <p:sp>
            <p:nvSpPr>
              <p:cNvPr id="81" name="Freeform 95">
                <a:extLst>
                  <a:ext uri="{FF2B5EF4-FFF2-40B4-BE49-F238E27FC236}">
                    <a16:creationId xmlns:a16="http://schemas.microsoft.com/office/drawing/2014/main" id="{69B96120-91BA-45EC-98CF-D3E6DFFEC6B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53995" y="3876005"/>
                <a:ext cx="120251" cy="224731"/>
              </a:xfrm>
              <a:custGeom>
                <a:avLst/>
                <a:gdLst>
                  <a:gd name="T0" fmla="*/ 66 w 976"/>
                  <a:gd name="T1" fmla="*/ 1824 h 1824"/>
                  <a:gd name="T2" fmla="*/ 0 w 976"/>
                  <a:gd name="T3" fmla="*/ 1758 h 1824"/>
                  <a:gd name="T4" fmla="*/ 843 w 976"/>
                  <a:gd name="T5" fmla="*/ 912 h 1824"/>
                  <a:gd name="T6" fmla="*/ 0 w 976"/>
                  <a:gd name="T7" fmla="*/ 66 h 1824"/>
                  <a:gd name="T8" fmla="*/ 66 w 976"/>
                  <a:gd name="T9" fmla="*/ 0 h 1824"/>
                  <a:gd name="T10" fmla="*/ 976 w 976"/>
                  <a:gd name="T11" fmla="*/ 912 h 1824"/>
                  <a:gd name="T12" fmla="*/ 66 w 976"/>
                  <a:gd name="T13" fmla="*/ 1824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6" h="1824">
                    <a:moveTo>
                      <a:pt x="66" y="1824"/>
                    </a:moveTo>
                    <a:lnTo>
                      <a:pt x="0" y="1758"/>
                    </a:lnTo>
                    <a:lnTo>
                      <a:pt x="843" y="912"/>
                    </a:lnTo>
                    <a:lnTo>
                      <a:pt x="0" y="66"/>
                    </a:lnTo>
                    <a:lnTo>
                      <a:pt x="66" y="0"/>
                    </a:lnTo>
                    <a:lnTo>
                      <a:pt x="976" y="912"/>
                    </a:lnTo>
                    <a:lnTo>
                      <a:pt x="66" y="18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9861" tIns="24931" rIns="49861" bIns="2493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solidFill>
                    <a:srgbClr val="6E6F73"/>
                  </a:solidFill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FCA5DF9A-8D8F-49EF-9A1D-7CB12493A577}"/>
              </a:ext>
            </a:extLst>
          </p:cNvPr>
          <p:cNvSpPr txBox="1"/>
          <p:nvPr/>
        </p:nvSpPr>
        <p:spPr>
          <a:xfrm>
            <a:off x="4522590" y="2989848"/>
            <a:ext cx="1806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952">
                <a:latin typeface="Garamond" panose="02020404030301010803" pitchFamily="18" charset="0"/>
              </a:defRPr>
            </a:lvl1pPr>
          </a:lstStyle>
          <a:p>
            <a:r>
              <a:rPr lang="en-US" sz="900" dirty="0"/>
              <a:t>Impacts Federal oil revenue &amp; Fed. Allocation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6521E8A-6E3D-4A8F-9B34-AA59C37D1466}"/>
              </a:ext>
            </a:extLst>
          </p:cNvPr>
          <p:cNvGrpSpPr>
            <a:grpSpLocks/>
          </p:cNvGrpSpPr>
          <p:nvPr/>
        </p:nvGrpSpPr>
        <p:grpSpPr>
          <a:xfrm>
            <a:off x="5010628" y="2073128"/>
            <a:ext cx="830213" cy="830982"/>
            <a:chOff x="6516201" y="1389604"/>
            <a:chExt cx="1383687" cy="138497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9175C02-0A9A-4027-8B9D-9921E3568EB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516201" y="1389604"/>
              <a:ext cx="1383687" cy="1384970"/>
            </a:xfrm>
            <a:prstGeom prst="ellipse">
              <a:avLst/>
            </a:prstGeom>
            <a:solidFill>
              <a:srgbClr val="FFFFFF"/>
            </a:solidFill>
            <a:ln w="30480" cap="flat" cmpd="sng" algn="ctr">
              <a:gradFill flip="none" rotWithShape="1">
                <a:gsLst>
                  <a:gs pos="27000">
                    <a:srgbClr val="002060"/>
                  </a:gs>
                  <a:gs pos="100000">
                    <a:srgbClr val="0156FF"/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514350">
                <a:lnSpc>
                  <a:spcPct val="95000"/>
                </a:lnSpc>
              </a:pPr>
              <a:endParaRPr lang="en-US" sz="750" kern="0" dirty="0" err="1">
                <a:latin typeface="Garamond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B2D6F00-65AD-41EC-9683-D5CB9C8EC7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18837" y="1592428"/>
              <a:ext cx="978415" cy="979322"/>
              <a:chOff x="5273802" y="2606040"/>
              <a:chExt cx="1644396" cy="1645920"/>
            </a:xfrm>
          </p:grpSpPr>
          <p:sp>
            <p:nvSpPr>
              <p:cNvPr id="93" name="AutoShape 3">
                <a:extLst>
                  <a:ext uri="{FF2B5EF4-FFF2-40B4-BE49-F238E27FC236}">
                    <a16:creationId xmlns:a16="http://schemas.microsoft.com/office/drawing/2014/main" id="{A8182643-2036-40AB-85B8-32B2D226971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273802" y="2606040"/>
                <a:ext cx="1644396" cy="1645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645" tIns="16322" rIns="32645" bIns="1632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A18D998-ECFE-480F-97F6-1FEDACF458A8}"/>
                  </a:ext>
                </a:extLst>
              </p:cNvPr>
              <p:cNvGrpSpPr/>
              <p:nvPr/>
            </p:nvGrpSpPr>
            <p:grpSpPr>
              <a:xfrm>
                <a:off x="5635752" y="2753106"/>
                <a:ext cx="921258" cy="1350264"/>
                <a:chOff x="5635752" y="2753106"/>
                <a:chExt cx="921258" cy="1350264"/>
              </a:xfrm>
            </p:grpSpPr>
            <p:sp>
              <p:nvSpPr>
                <p:cNvPr id="95" name="Freeform 5">
                  <a:extLst>
                    <a:ext uri="{FF2B5EF4-FFF2-40B4-BE49-F238E27FC236}">
                      <a16:creationId xmlns:a16="http://schemas.microsoft.com/office/drawing/2014/main" id="{888A72B1-3387-408A-A959-0EA16BCA3E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35752" y="2753106"/>
                  <a:ext cx="921258" cy="1350264"/>
                </a:xfrm>
                <a:custGeom>
                  <a:avLst/>
                  <a:gdLst>
                    <a:gd name="T0" fmla="*/ 1291 w 1291"/>
                    <a:gd name="T1" fmla="*/ 74 h 1890"/>
                    <a:gd name="T2" fmla="*/ 74 w 1291"/>
                    <a:gd name="T3" fmla="*/ 0 h 1890"/>
                    <a:gd name="T4" fmla="*/ 0 w 1291"/>
                    <a:gd name="T5" fmla="*/ 80 h 1890"/>
                    <a:gd name="T6" fmla="*/ 70 w 1291"/>
                    <a:gd name="T7" fmla="*/ 1736 h 1890"/>
                    <a:gd name="T8" fmla="*/ 0 w 1291"/>
                    <a:gd name="T9" fmla="*/ 1816 h 1890"/>
                    <a:gd name="T10" fmla="*/ 1217 w 1291"/>
                    <a:gd name="T11" fmla="*/ 1890 h 1890"/>
                    <a:gd name="T12" fmla="*/ 1291 w 1291"/>
                    <a:gd name="T13" fmla="*/ 1810 h 1890"/>
                    <a:gd name="T14" fmla="*/ 1221 w 1291"/>
                    <a:gd name="T15" fmla="*/ 154 h 1890"/>
                    <a:gd name="T16" fmla="*/ 1247 w 1291"/>
                    <a:gd name="T17" fmla="*/ 1810 h 1890"/>
                    <a:gd name="T18" fmla="*/ 1217 w 1291"/>
                    <a:gd name="T19" fmla="*/ 1846 h 1890"/>
                    <a:gd name="T20" fmla="*/ 44 w 1291"/>
                    <a:gd name="T21" fmla="*/ 1816 h 1890"/>
                    <a:gd name="T22" fmla="*/ 74 w 1291"/>
                    <a:gd name="T23" fmla="*/ 1780 h 1890"/>
                    <a:gd name="T24" fmla="*/ 1199 w 1291"/>
                    <a:gd name="T25" fmla="*/ 1780 h 1890"/>
                    <a:gd name="T26" fmla="*/ 1247 w 1291"/>
                    <a:gd name="T27" fmla="*/ 1810 h 1890"/>
                    <a:gd name="T28" fmla="*/ 114 w 1291"/>
                    <a:gd name="T29" fmla="*/ 696 h 1890"/>
                    <a:gd name="T30" fmla="*/ 589 w 1291"/>
                    <a:gd name="T31" fmla="*/ 652 h 1890"/>
                    <a:gd name="T32" fmla="*/ 114 w 1291"/>
                    <a:gd name="T33" fmla="*/ 154 h 1890"/>
                    <a:gd name="T34" fmla="*/ 1177 w 1291"/>
                    <a:gd name="T35" fmla="*/ 652 h 1890"/>
                    <a:gd name="T36" fmla="*/ 724 w 1291"/>
                    <a:gd name="T37" fmla="*/ 696 h 1890"/>
                    <a:gd name="T38" fmla="*/ 1177 w 1291"/>
                    <a:gd name="T39" fmla="*/ 1194 h 1890"/>
                    <a:gd name="T40" fmla="*/ 839 w 1291"/>
                    <a:gd name="T41" fmla="*/ 1238 h 1890"/>
                    <a:gd name="T42" fmla="*/ 1177 w 1291"/>
                    <a:gd name="T43" fmla="*/ 1736 h 1890"/>
                    <a:gd name="T44" fmla="*/ 114 w 1291"/>
                    <a:gd name="T45" fmla="*/ 1238 h 1890"/>
                    <a:gd name="T46" fmla="*/ 427 w 1291"/>
                    <a:gd name="T47" fmla="*/ 1194 h 1890"/>
                    <a:gd name="T48" fmla="*/ 1217 w 1291"/>
                    <a:gd name="T49" fmla="*/ 110 h 1890"/>
                    <a:gd name="T50" fmla="*/ 92 w 1291"/>
                    <a:gd name="T51" fmla="*/ 110 h 1890"/>
                    <a:gd name="T52" fmla="*/ 44 w 1291"/>
                    <a:gd name="T53" fmla="*/ 80 h 1890"/>
                    <a:gd name="T54" fmla="*/ 74 w 1291"/>
                    <a:gd name="T55" fmla="*/ 44 h 1890"/>
                    <a:gd name="T56" fmla="*/ 1247 w 1291"/>
                    <a:gd name="T57" fmla="*/ 74 h 1890"/>
                    <a:gd name="T58" fmla="*/ 1217 w 1291"/>
                    <a:gd name="T59" fmla="*/ 110 h 1890"/>
                    <a:gd name="T60" fmla="*/ 644 w 1291"/>
                    <a:gd name="T61" fmla="*/ 1287 h 1890"/>
                    <a:gd name="T62" fmla="*/ 547 w 1291"/>
                    <a:gd name="T63" fmla="*/ 856 h 1890"/>
                    <a:gd name="T64" fmla="*/ 644 w 1291"/>
                    <a:gd name="T65" fmla="*/ 688 h 1890"/>
                    <a:gd name="T66" fmla="*/ 664 w 1291"/>
                    <a:gd name="T67" fmla="*/ 700 h 1890"/>
                    <a:gd name="T68" fmla="*/ 828 w 1291"/>
                    <a:gd name="T69" fmla="*/ 1097 h 1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291" h="1890">
                      <a:moveTo>
                        <a:pt x="1291" y="80"/>
                      </a:moveTo>
                      <a:cubicBezTo>
                        <a:pt x="1291" y="74"/>
                        <a:pt x="1291" y="74"/>
                        <a:pt x="1291" y="74"/>
                      </a:cubicBezTo>
                      <a:cubicBezTo>
                        <a:pt x="1291" y="33"/>
                        <a:pt x="1257" y="0"/>
                        <a:pt x="1217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0" y="119"/>
                        <a:pt x="31" y="152"/>
                        <a:pt x="70" y="154"/>
                      </a:cubicBezTo>
                      <a:cubicBezTo>
                        <a:pt x="70" y="1736"/>
                        <a:pt x="70" y="1736"/>
                        <a:pt x="70" y="1736"/>
                      </a:cubicBezTo>
                      <a:cubicBezTo>
                        <a:pt x="31" y="1738"/>
                        <a:pt x="0" y="1771"/>
                        <a:pt x="0" y="1810"/>
                      </a:cubicBezTo>
                      <a:cubicBezTo>
                        <a:pt x="0" y="1816"/>
                        <a:pt x="0" y="1816"/>
                        <a:pt x="0" y="1816"/>
                      </a:cubicBezTo>
                      <a:cubicBezTo>
                        <a:pt x="0" y="1857"/>
                        <a:pt x="33" y="1890"/>
                        <a:pt x="74" y="1890"/>
                      </a:cubicBezTo>
                      <a:cubicBezTo>
                        <a:pt x="1217" y="1890"/>
                        <a:pt x="1217" y="1890"/>
                        <a:pt x="1217" y="1890"/>
                      </a:cubicBezTo>
                      <a:cubicBezTo>
                        <a:pt x="1257" y="1890"/>
                        <a:pt x="1291" y="1857"/>
                        <a:pt x="1291" y="1816"/>
                      </a:cubicBezTo>
                      <a:cubicBezTo>
                        <a:pt x="1291" y="1810"/>
                        <a:pt x="1291" y="1810"/>
                        <a:pt x="1291" y="1810"/>
                      </a:cubicBezTo>
                      <a:cubicBezTo>
                        <a:pt x="1291" y="1771"/>
                        <a:pt x="1260" y="1738"/>
                        <a:pt x="1221" y="1736"/>
                      </a:cubicBezTo>
                      <a:cubicBezTo>
                        <a:pt x="1221" y="154"/>
                        <a:pt x="1221" y="154"/>
                        <a:pt x="1221" y="154"/>
                      </a:cubicBezTo>
                      <a:cubicBezTo>
                        <a:pt x="1260" y="152"/>
                        <a:pt x="1291" y="119"/>
                        <a:pt x="1291" y="80"/>
                      </a:cubicBezTo>
                      <a:close/>
                      <a:moveTo>
                        <a:pt x="1247" y="1810"/>
                      </a:moveTo>
                      <a:cubicBezTo>
                        <a:pt x="1247" y="1816"/>
                        <a:pt x="1247" y="1816"/>
                        <a:pt x="1247" y="1816"/>
                      </a:cubicBezTo>
                      <a:cubicBezTo>
                        <a:pt x="1247" y="1833"/>
                        <a:pt x="1233" y="1846"/>
                        <a:pt x="1217" y="1846"/>
                      </a:cubicBezTo>
                      <a:cubicBezTo>
                        <a:pt x="74" y="1846"/>
                        <a:pt x="74" y="1846"/>
                        <a:pt x="74" y="1846"/>
                      </a:cubicBezTo>
                      <a:cubicBezTo>
                        <a:pt x="57" y="1846"/>
                        <a:pt x="44" y="1833"/>
                        <a:pt x="44" y="1816"/>
                      </a:cubicBezTo>
                      <a:cubicBezTo>
                        <a:pt x="44" y="1810"/>
                        <a:pt x="44" y="1810"/>
                        <a:pt x="44" y="1810"/>
                      </a:cubicBezTo>
                      <a:cubicBezTo>
                        <a:pt x="44" y="1794"/>
                        <a:pt x="57" y="1780"/>
                        <a:pt x="74" y="1780"/>
                      </a:cubicBezTo>
                      <a:cubicBezTo>
                        <a:pt x="92" y="1780"/>
                        <a:pt x="92" y="1780"/>
                        <a:pt x="92" y="1780"/>
                      </a:cubicBezTo>
                      <a:cubicBezTo>
                        <a:pt x="1199" y="1780"/>
                        <a:pt x="1199" y="1780"/>
                        <a:pt x="1199" y="1780"/>
                      </a:cubicBezTo>
                      <a:cubicBezTo>
                        <a:pt x="1217" y="1780"/>
                        <a:pt x="1217" y="1780"/>
                        <a:pt x="1217" y="1780"/>
                      </a:cubicBezTo>
                      <a:cubicBezTo>
                        <a:pt x="1233" y="1780"/>
                        <a:pt x="1247" y="1794"/>
                        <a:pt x="1247" y="1810"/>
                      </a:cubicBezTo>
                      <a:close/>
                      <a:moveTo>
                        <a:pt x="114" y="1194"/>
                      </a:moveTo>
                      <a:cubicBezTo>
                        <a:pt x="114" y="696"/>
                        <a:pt x="114" y="696"/>
                        <a:pt x="114" y="696"/>
                      </a:cubicBezTo>
                      <a:cubicBezTo>
                        <a:pt x="565" y="696"/>
                        <a:pt x="565" y="696"/>
                        <a:pt x="565" y="696"/>
                      </a:cubicBezTo>
                      <a:cubicBezTo>
                        <a:pt x="573" y="680"/>
                        <a:pt x="581" y="666"/>
                        <a:pt x="589" y="652"/>
                      </a:cubicBezTo>
                      <a:cubicBezTo>
                        <a:pt x="114" y="652"/>
                        <a:pt x="114" y="652"/>
                        <a:pt x="114" y="652"/>
                      </a:cubicBezTo>
                      <a:cubicBezTo>
                        <a:pt x="114" y="154"/>
                        <a:pt x="114" y="154"/>
                        <a:pt x="114" y="154"/>
                      </a:cubicBezTo>
                      <a:cubicBezTo>
                        <a:pt x="1177" y="154"/>
                        <a:pt x="1177" y="154"/>
                        <a:pt x="1177" y="154"/>
                      </a:cubicBezTo>
                      <a:cubicBezTo>
                        <a:pt x="1177" y="652"/>
                        <a:pt x="1177" y="652"/>
                        <a:pt x="1177" y="652"/>
                      </a:cubicBezTo>
                      <a:cubicBezTo>
                        <a:pt x="700" y="652"/>
                        <a:pt x="700" y="652"/>
                        <a:pt x="700" y="652"/>
                      </a:cubicBezTo>
                      <a:cubicBezTo>
                        <a:pt x="708" y="666"/>
                        <a:pt x="716" y="680"/>
                        <a:pt x="724" y="696"/>
                      </a:cubicBezTo>
                      <a:cubicBezTo>
                        <a:pt x="1177" y="696"/>
                        <a:pt x="1177" y="696"/>
                        <a:pt x="1177" y="696"/>
                      </a:cubicBezTo>
                      <a:cubicBezTo>
                        <a:pt x="1177" y="1194"/>
                        <a:pt x="1177" y="1194"/>
                        <a:pt x="1177" y="1194"/>
                      </a:cubicBezTo>
                      <a:cubicBezTo>
                        <a:pt x="863" y="1194"/>
                        <a:pt x="863" y="1194"/>
                        <a:pt x="863" y="1194"/>
                      </a:cubicBezTo>
                      <a:cubicBezTo>
                        <a:pt x="857" y="1210"/>
                        <a:pt x="848" y="1224"/>
                        <a:pt x="839" y="1238"/>
                      </a:cubicBezTo>
                      <a:cubicBezTo>
                        <a:pt x="1177" y="1238"/>
                        <a:pt x="1177" y="1238"/>
                        <a:pt x="1177" y="1238"/>
                      </a:cubicBezTo>
                      <a:cubicBezTo>
                        <a:pt x="1177" y="1736"/>
                        <a:pt x="1177" y="1736"/>
                        <a:pt x="1177" y="1736"/>
                      </a:cubicBezTo>
                      <a:cubicBezTo>
                        <a:pt x="114" y="1736"/>
                        <a:pt x="114" y="1736"/>
                        <a:pt x="114" y="1736"/>
                      </a:cubicBezTo>
                      <a:cubicBezTo>
                        <a:pt x="114" y="1238"/>
                        <a:pt x="114" y="1238"/>
                        <a:pt x="114" y="1238"/>
                      </a:cubicBezTo>
                      <a:cubicBezTo>
                        <a:pt x="451" y="1238"/>
                        <a:pt x="451" y="1238"/>
                        <a:pt x="451" y="1238"/>
                      </a:cubicBezTo>
                      <a:cubicBezTo>
                        <a:pt x="441" y="1224"/>
                        <a:pt x="433" y="1210"/>
                        <a:pt x="427" y="1194"/>
                      </a:cubicBezTo>
                      <a:lnTo>
                        <a:pt x="114" y="1194"/>
                      </a:lnTo>
                      <a:close/>
                      <a:moveTo>
                        <a:pt x="1217" y="110"/>
                      </a:moveTo>
                      <a:cubicBezTo>
                        <a:pt x="1199" y="110"/>
                        <a:pt x="1199" y="110"/>
                        <a:pt x="1199" y="110"/>
                      </a:cubicBezTo>
                      <a:cubicBezTo>
                        <a:pt x="92" y="110"/>
                        <a:pt x="92" y="110"/>
                        <a:pt x="92" y="110"/>
                      </a:cubicBezTo>
                      <a:cubicBezTo>
                        <a:pt x="74" y="110"/>
                        <a:pt x="74" y="110"/>
                        <a:pt x="74" y="110"/>
                      </a:cubicBezTo>
                      <a:cubicBezTo>
                        <a:pt x="57" y="110"/>
                        <a:pt x="44" y="96"/>
                        <a:pt x="44" y="80"/>
                      </a:cubicBezTo>
                      <a:cubicBezTo>
                        <a:pt x="44" y="74"/>
                        <a:pt x="44" y="74"/>
                        <a:pt x="44" y="74"/>
                      </a:cubicBezTo>
                      <a:cubicBezTo>
                        <a:pt x="44" y="57"/>
                        <a:pt x="57" y="44"/>
                        <a:pt x="74" y="44"/>
                      </a:cubicBezTo>
                      <a:cubicBezTo>
                        <a:pt x="1217" y="44"/>
                        <a:pt x="1217" y="44"/>
                        <a:pt x="1217" y="44"/>
                      </a:cubicBezTo>
                      <a:cubicBezTo>
                        <a:pt x="1233" y="44"/>
                        <a:pt x="1247" y="57"/>
                        <a:pt x="1247" y="74"/>
                      </a:cubicBezTo>
                      <a:cubicBezTo>
                        <a:pt x="1247" y="80"/>
                        <a:pt x="1247" y="80"/>
                        <a:pt x="1247" y="80"/>
                      </a:cubicBezTo>
                      <a:cubicBezTo>
                        <a:pt x="1247" y="96"/>
                        <a:pt x="1233" y="110"/>
                        <a:pt x="1217" y="110"/>
                      </a:cubicBezTo>
                      <a:close/>
                      <a:moveTo>
                        <a:pt x="828" y="1097"/>
                      </a:moveTo>
                      <a:cubicBezTo>
                        <a:pt x="828" y="1201"/>
                        <a:pt x="746" y="1287"/>
                        <a:pt x="644" y="1287"/>
                      </a:cubicBezTo>
                      <a:cubicBezTo>
                        <a:pt x="544" y="1287"/>
                        <a:pt x="462" y="1201"/>
                        <a:pt x="462" y="1097"/>
                      </a:cubicBezTo>
                      <a:cubicBezTo>
                        <a:pt x="462" y="1079"/>
                        <a:pt x="470" y="1019"/>
                        <a:pt x="547" y="856"/>
                      </a:cubicBezTo>
                      <a:cubicBezTo>
                        <a:pt x="569" y="808"/>
                        <a:pt x="596" y="756"/>
                        <a:pt x="625" y="700"/>
                      </a:cubicBezTo>
                      <a:cubicBezTo>
                        <a:pt x="629" y="693"/>
                        <a:pt x="636" y="689"/>
                        <a:pt x="644" y="688"/>
                      </a:cubicBezTo>
                      <a:cubicBezTo>
                        <a:pt x="645" y="688"/>
                        <a:pt x="645" y="688"/>
                        <a:pt x="645" y="688"/>
                      </a:cubicBezTo>
                      <a:cubicBezTo>
                        <a:pt x="653" y="688"/>
                        <a:pt x="660" y="693"/>
                        <a:pt x="664" y="700"/>
                      </a:cubicBezTo>
                      <a:cubicBezTo>
                        <a:pt x="694" y="756"/>
                        <a:pt x="720" y="808"/>
                        <a:pt x="743" y="856"/>
                      </a:cubicBezTo>
                      <a:cubicBezTo>
                        <a:pt x="820" y="1019"/>
                        <a:pt x="828" y="1079"/>
                        <a:pt x="828" y="1097"/>
                      </a:cubicBezTo>
                      <a:close/>
                    </a:path>
                  </a:pathLst>
                </a:custGeom>
                <a:solidFill>
                  <a:srgbClr val="000B22">
                    <a:lumMod val="10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2645" tIns="16322" rIns="32645" bIns="1632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6" name="Freeform 8">
                  <a:extLst>
                    <a:ext uri="{FF2B5EF4-FFF2-40B4-BE49-F238E27FC236}">
                      <a16:creationId xmlns:a16="http://schemas.microsoft.com/office/drawing/2014/main" id="{6EF91BCA-A165-4FD9-A0EF-695B1CB154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5386" y="3289554"/>
                  <a:ext cx="681228" cy="277368"/>
                </a:xfrm>
                <a:custGeom>
                  <a:avLst/>
                  <a:gdLst>
                    <a:gd name="connsiteX0" fmla="*/ 416814 w 681228"/>
                    <a:gd name="connsiteY0" fmla="*/ 0 h 277368"/>
                    <a:gd name="connsiteX1" fmla="*/ 681228 w 681228"/>
                    <a:gd name="connsiteY1" fmla="*/ 0 h 277368"/>
                    <a:gd name="connsiteX2" fmla="*/ 681228 w 681228"/>
                    <a:gd name="connsiteY2" fmla="*/ 277368 h 277368"/>
                    <a:gd name="connsiteX3" fmla="*/ 507573 w 681228"/>
                    <a:gd name="connsiteY3" fmla="*/ 277368 h 277368"/>
                    <a:gd name="connsiteX4" fmla="*/ 510431 w 681228"/>
                    <a:gd name="connsiteY4" fmla="*/ 247344 h 277368"/>
                    <a:gd name="connsiteX5" fmla="*/ 416814 w 681228"/>
                    <a:gd name="connsiteY5" fmla="*/ 0 h 277368"/>
                    <a:gd name="connsiteX6" fmla="*/ 0 w 681228"/>
                    <a:gd name="connsiteY6" fmla="*/ 0 h 277368"/>
                    <a:gd name="connsiteX7" fmla="*/ 263652 w 681228"/>
                    <a:gd name="connsiteY7" fmla="*/ 0 h 277368"/>
                    <a:gd name="connsiteX8" fmla="*/ 170766 w 681228"/>
                    <a:gd name="connsiteY8" fmla="*/ 247344 h 277368"/>
                    <a:gd name="connsiteX9" fmla="*/ 173624 w 681228"/>
                    <a:gd name="connsiteY9" fmla="*/ 277368 h 277368"/>
                    <a:gd name="connsiteX10" fmla="*/ 0 w 681228"/>
                    <a:gd name="connsiteY10" fmla="*/ 277368 h 277368"/>
                    <a:gd name="connsiteX11" fmla="*/ 0 w 681228"/>
                    <a:gd name="connsiteY11" fmla="*/ 0 h 2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228" h="277368">
                      <a:moveTo>
                        <a:pt x="416814" y="0"/>
                      </a:moveTo>
                      <a:lnTo>
                        <a:pt x="681228" y="0"/>
                      </a:lnTo>
                      <a:cubicBezTo>
                        <a:pt x="681228" y="0"/>
                        <a:pt x="681228" y="0"/>
                        <a:pt x="681228" y="277368"/>
                      </a:cubicBezTo>
                      <a:cubicBezTo>
                        <a:pt x="681228" y="277368"/>
                        <a:pt x="681228" y="277368"/>
                        <a:pt x="507573" y="277368"/>
                      </a:cubicBezTo>
                      <a:cubicBezTo>
                        <a:pt x="509716" y="267360"/>
                        <a:pt x="510431" y="257352"/>
                        <a:pt x="510431" y="247344"/>
                      </a:cubicBezTo>
                      <a:cubicBezTo>
                        <a:pt x="510431" y="195873"/>
                        <a:pt x="461836" y="88644"/>
                        <a:pt x="416814" y="0"/>
                      </a:cubicBezTo>
                      <a:close/>
                      <a:moveTo>
                        <a:pt x="0" y="0"/>
                      </a:moveTo>
                      <a:cubicBezTo>
                        <a:pt x="0" y="0"/>
                        <a:pt x="0" y="0"/>
                        <a:pt x="263652" y="0"/>
                      </a:cubicBezTo>
                      <a:cubicBezTo>
                        <a:pt x="218638" y="88644"/>
                        <a:pt x="170766" y="195873"/>
                        <a:pt x="170766" y="247344"/>
                      </a:cubicBezTo>
                      <a:cubicBezTo>
                        <a:pt x="170766" y="257352"/>
                        <a:pt x="172195" y="267360"/>
                        <a:pt x="173624" y="277368"/>
                      </a:cubicBezTo>
                      <a:cubicBezTo>
                        <a:pt x="173624" y="277368"/>
                        <a:pt x="173624" y="277368"/>
                        <a:pt x="0" y="277368"/>
                      </a:cubicBezTo>
                      <a:cubicBezTo>
                        <a:pt x="0" y="277368"/>
                        <a:pt x="0" y="277368"/>
                        <a:pt x="0" y="0"/>
                      </a:cubicBezTo>
                      <a:close/>
                    </a:path>
                  </a:pathLst>
                </a:custGeom>
                <a:solidFill>
                  <a:srgbClr val="002060">
                    <a:lumMod val="10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2645" tIns="16322" rIns="32645" bIns="1632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 dirty="0"/>
                </a:p>
              </p:txBody>
            </p:sp>
          </p:grp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41564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6" name="think-cell Slide" r:id="rId16" imgW="286" imgH="286" progId="TCLayout.ActiveDocument.1">
                  <p:embed/>
                </p:oleObj>
              </mc:Choice>
              <mc:Fallback>
                <p:oleObj name="think-cell Slide" r:id="rId16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3CBB657-ECC0-49AB-9B11-982985543D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375" y="993264"/>
            <a:ext cx="6150010" cy="375776"/>
          </a:xfrm>
        </p:spPr>
        <p:txBody>
          <a:bodyPr>
            <a:normAutofit fontScale="90000"/>
          </a:bodyPr>
          <a:lstStyle/>
          <a:p>
            <a:r>
              <a:rPr lang="en-GB" dirty="0"/>
              <a:t>Oil production fixed between 2020 and mid 2022, to meet OPEC quotas, then set to rebound to pre-OPEC volumes of 2.2mbpd</a:t>
            </a:r>
            <a:endParaRPr lang="en-US" dirty="0"/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4EA21F30-B9E3-4628-9893-363C733954B0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292894" y="2122885"/>
          <a:ext cx="3643313" cy="156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DBD5FD-9675-4206-AC63-B324E43DB754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794148" y="2280047"/>
            <a:ext cx="1131094" cy="180975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3A085-231F-4933-A093-569FD2BAC31D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V="1">
            <a:off x="2301479" y="2039541"/>
            <a:ext cx="1132285" cy="180975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98854147-5DB7-4836-B02D-DCCF6DCD64CF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82228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defPPr/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FD0AFFE-E56E-41C0-8ABB-D8515766F429}" type="datetime'''2''''''02''''''''0'">
              <a:rPr lang="en-GB" altLang="en-US" sz="900"/>
              <a:pPr/>
              <a:t>2020</a:t>
            </a:fld>
            <a:endParaRPr lang="en-US" sz="900" dirty="0">
              <a:sym typeface="+mn-lt"/>
            </a:endParaRP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34AF3947-E0D0-4418-8F48-663308A76DA5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321844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defPPr/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1251E34-457C-4ECB-B0CD-413BF87F3B69}" type="datetime'''''''2''''''''''''''''''''''0''''2''''''''''''''''3'''''">
              <a:rPr lang="en-US" altLang="en-US" sz="900"/>
              <a:pPr/>
              <a:t>2023</a:t>
            </a:fld>
            <a:endParaRPr lang="en-US" sz="900" dirty="0">
              <a:sym typeface="+mn-lt"/>
            </a:endParaRPr>
          </a:p>
        </p:txBody>
      </p:sp>
      <p:sp>
        <p:nvSpPr>
          <p:cNvPr id="110" name="Text Placeholder 3">
            <a:extLst>
              <a:ext uri="{FF2B5EF4-FFF2-40B4-BE49-F238E27FC236}">
                <a16:creationId xmlns:a16="http://schemas.microsoft.com/office/drawing/2014/main" id="{065E421A-6621-4D83-9832-1C14C8C6403C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562100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defPPr/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01BDCCD-37FF-44A5-A2AF-E76CD06B1F17}" type="datetime'''2''''''''0''2''''''''''''''''''1'''''''''''''''">
              <a:rPr lang="en-US" altLang="en-US" sz="900"/>
              <a:pPr/>
              <a:t>2021</a:t>
            </a:fld>
            <a:endParaRPr lang="en-US" sz="900" dirty="0">
              <a:sym typeface="+mn-lt"/>
            </a:endParaRP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5EB8C8BD-BD37-44F7-B1D0-E368A4D1E266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2441972" y="3662363"/>
            <a:ext cx="223838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defPPr/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6FF9252-8464-44B5-9933-F39DA2DA7179}" type="datetime'''''''''''''''2''''''''''''''02''''2'''''''''''''''''''''''''">
              <a:rPr lang="en-US" altLang="en-US" sz="900"/>
              <a:pPr/>
              <a:t>2022</a:t>
            </a:fld>
            <a:endParaRPr lang="en-US" sz="900" dirty="0">
              <a:sym typeface="+mn-lt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85016034-EFCF-4453-BA16-128E168E3D2A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916907" y="2143125"/>
            <a:ext cx="392906" cy="214313"/>
          </a:xfrm>
          <a:prstGeom prst="ellipse">
            <a:avLst/>
          </a:prstGeom>
          <a:noFill/>
          <a:ln w="9525" algn="ctr">
            <a:solidFill>
              <a:srgbClr val="7F7F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6B3D5945-B2A5-4938-BD67-0B52DF2F19A3}" type="datetime'+''''''''''''1''''4''''''''''''''''''''''''''''''''%'">
              <a:rPr lang="en-US" altLang="en-US"/>
              <a:pPr algn="ctr">
                <a:spcBef>
                  <a:spcPct val="0"/>
                </a:spcBef>
                <a:spcAft>
                  <a:spcPct val="0"/>
                </a:spcAft>
              </a:pPr>
              <a:t>+14%</a:t>
            </a:fld>
            <a:endParaRPr lang="en-US" dirty="0"/>
          </a:p>
        </p:txBody>
      </p:sp>
      <p:sp>
        <p:nvSpPr>
          <p:cNvPr id="118" name="ee4pFootnotes">
            <a:extLst>
              <a:ext uri="{FF2B5EF4-FFF2-40B4-BE49-F238E27FC236}">
                <a16:creationId xmlns:a16="http://schemas.microsoft.com/office/drawing/2014/main" id="{19050146-44FD-4808-95BE-EF770A151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75" y="4249804"/>
            <a:ext cx="5337766" cy="831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Source: Ministry of Petroleum Resources</a:t>
            </a:r>
          </a:p>
        </p:txBody>
      </p:sp>
      <p:sp>
        <p:nvSpPr>
          <p:cNvPr id="61" name="ee4pHeader2">
            <a:extLst>
              <a:ext uri="{FF2B5EF4-FFF2-40B4-BE49-F238E27FC236}">
                <a16:creationId xmlns:a16="http://schemas.microsoft.com/office/drawing/2014/main" id="{F7F09AC3-F54C-47B6-9D07-8DE989F435C5}"/>
              </a:ext>
            </a:extLst>
          </p:cNvPr>
          <p:cNvSpPr txBox="1"/>
          <p:nvPr/>
        </p:nvSpPr>
        <p:spPr>
          <a:xfrm>
            <a:off x="530022" y="1623433"/>
            <a:ext cx="1567713" cy="37004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 algn="ctr"/>
            <a:r>
              <a:rPr lang="en-US" sz="900" b="1" dirty="0">
                <a:solidFill>
                  <a:srgbClr val="002060">
                    <a:lumMod val="100000"/>
                  </a:srgbClr>
                </a:solidFill>
                <a:sym typeface="+mn-lt"/>
              </a:rPr>
              <a:t>Crude oil production (</a:t>
            </a:r>
            <a:r>
              <a:rPr lang="en-US" sz="900" b="1" dirty="0" err="1">
                <a:solidFill>
                  <a:srgbClr val="002060">
                    <a:lumMod val="100000"/>
                  </a:srgbClr>
                </a:solidFill>
                <a:sym typeface="+mn-lt"/>
              </a:rPr>
              <a:t>mpbd</a:t>
            </a:r>
            <a:r>
              <a:rPr lang="en-US" sz="900" b="1" dirty="0">
                <a:solidFill>
                  <a:srgbClr val="002060">
                    <a:lumMod val="100000"/>
                  </a:srgbClr>
                </a:solidFill>
                <a:sym typeface="+mn-lt"/>
              </a:rPr>
              <a:t>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FD04397-9B05-4D89-B392-2177B45C08C8}"/>
              </a:ext>
            </a:extLst>
          </p:cNvPr>
          <p:cNvSpPr txBox="1"/>
          <p:nvPr/>
        </p:nvSpPr>
        <p:spPr>
          <a:xfrm>
            <a:off x="4522590" y="2989848"/>
            <a:ext cx="1806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952">
                <a:latin typeface="Garamond" panose="02020404030301010803" pitchFamily="18" charset="0"/>
              </a:defRPr>
            </a:lvl1pPr>
          </a:lstStyle>
          <a:p>
            <a:r>
              <a:rPr lang="en-US" sz="900" dirty="0"/>
              <a:t>Impacts Federal oil revenue &amp; Fed. Allocation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9C64BD-73D6-4F83-84CC-DDC9447D618A}"/>
              </a:ext>
            </a:extLst>
          </p:cNvPr>
          <p:cNvGrpSpPr/>
          <p:nvPr/>
        </p:nvGrpSpPr>
        <p:grpSpPr>
          <a:xfrm>
            <a:off x="4111229" y="1623433"/>
            <a:ext cx="172641" cy="2294483"/>
            <a:chOff x="5942914" y="2081213"/>
            <a:chExt cx="306171" cy="407908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6F03EF-F9CB-4152-9AEE-DC347BE12404}"/>
                </a:ext>
              </a:extLst>
            </p:cNvPr>
            <p:cNvCxnSpPr/>
            <p:nvPr/>
          </p:nvCxnSpPr>
          <p:spPr>
            <a:xfrm>
              <a:off x="6096000" y="2081213"/>
              <a:ext cx="0" cy="4079081"/>
            </a:xfrm>
            <a:prstGeom prst="line">
              <a:avLst/>
            </a:prstGeom>
            <a:ln w="9525" cap="rnd">
              <a:solidFill>
                <a:srgbClr val="9A9A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E96ED43-0F3F-4FF0-9FC0-EFA747DC299F}"/>
                </a:ext>
              </a:extLst>
            </p:cNvPr>
            <p:cNvGrpSpPr/>
            <p:nvPr/>
          </p:nvGrpSpPr>
          <p:grpSpPr>
            <a:xfrm>
              <a:off x="5942914" y="3967299"/>
              <a:ext cx="306171" cy="306910"/>
              <a:chOff x="5937564" y="3833745"/>
              <a:chExt cx="306171" cy="306910"/>
            </a:xfrm>
          </p:grpSpPr>
          <p:sp>
            <p:nvSpPr>
              <p:cNvPr id="78" name="Freeform 94">
                <a:extLst>
                  <a:ext uri="{FF2B5EF4-FFF2-40B4-BE49-F238E27FC236}">
                    <a16:creationId xmlns:a16="http://schemas.microsoft.com/office/drawing/2014/main" id="{47B35DDC-3849-4B63-AA68-EC774C89000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37564" y="3833745"/>
                <a:ext cx="306171" cy="306910"/>
              </a:xfrm>
              <a:custGeom>
                <a:avLst/>
                <a:gdLst>
                  <a:gd name="T0" fmla="*/ 0 w 1052"/>
                  <a:gd name="T1" fmla="*/ 526 h 1052"/>
                  <a:gd name="T2" fmla="*/ 0 w 1052"/>
                  <a:gd name="T3" fmla="*/ 526 h 1052"/>
                  <a:gd name="T4" fmla="*/ 526 w 1052"/>
                  <a:gd name="T5" fmla="*/ 0 h 1052"/>
                  <a:gd name="T6" fmla="*/ 1052 w 1052"/>
                  <a:gd name="T7" fmla="*/ 526 h 1052"/>
                  <a:gd name="T8" fmla="*/ 1052 w 1052"/>
                  <a:gd name="T9" fmla="*/ 526 h 1052"/>
                  <a:gd name="T10" fmla="*/ 526 w 1052"/>
                  <a:gd name="T11" fmla="*/ 1052 h 1052"/>
                  <a:gd name="T12" fmla="*/ 526 w 1052"/>
                  <a:gd name="T13" fmla="*/ 1052 h 1052"/>
                  <a:gd name="T14" fmla="*/ 0 w 1052"/>
                  <a:gd name="T15" fmla="*/ 526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2" h="1052">
                    <a:moveTo>
                      <a:pt x="0" y="526"/>
                    </a:moveTo>
                    <a:cubicBezTo>
                      <a:pt x="0" y="526"/>
                      <a:pt x="0" y="526"/>
                      <a:pt x="0" y="526"/>
                    </a:cubicBezTo>
                    <a:cubicBezTo>
                      <a:pt x="0" y="236"/>
                      <a:pt x="236" y="0"/>
                      <a:pt x="526" y="0"/>
                    </a:cubicBezTo>
                    <a:cubicBezTo>
                      <a:pt x="817" y="0"/>
                      <a:pt x="1052" y="236"/>
                      <a:pt x="1052" y="526"/>
                    </a:cubicBezTo>
                    <a:cubicBezTo>
                      <a:pt x="1052" y="526"/>
                      <a:pt x="1052" y="526"/>
                      <a:pt x="1052" y="526"/>
                    </a:cubicBezTo>
                    <a:cubicBezTo>
                      <a:pt x="1052" y="817"/>
                      <a:pt x="817" y="1052"/>
                      <a:pt x="526" y="1052"/>
                    </a:cubicBezTo>
                    <a:cubicBezTo>
                      <a:pt x="526" y="1052"/>
                      <a:pt x="526" y="1052"/>
                      <a:pt x="526" y="1052"/>
                    </a:cubicBezTo>
                    <a:cubicBezTo>
                      <a:pt x="236" y="1052"/>
                      <a:pt x="0" y="817"/>
                      <a:pt x="0" y="526"/>
                    </a:cubicBezTo>
                    <a:close/>
                  </a:path>
                </a:pathLst>
              </a:custGeom>
              <a:solidFill>
                <a:schemeClr val="tx2">
                  <a:lumMod val="100000"/>
                </a:schemeClr>
              </a:solidFill>
              <a:ln>
                <a:solidFill>
                  <a:schemeClr val="tx2">
                    <a:lumMod val="100000"/>
                  </a:schemeClr>
                </a:solidFill>
              </a:ln>
            </p:spPr>
            <p:txBody>
              <a:bodyPr vert="horz" wrap="square" lIns="49861" tIns="24931" rIns="49861" bIns="2493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solidFill>
                    <a:srgbClr val="6E6F73"/>
                  </a:solidFill>
                </a:endParaRPr>
              </a:p>
            </p:txBody>
          </p:sp>
          <p:sp>
            <p:nvSpPr>
              <p:cNvPr id="79" name="Freeform 95">
                <a:extLst>
                  <a:ext uri="{FF2B5EF4-FFF2-40B4-BE49-F238E27FC236}">
                    <a16:creationId xmlns:a16="http://schemas.microsoft.com/office/drawing/2014/main" id="{1D919C75-4AC3-4620-8EA0-5D6AA7B3D50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53995" y="3876005"/>
                <a:ext cx="120251" cy="224731"/>
              </a:xfrm>
              <a:custGeom>
                <a:avLst/>
                <a:gdLst>
                  <a:gd name="T0" fmla="*/ 66 w 976"/>
                  <a:gd name="T1" fmla="*/ 1824 h 1824"/>
                  <a:gd name="T2" fmla="*/ 0 w 976"/>
                  <a:gd name="T3" fmla="*/ 1758 h 1824"/>
                  <a:gd name="T4" fmla="*/ 843 w 976"/>
                  <a:gd name="T5" fmla="*/ 912 h 1824"/>
                  <a:gd name="T6" fmla="*/ 0 w 976"/>
                  <a:gd name="T7" fmla="*/ 66 h 1824"/>
                  <a:gd name="T8" fmla="*/ 66 w 976"/>
                  <a:gd name="T9" fmla="*/ 0 h 1824"/>
                  <a:gd name="T10" fmla="*/ 976 w 976"/>
                  <a:gd name="T11" fmla="*/ 912 h 1824"/>
                  <a:gd name="T12" fmla="*/ 66 w 976"/>
                  <a:gd name="T13" fmla="*/ 1824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6" h="1824">
                    <a:moveTo>
                      <a:pt x="66" y="1824"/>
                    </a:moveTo>
                    <a:lnTo>
                      <a:pt x="0" y="1758"/>
                    </a:lnTo>
                    <a:lnTo>
                      <a:pt x="843" y="912"/>
                    </a:lnTo>
                    <a:lnTo>
                      <a:pt x="0" y="66"/>
                    </a:lnTo>
                    <a:lnTo>
                      <a:pt x="66" y="0"/>
                    </a:lnTo>
                    <a:lnTo>
                      <a:pt x="976" y="912"/>
                    </a:lnTo>
                    <a:lnTo>
                      <a:pt x="66" y="18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9861" tIns="24931" rIns="49861" bIns="2493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solidFill>
                    <a:srgbClr val="6E6F73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5356AD-0AA3-4C91-9C78-6C1CB2B90B54}"/>
              </a:ext>
            </a:extLst>
          </p:cNvPr>
          <p:cNvGrpSpPr>
            <a:grpSpLocks/>
          </p:cNvGrpSpPr>
          <p:nvPr/>
        </p:nvGrpSpPr>
        <p:grpSpPr>
          <a:xfrm>
            <a:off x="5010628" y="2073128"/>
            <a:ext cx="830213" cy="830982"/>
            <a:chOff x="6516201" y="1389604"/>
            <a:chExt cx="1383687" cy="138497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4A49646-16B1-419D-A31A-5F0C7B74B33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516201" y="1389604"/>
              <a:ext cx="1383687" cy="1384970"/>
            </a:xfrm>
            <a:prstGeom prst="ellipse">
              <a:avLst/>
            </a:prstGeom>
            <a:solidFill>
              <a:srgbClr val="FFFFFF"/>
            </a:solidFill>
            <a:ln w="30480" cap="flat" cmpd="sng" algn="ctr">
              <a:gradFill flip="none" rotWithShape="1">
                <a:gsLst>
                  <a:gs pos="27000">
                    <a:srgbClr val="002060"/>
                  </a:gs>
                  <a:gs pos="100000">
                    <a:srgbClr val="0156FF"/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514350">
                <a:lnSpc>
                  <a:spcPct val="95000"/>
                </a:lnSpc>
              </a:pPr>
              <a:endParaRPr lang="en-US" sz="750" kern="0" dirty="0" err="1">
                <a:latin typeface="Garamond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31ECBA-50B7-4F8C-8AF2-435B682828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18837" y="1592428"/>
              <a:ext cx="978415" cy="979322"/>
              <a:chOff x="5273802" y="2606040"/>
              <a:chExt cx="1644396" cy="1645920"/>
            </a:xfrm>
          </p:grpSpPr>
          <p:sp>
            <p:nvSpPr>
              <p:cNvPr id="81" name="AutoShape 3">
                <a:extLst>
                  <a:ext uri="{FF2B5EF4-FFF2-40B4-BE49-F238E27FC236}">
                    <a16:creationId xmlns:a16="http://schemas.microsoft.com/office/drawing/2014/main" id="{EE3AA68D-5CF0-4AC1-9938-9BDE36BA6D2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273802" y="2606040"/>
                <a:ext cx="1644396" cy="1645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645" tIns="16322" rIns="32645" bIns="1632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F06E2F8D-96B0-4A06-AB19-A2DB111758F4}"/>
                  </a:ext>
                </a:extLst>
              </p:cNvPr>
              <p:cNvGrpSpPr/>
              <p:nvPr/>
            </p:nvGrpSpPr>
            <p:grpSpPr>
              <a:xfrm>
                <a:off x="5635752" y="2753106"/>
                <a:ext cx="921258" cy="1350264"/>
                <a:chOff x="5635752" y="2753106"/>
                <a:chExt cx="921258" cy="1350264"/>
              </a:xfrm>
            </p:grpSpPr>
            <p:sp>
              <p:nvSpPr>
                <p:cNvPr id="83" name="Freeform 5">
                  <a:extLst>
                    <a:ext uri="{FF2B5EF4-FFF2-40B4-BE49-F238E27FC236}">
                      <a16:creationId xmlns:a16="http://schemas.microsoft.com/office/drawing/2014/main" id="{AC863643-0BAA-499A-BF35-CE223D998D2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35752" y="2753106"/>
                  <a:ext cx="921258" cy="1350264"/>
                </a:xfrm>
                <a:custGeom>
                  <a:avLst/>
                  <a:gdLst>
                    <a:gd name="T0" fmla="*/ 1291 w 1291"/>
                    <a:gd name="T1" fmla="*/ 74 h 1890"/>
                    <a:gd name="T2" fmla="*/ 74 w 1291"/>
                    <a:gd name="T3" fmla="*/ 0 h 1890"/>
                    <a:gd name="T4" fmla="*/ 0 w 1291"/>
                    <a:gd name="T5" fmla="*/ 80 h 1890"/>
                    <a:gd name="T6" fmla="*/ 70 w 1291"/>
                    <a:gd name="T7" fmla="*/ 1736 h 1890"/>
                    <a:gd name="T8" fmla="*/ 0 w 1291"/>
                    <a:gd name="T9" fmla="*/ 1816 h 1890"/>
                    <a:gd name="T10" fmla="*/ 1217 w 1291"/>
                    <a:gd name="T11" fmla="*/ 1890 h 1890"/>
                    <a:gd name="T12" fmla="*/ 1291 w 1291"/>
                    <a:gd name="T13" fmla="*/ 1810 h 1890"/>
                    <a:gd name="T14" fmla="*/ 1221 w 1291"/>
                    <a:gd name="T15" fmla="*/ 154 h 1890"/>
                    <a:gd name="T16" fmla="*/ 1247 w 1291"/>
                    <a:gd name="T17" fmla="*/ 1810 h 1890"/>
                    <a:gd name="T18" fmla="*/ 1217 w 1291"/>
                    <a:gd name="T19" fmla="*/ 1846 h 1890"/>
                    <a:gd name="T20" fmla="*/ 44 w 1291"/>
                    <a:gd name="T21" fmla="*/ 1816 h 1890"/>
                    <a:gd name="T22" fmla="*/ 74 w 1291"/>
                    <a:gd name="T23" fmla="*/ 1780 h 1890"/>
                    <a:gd name="T24" fmla="*/ 1199 w 1291"/>
                    <a:gd name="T25" fmla="*/ 1780 h 1890"/>
                    <a:gd name="T26" fmla="*/ 1247 w 1291"/>
                    <a:gd name="T27" fmla="*/ 1810 h 1890"/>
                    <a:gd name="T28" fmla="*/ 114 w 1291"/>
                    <a:gd name="T29" fmla="*/ 696 h 1890"/>
                    <a:gd name="T30" fmla="*/ 589 w 1291"/>
                    <a:gd name="T31" fmla="*/ 652 h 1890"/>
                    <a:gd name="T32" fmla="*/ 114 w 1291"/>
                    <a:gd name="T33" fmla="*/ 154 h 1890"/>
                    <a:gd name="T34" fmla="*/ 1177 w 1291"/>
                    <a:gd name="T35" fmla="*/ 652 h 1890"/>
                    <a:gd name="T36" fmla="*/ 724 w 1291"/>
                    <a:gd name="T37" fmla="*/ 696 h 1890"/>
                    <a:gd name="T38" fmla="*/ 1177 w 1291"/>
                    <a:gd name="T39" fmla="*/ 1194 h 1890"/>
                    <a:gd name="T40" fmla="*/ 839 w 1291"/>
                    <a:gd name="T41" fmla="*/ 1238 h 1890"/>
                    <a:gd name="T42" fmla="*/ 1177 w 1291"/>
                    <a:gd name="T43" fmla="*/ 1736 h 1890"/>
                    <a:gd name="T44" fmla="*/ 114 w 1291"/>
                    <a:gd name="T45" fmla="*/ 1238 h 1890"/>
                    <a:gd name="T46" fmla="*/ 427 w 1291"/>
                    <a:gd name="T47" fmla="*/ 1194 h 1890"/>
                    <a:gd name="T48" fmla="*/ 1217 w 1291"/>
                    <a:gd name="T49" fmla="*/ 110 h 1890"/>
                    <a:gd name="T50" fmla="*/ 92 w 1291"/>
                    <a:gd name="T51" fmla="*/ 110 h 1890"/>
                    <a:gd name="T52" fmla="*/ 44 w 1291"/>
                    <a:gd name="T53" fmla="*/ 80 h 1890"/>
                    <a:gd name="T54" fmla="*/ 74 w 1291"/>
                    <a:gd name="T55" fmla="*/ 44 h 1890"/>
                    <a:gd name="T56" fmla="*/ 1247 w 1291"/>
                    <a:gd name="T57" fmla="*/ 74 h 1890"/>
                    <a:gd name="T58" fmla="*/ 1217 w 1291"/>
                    <a:gd name="T59" fmla="*/ 110 h 1890"/>
                    <a:gd name="T60" fmla="*/ 644 w 1291"/>
                    <a:gd name="T61" fmla="*/ 1287 h 1890"/>
                    <a:gd name="T62" fmla="*/ 547 w 1291"/>
                    <a:gd name="T63" fmla="*/ 856 h 1890"/>
                    <a:gd name="T64" fmla="*/ 644 w 1291"/>
                    <a:gd name="T65" fmla="*/ 688 h 1890"/>
                    <a:gd name="T66" fmla="*/ 664 w 1291"/>
                    <a:gd name="T67" fmla="*/ 700 h 1890"/>
                    <a:gd name="T68" fmla="*/ 828 w 1291"/>
                    <a:gd name="T69" fmla="*/ 1097 h 1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291" h="1890">
                      <a:moveTo>
                        <a:pt x="1291" y="80"/>
                      </a:moveTo>
                      <a:cubicBezTo>
                        <a:pt x="1291" y="74"/>
                        <a:pt x="1291" y="74"/>
                        <a:pt x="1291" y="74"/>
                      </a:cubicBezTo>
                      <a:cubicBezTo>
                        <a:pt x="1291" y="33"/>
                        <a:pt x="1257" y="0"/>
                        <a:pt x="1217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0" y="119"/>
                        <a:pt x="31" y="152"/>
                        <a:pt x="70" y="154"/>
                      </a:cubicBezTo>
                      <a:cubicBezTo>
                        <a:pt x="70" y="1736"/>
                        <a:pt x="70" y="1736"/>
                        <a:pt x="70" y="1736"/>
                      </a:cubicBezTo>
                      <a:cubicBezTo>
                        <a:pt x="31" y="1738"/>
                        <a:pt x="0" y="1771"/>
                        <a:pt x="0" y="1810"/>
                      </a:cubicBezTo>
                      <a:cubicBezTo>
                        <a:pt x="0" y="1816"/>
                        <a:pt x="0" y="1816"/>
                        <a:pt x="0" y="1816"/>
                      </a:cubicBezTo>
                      <a:cubicBezTo>
                        <a:pt x="0" y="1857"/>
                        <a:pt x="33" y="1890"/>
                        <a:pt x="74" y="1890"/>
                      </a:cubicBezTo>
                      <a:cubicBezTo>
                        <a:pt x="1217" y="1890"/>
                        <a:pt x="1217" y="1890"/>
                        <a:pt x="1217" y="1890"/>
                      </a:cubicBezTo>
                      <a:cubicBezTo>
                        <a:pt x="1257" y="1890"/>
                        <a:pt x="1291" y="1857"/>
                        <a:pt x="1291" y="1816"/>
                      </a:cubicBezTo>
                      <a:cubicBezTo>
                        <a:pt x="1291" y="1810"/>
                        <a:pt x="1291" y="1810"/>
                        <a:pt x="1291" y="1810"/>
                      </a:cubicBezTo>
                      <a:cubicBezTo>
                        <a:pt x="1291" y="1771"/>
                        <a:pt x="1260" y="1738"/>
                        <a:pt x="1221" y="1736"/>
                      </a:cubicBezTo>
                      <a:cubicBezTo>
                        <a:pt x="1221" y="154"/>
                        <a:pt x="1221" y="154"/>
                        <a:pt x="1221" y="154"/>
                      </a:cubicBezTo>
                      <a:cubicBezTo>
                        <a:pt x="1260" y="152"/>
                        <a:pt x="1291" y="119"/>
                        <a:pt x="1291" y="80"/>
                      </a:cubicBezTo>
                      <a:close/>
                      <a:moveTo>
                        <a:pt x="1247" y="1810"/>
                      </a:moveTo>
                      <a:cubicBezTo>
                        <a:pt x="1247" y="1816"/>
                        <a:pt x="1247" y="1816"/>
                        <a:pt x="1247" y="1816"/>
                      </a:cubicBezTo>
                      <a:cubicBezTo>
                        <a:pt x="1247" y="1833"/>
                        <a:pt x="1233" y="1846"/>
                        <a:pt x="1217" y="1846"/>
                      </a:cubicBezTo>
                      <a:cubicBezTo>
                        <a:pt x="74" y="1846"/>
                        <a:pt x="74" y="1846"/>
                        <a:pt x="74" y="1846"/>
                      </a:cubicBezTo>
                      <a:cubicBezTo>
                        <a:pt x="57" y="1846"/>
                        <a:pt x="44" y="1833"/>
                        <a:pt x="44" y="1816"/>
                      </a:cubicBezTo>
                      <a:cubicBezTo>
                        <a:pt x="44" y="1810"/>
                        <a:pt x="44" y="1810"/>
                        <a:pt x="44" y="1810"/>
                      </a:cubicBezTo>
                      <a:cubicBezTo>
                        <a:pt x="44" y="1794"/>
                        <a:pt x="57" y="1780"/>
                        <a:pt x="74" y="1780"/>
                      </a:cubicBezTo>
                      <a:cubicBezTo>
                        <a:pt x="92" y="1780"/>
                        <a:pt x="92" y="1780"/>
                        <a:pt x="92" y="1780"/>
                      </a:cubicBezTo>
                      <a:cubicBezTo>
                        <a:pt x="1199" y="1780"/>
                        <a:pt x="1199" y="1780"/>
                        <a:pt x="1199" y="1780"/>
                      </a:cubicBezTo>
                      <a:cubicBezTo>
                        <a:pt x="1217" y="1780"/>
                        <a:pt x="1217" y="1780"/>
                        <a:pt x="1217" y="1780"/>
                      </a:cubicBezTo>
                      <a:cubicBezTo>
                        <a:pt x="1233" y="1780"/>
                        <a:pt x="1247" y="1794"/>
                        <a:pt x="1247" y="1810"/>
                      </a:cubicBezTo>
                      <a:close/>
                      <a:moveTo>
                        <a:pt x="114" y="1194"/>
                      </a:moveTo>
                      <a:cubicBezTo>
                        <a:pt x="114" y="696"/>
                        <a:pt x="114" y="696"/>
                        <a:pt x="114" y="696"/>
                      </a:cubicBezTo>
                      <a:cubicBezTo>
                        <a:pt x="565" y="696"/>
                        <a:pt x="565" y="696"/>
                        <a:pt x="565" y="696"/>
                      </a:cubicBezTo>
                      <a:cubicBezTo>
                        <a:pt x="573" y="680"/>
                        <a:pt x="581" y="666"/>
                        <a:pt x="589" y="652"/>
                      </a:cubicBezTo>
                      <a:cubicBezTo>
                        <a:pt x="114" y="652"/>
                        <a:pt x="114" y="652"/>
                        <a:pt x="114" y="652"/>
                      </a:cubicBezTo>
                      <a:cubicBezTo>
                        <a:pt x="114" y="154"/>
                        <a:pt x="114" y="154"/>
                        <a:pt x="114" y="154"/>
                      </a:cubicBezTo>
                      <a:cubicBezTo>
                        <a:pt x="1177" y="154"/>
                        <a:pt x="1177" y="154"/>
                        <a:pt x="1177" y="154"/>
                      </a:cubicBezTo>
                      <a:cubicBezTo>
                        <a:pt x="1177" y="652"/>
                        <a:pt x="1177" y="652"/>
                        <a:pt x="1177" y="652"/>
                      </a:cubicBezTo>
                      <a:cubicBezTo>
                        <a:pt x="700" y="652"/>
                        <a:pt x="700" y="652"/>
                        <a:pt x="700" y="652"/>
                      </a:cubicBezTo>
                      <a:cubicBezTo>
                        <a:pt x="708" y="666"/>
                        <a:pt x="716" y="680"/>
                        <a:pt x="724" y="696"/>
                      </a:cubicBezTo>
                      <a:cubicBezTo>
                        <a:pt x="1177" y="696"/>
                        <a:pt x="1177" y="696"/>
                        <a:pt x="1177" y="696"/>
                      </a:cubicBezTo>
                      <a:cubicBezTo>
                        <a:pt x="1177" y="1194"/>
                        <a:pt x="1177" y="1194"/>
                        <a:pt x="1177" y="1194"/>
                      </a:cubicBezTo>
                      <a:cubicBezTo>
                        <a:pt x="863" y="1194"/>
                        <a:pt x="863" y="1194"/>
                        <a:pt x="863" y="1194"/>
                      </a:cubicBezTo>
                      <a:cubicBezTo>
                        <a:pt x="857" y="1210"/>
                        <a:pt x="848" y="1224"/>
                        <a:pt x="839" y="1238"/>
                      </a:cubicBezTo>
                      <a:cubicBezTo>
                        <a:pt x="1177" y="1238"/>
                        <a:pt x="1177" y="1238"/>
                        <a:pt x="1177" y="1238"/>
                      </a:cubicBezTo>
                      <a:cubicBezTo>
                        <a:pt x="1177" y="1736"/>
                        <a:pt x="1177" y="1736"/>
                        <a:pt x="1177" y="1736"/>
                      </a:cubicBezTo>
                      <a:cubicBezTo>
                        <a:pt x="114" y="1736"/>
                        <a:pt x="114" y="1736"/>
                        <a:pt x="114" y="1736"/>
                      </a:cubicBezTo>
                      <a:cubicBezTo>
                        <a:pt x="114" y="1238"/>
                        <a:pt x="114" y="1238"/>
                        <a:pt x="114" y="1238"/>
                      </a:cubicBezTo>
                      <a:cubicBezTo>
                        <a:pt x="451" y="1238"/>
                        <a:pt x="451" y="1238"/>
                        <a:pt x="451" y="1238"/>
                      </a:cubicBezTo>
                      <a:cubicBezTo>
                        <a:pt x="441" y="1224"/>
                        <a:pt x="433" y="1210"/>
                        <a:pt x="427" y="1194"/>
                      </a:cubicBezTo>
                      <a:lnTo>
                        <a:pt x="114" y="1194"/>
                      </a:lnTo>
                      <a:close/>
                      <a:moveTo>
                        <a:pt x="1217" y="110"/>
                      </a:moveTo>
                      <a:cubicBezTo>
                        <a:pt x="1199" y="110"/>
                        <a:pt x="1199" y="110"/>
                        <a:pt x="1199" y="110"/>
                      </a:cubicBezTo>
                      <a:cubicBezTo>
                        <a:pt x="92" y="110"/>
                        <a:pt x="92" y="110"/>
                        <a:pt x="92" y="110"/>
                      </a:cubicBezTo>
                      <a:cubicBezTo>
                        <a:pt x="74" y="110"/>
                        <a:pt x="74" y="110"/>
                        <a:pt x="74" y="110"/>
                      </a:cubicBezTo>
                      <a:cubicBezTo>
                        <a:pt x="57" y="110"/>
                        <a:pt x="44" y="96"/>
                        <a:pt x="44" y="80"/>
                      </a:cubicBezTo>
                      <a:cubicBezTo>
                        <a:pt x="44" y="74"/>
                        <a:pt x="44" y="74"/>
                        <a:pt x="44" y="74"/>
                      </a:cubicBezTo>
                      <a:cubicBezTo>
                        <a:pt x="44" y="57"/>
                        <a:pt x="57" y="44"/>
                        <a:pt x="74" y="44"/>
                      </a:cubicBezTo>
                      <a:cubicBezTo>
                        <a:pt x="1217" y="44"/>
                        <a:pt x="1217" y="44"/>
                        <a:pt x="1217" y="44"/>
                      </a:cubicBezTo>
                      <a:cubicBezTo>
                        <a:pt x="1233" y="44"/>
                        <a:pt x="1247" y="57"/>
                        <a:pt x="1247" y="74"/>
                      </a:cubicBezTo>
                      <a:cubicBezTo>
                        <a:pt x="1247" y="80"/>
                        <a:pt x="1247" y="80"/>
                        <a:pt x="1247" y="80"/>
                      </a:cubicBezTo>
                      <a:cubicBezTo>
                        <a:pt x="1247" y="96"/>
                        <a:pt x="1233" y="110"/>
                        <a:pt x="1217" y="110"/>
                      </a:cubicBezTo>
                      <a:close/>
                      <a:moveTo>
                        <a:pt x="828" y="1097"/>
                      </a:moveTo>
                      <a:cubicBezTo>
                        <a:pt x="828" y="1201"/>
                        <a:pt x="746" y="1287"/>
                        <a:pt x="644" y="1287"/>
                      </a:cubicBezTo>
                      <a:cubicBezTo>
                        <a:pt x="544" y="1287"/>
                        <a:pt x="462" y="1201"/>
                        <a:pt x="462" y="1097"/>
                      </a:cubicBezTo>
                      <a:cubicBezTo>
                        <a:pt x="462" y="1079"/>
                        <a:pt x="470" y="1019"/>
                        <a:pt x="547" y="856"/>
                      </a:cubicBezTo>
                      <a:cubicBezTo>
                        <a:pt x="569" y="808"/>
                        <a:pt x="596" y="756"/>
                        <a:pt x="625" y="700"/>
                      </a:cubicBezTo>
                      <a:cubicBezTo>
                        <a:pt x="629" y="693"/>
                        <a:pt x="636" y="689"/>
                        <a:pt x="644" y="688"/>
                      </a:cubicBezTo>
                      <a:cubicBezTo>
                        <a:pt x="645" y="688"/>
                        <a:pt x="645" y="688"/>
                        <a:pt x="645" y="688"/>
                      </a:cubicBezTo>
                      <a:cubicBezTo>
                        <a:pt x="653" y="688"/>
                        <a:pt x="660" y="693"/>
                        <a:pt x="664" y="700"/>
                      </a:cubicBezTo>
                      <a:cubicBezTo>
                        <a:pt x="694" y="756"/>
                        <a:pt x="720" y="808"/>
                        <a:pt x="743" y="856"/>
                      </a:cubicBezTo>
                      <a:cubicBezTo>
                        <a:pt x="820" y="1019"/>
                        <a:pt x="828" y="1079"/>
                        <a:pt x="828" y="1097"/>
                      </a:cubicBezTo>
                      <a:close/>
                    </a:path>
                  </a:pathLst>
                </a:custGeom>
                <a:solidFill>
                  <a:srgbClr val="000B22">
                    <a:lumMod val="10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2645" tIns="16322" rIns="32645" bIns="1632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" name="Freeform 8">
                  <a:extLst>
                    <a:ext uri="{FF2B5EF4-FFF2-40B4-BE49-F238E27FC236}">
                      <a16:creationId xmlns:a16="http://schemas.microsoft.com/office/drawing/2014/main" id="{9A958416-BE8D-411A-803A-2929D7F6C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5386" y="3289554"/>
                  <a:ext cx="681228" cy="277368"/>
                </a:xfrm>
                <a:custGeom>
                  <a:avLst/>
                  <a:gdLst>
                    <a:gd name="connsiteX0" fmla="*/ 416814 w 681228"/>
                    <a:gd name="connsiteY0" fmla="*/ 0 h 277368"/>
                    <a:gd name="connsiteX1" fmla="*/ 681228 w 681228"/>
                    <a:gd name="connsiteY1" fmla="*/ 0 h 277368"/>
                    <a:gd name="connsiteX2" fmla="*/ 681228 w 681228"/>
                    <a:gd name="connsiteY2" fmla="*/ 277368 h 277368"/>
                    <a:gd name="connsiteX3" fmla="*/ 507573 w 681228"/>
                    <a:gd name="connsiteY3" fmla="*/ 277368 h 277368"/>
                    <a:gd name="connsiteX4" fmla="*/ 510431 w 681228"/>
                    <a:gd name="connsiteY4" fmla="*/ 247344 h 277368"/>
                    <a:gd name="connsiteX5" fmla="*/ 416814 w 681228"/>
                    <a:gd name="connsiteY5" fmla="*/ 0 h 277368"/>
                    <a:gd name="connsiteX6" fmla="*/ 0 w 681228"/>
                    <a:gd name="connsiteY6" fmla="*/ 0 h 277368"/>
                    <a:gd name="connsiteX7" fmla="*/ 263652 w 681228"/>
                    <a:gd name="connsiteY7" fmla="*/ 0 h 277368"/>
                    <a:gd name="connsiteX8" fmla="*/ 170766 w 681228"/>
                    <a:gd name="connsiteY8" fmla="*/ 247344 h 277368"/>
                    <a:gd name="connsiteX9" fmla="*/ 173624 w 681228"/>
                    <a:gd name="connsiteY9" fmla="*/ 277368 h 277368"/>
                    <a:gd name="connsiteX10" fmla="*/ 0 w 681228"/>
                    <a:gd name="connsiteY10" fmla="*/ 277368 h 277368"/>
                    <a:gd name="connsiteX11" fmla="*/ 0 w 681228"/>
                    <a:gd name="connsiteY11" fmla="*/ 0 h 2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228" h="277368">
                      <a:moveTo>
                        <a:pt x="416814" y="0"/>
                      </a:moveTo>
                      <a:lnTo>
                        <a:pt x="681228" y="0"/>
                      </a:lnTo>
                      <a:cubicBezTo>
                        <a:pt x="681228" y="0"/>
                        <a:pt x="681228" y="0"/>
                        <a:pt x="681228" y="277368"/>
                      </a:cubicBezTo>
                      <a:cubicBezTo>
                        <a:pt x="681228" y="277368"/>
                        <a:pt x="681228" y="277368"/>
                        <a:pt x="507573" y="277368"/>
                      </a:cubicBezTo>
                      <a:cubicBezTo>
                        <a:pt x="509716" y="267360"/>
                        <a:pt x="510431" y="257352"/>
                        <a:pt x="510431" y="247344"/>
                      </a:cubicBezTo>
                      <a:cubicBezTo>
                        <a:pt x="510431" y="195873"/>
                        <a:pt x="461836" y="88644"/>
                        <a:pt x="416814" y="0"/>
                      </a:cubicBezTo>
                      <a:close/>
                      <a:moveTo>
                        <a:pt x="0" y="0"/>
                      </a:moveTo>
                      <a:cubicBezTo>
                        <a:pt x="0" y="0"/>
                        <a:pt x="0" y="0"/>
                        <a:pt x="263652" y="0"/>
                      </a:cubicBezTo>
                      <a:cubicBezTo>
                        <a:pt x="218638" y="88644"/>
                        <a:pt x="170766" y="195873"/>
                        <a:pt x="170766" y="247344"/>
                      </a:cubicBezTo>
                      <a:cubicBezTo>
                        <a:pt x="170766" y="257352"/>
                        <a:pt x="172195" y="267360"/>
                        <a:pt x="173624" y="277368"/>
                      </a:cubicBezTo>
                      <a:cubicBezTo>
                        <a:pt x="173624" y="277368"/>
                        <a:pt x="173624" y="277368"/>
                        <a:pt x="0" y="277368"/>
                      </a:cubicBezTo>
                      <a:cubicBezTo>
                        <a:pt x="0" y="277368"/>
                        <a:pt x="0" y="277368"/>
                        <a:pt x="0" y="0"/>
                      </a:cubicBezTo>
                      <a:close/>
                    </a:path>
                  </a:pathLst>
                </a:custGeom>
                <a:solidFill>
                  <a:srgbClr val="002060">
                    <a:lumMod val="10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2645" tIns="16322" rIns="32645" bIns="1632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 dirty="0"/>
                </a:p>
              </p:txBody>
            </p:sp>
          </p:grp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4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31DA37-0807-4FD8-A359-D0E5771A422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0" name="think-cell Slide" r:id="rId34" imgW="395" imgH="394" progId="TCLayout.ActiveDocument.1">
                  <p:embed/>
                </p:oleObj>
              </mc:Choice>
              <mc:Fallback>
                <p:oleObj name="think-cell Slide" r:id="rId3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31DA37-0807-4FD8-A359-D0E5771A42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96C7C59-B13B-4F2A-BD6F-C2FEC28DF0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  <a:latin typeface="Garamond" panose="02020404030301010803" pitchFamily="18" charset="0"/>
              <a:sym typeface="Garamond" panose="020204040303010108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ED35B-05F5-499F-90C4-E8214AAB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75" y="993263"/>
            <a:ext cx="6150010" cy="188802"/>
          </a:xfrm>
        </p:spPr>
        <p:txBody>
          <a:bodyPr>
            <a:normAutofit fontScale="90000"/>
          </a:bodyPr>
          <a:lstStyle/>
          <a:p>
            <a:r>
              <a:rPr lang="en-US" dirty="0"/>
              <a:t>Revenue forecasted to grow by 9% p.a. over medium term driven by IGR</a:t>
            </a:r>
          </a:p>
        </p:txBody>
      </p: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DC3EA7B9-96FA-4FB0-A8BE-ABD005AA3C6C}"/>
              </a:ext>
            </a:extLst>
          </p:cNvPr>
          <p:cNvGraphicFramePr/>
          <p:nvPr>
            <p:custDataLst>
              <p:tags r:id="rId4"/>
            </p:custDataLst>
            <p:extLst/>
          </p:nvPr>
        </p:nvGraphicFramePr>
        <p:xfrm>
          <a:off x="888206" y="2151460"/>
          <a:ext cx="4168379" cy="144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4611AA7-3934-4691-A38C-90D4E4B27A71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 flipV="1">
            <a:off x="3531394" y="1938338"/>
            <a:ext cx="1058466" cy="135731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77356D7-9CD5-4706-806D-B5648D158682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2162175" y="2114551"/>
            <a:ext cx="1057275" cy="135731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FBBC7499-C745-48A8-96A4-788D6AA758BE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2068117" y="2805113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8A9F977-A9C2-4ADA-8E27-DF96D780A704}" type="datetime'''1''''''''''''''2''''9'''''''">
              <a:rPr lang="en-US" altLang="en-US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809EE6FA-D1FD-4C3A-8DDA-0EB0C4D6CE1E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2068116" y="3174207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EAA0836-435E-44D2-8D7B-2F131644C838}" type="datetime'''''''''''''''46''''''''''''''''''3'''''''''''">
              <a:rPr lang="en-US" altLang="en-US">
                <a:solidFill>
                  <a:schemeClr val="bg1"/>
                </a:solidFill>
              </a:rPr>
              <a:pPr/>
              <a:t>463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9EEFBA38-16FB-49F5-8C5C-90A9703B1BF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285876" y="2693194"/>
            <a:ext cx="135731" cy="151210"/>
          </a:xfrm>
          <a:prstGeom prst="rect">
            <a:avLst/>
          </a:prstGeom>
          <a:solidFill>
            <a:srgbClr val="0156FF"/>
          </a:solidFill>
          <a:ln>
            <a:noFill/>
          </a:ln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38056A3-8704-477B-B62A-9B29F8F9D6AD}" type="datetime'''''1''''''''''''''''''''''''''''''''''''''''''''''''''3'''''">
              <a:rPr lang="en-US" altLang="en-US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94EBCAFB-D5C8-4A1E-B43C-678A019443AB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259682" y="2834879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5263A71-566C-420E-982D-1C2B8A027657}" type="datetime'''''''''''''''''2''''''1''''''''''''''''''''4'''''''''''">
              <a:rPr lang="en-US" altLang="en-US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05B5225E-3544-48C1-BDB0-BE95C2CA19BC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3686176" y="2513410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C1AB449-EF36-4F5A-9C3D-3E2B5E591E21}" type="datetime'''''''''''''''''''''1''''''''''''''57'''''''''''''''''''''''''">
              <a:rPr lang="en-US" altLang="en-US">
                <a:solidFill>
                  <a:schemeClr val="bg1"/>
                </a:solidFill>
              </a:rPr>
              <a:pPr/>
              <a:t>157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1FE7BD-C496-48D2-B98A-D0E36EAD7B2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259682" y="3215879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B0C27319-9137-4489-A837-A6D98800451A}" type="datetime'''''''''''3''''''''''''''''9''''''6'''''''''''''">
              <a:rPr lang="en-US" altLang="en-US">
                <a:solidFill>
                  <a:schemeClr val="bg1"/>
                </a:solidFill>
              </a:rPr>
              <a:pPr/>
              <a:t>396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E4701C6C-E302-44DA-B609-60409915B7A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203722" y="3576638"/>
            <a:ext cx="301229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A5FD999-FEFD-42CA-898C-9C36E23E674A}" type="datetime'''''''''''2''0''''1''''''''''''''9''''''''''A'''''">
              <a:rPr lang="en-US" altLang="en-US"/>
              <a:pPr/>
              <a:t>2019A</a:t>
            </a:fld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7B96FB8-101B-4055-A2B3-576310D0345A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2068116" y="2355057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18116D5-B3A5-424E-950F-5B14E3D77852}" type="datetime'''''''''''''''''''''8''''''''1''''''''''''''2'''''''">
              <a:rPr lang="en-US" altLang="en-US"/>
              <a:pPr/>
              <a:t>812</a:t>
            </a:fld>
            <a:endParaRPr lang="en-US" dirty="0"/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E1A01695-4005-4EEB-8394-F4E0F220D279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2068117" y="2587229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4C85DE4-3D19-4D13-BEB4-9DEEFDCDBCF6}" type="datetime'''''''''''''''''''''''''''''''2''''2''''''''0'''''''''''">
              <a:rPr lang="en-US" altLang="en-US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0E5ABC0-2246-4B2D-AA7B-F582741E413E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2018110" y="3576638"/>
            <a:ext cx="28813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ECF0283-5B95-4726-A87E-B0DB7B9E2290}" type="datetime'2''''''''''''''''''''''''0''''''''''''''''2''''''''''0''F'''">
              <a:rPr lang="en-US" altLang="en-US"/>
              <a:pPr/>
              <a:t>2020F</a:t>
            </a:fld>
            <a:endParaRPr lang="en-US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D5F2EF4-4FEB-4215-92EF-0D091030884D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3686175" y="3037285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F2503F6-A144-42B8-AD6F-0553484945B7}" type="datetime'''''''''''''''''''''''''''6''''''''84'''''''''''''''''''">
              <a:rPr lang="en-US" altLang="en-US">
                <a:solidFill>
                  <a:schemeClr val="bg1"/>
                </a:solidFill>
              </a:rPr>
              <a:pPr/>
              <a:t>684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id="{A01A074F-3713-4F23-9792-6498D476F425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903935" y="2449116"/>
            <a:ext cx="135731" cy="151210"/>
          </a:xfrm>
          <a:prstGeom prst="rect">
            <a:avLst/>
          </a:prstGeom>
          <a:solidFill>
            <a:srgbClr val="0156FF"/>
          </a:solidFill>
          <a:ln>
            <a:noFill/>
          </a:ln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BD36556-DB67-47C3-ADF5-89D117EEB4C6}" type="datetime'''''''''6''''6'''''''''''''''''''''''''''''''">
              <a:rPr lang="en-US" altLang="en-US">
                <a:solidFill>
                  <a:schemeClr val="bg1"/>
                </a:solidFill>
              </a:rPr>
              <a:pPr/>
              <a:t>66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70A81F37-7913-42F9-AD9D-904010F3FC3D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2877741" y="2588419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2B71506-37D7-4183-B674-9472BD61D26C}" type="datetime'''1''''5''''''''''''''''''''''''''''8'''''''''''''''''''''">
              <a:rPr lang="en-US" altLang="en-US">
                <a:solidFill>
                  <a:schemeClr val="bg1"/>
                </a:solidFill>
              </a:rPr>
              <a:pPr/>
              <a:t>158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5C38B260-B84C-47B3-BDE0-4EAF8431E4B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2877741" y="3075385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B053A24-C3E0-450D-9B84-66BEE3433BC1}" type="datetime'''''6''''''''''''2''''''''''2'''''''''''''''''">
              <a:rPr lang="en-US" altLang="en-US">
                <a:solidFill>
                  <a:schemeClr val="bg1"/>
                </a:solidFill>
              </a:rPr>
              <a:pPr/>
              <a:t>622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37F578A-ECEC-42A8-A3DD-E49827F1AE3D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2827735" y="3576638"/>
            <a:ext cx="28813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AA1B615-F2D3-4EA7-9E5D-0405E854F530}" type="datetime'''''''''''''''20''''''''''''21''''''''''F'''''''''''''''''''''">
              <a:rPr lang="en-US" altLang="en-US"/>
              <a:pPr/>
              <a:t>2021F</a:t>
            </a:fld>
            <a:endParaRPr lang="en-US" dirty="0"/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9D9785-21DB-4014-9423-80F5832619C3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3712369" y="2375298"/>
            <a:ext cx="135731" cy="151210"/>
          </a:xfrm>
          <a:prstGeom prst="rect">
            <a:avLst/>
          </a:prstGeom>
          <a:solidFill>
            <a:srgbClr val="0156FF"/>
          </a:solidFill>
          <a:ln>
            <a:noFill/>
          </a:ln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0636AC3-A7B6-4C51-A40C-BA8E4812A1AD}" type="datetime'''''''''''''''''''''''''''''6''''''''''4'''''''''">
              <a:rPr lang="en-US" altLang="en-US">
                <a:solidFill>
                  <a:schemeClr val="bg1"/>
                </a:solidFill>
              </a:rPr>
              <a:pPr/>
              <a:t>64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909684D8-7F9D-4238-9E66-7BBCFABFAAE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3636169" y="3576638"/>
            <a:ext cx="28813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C919555-073B-49F8-A4F3-57208D44B923}" type="datetime'''''''''''''''2''''''''''''''''''''0''''22''''''''''''''''''F'">
              <a:rPr lang="en-US" altLang="en-US"/>
              <a:pPr/>
              <a:t>2022F</a:t>
            </a:fld>
            <a:endParaRPr lang="en-US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588579D9-6813-48A4-8543-F3A69EC22B83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4445794" y="3576638"/>
            <a:ext cx="28813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14A7AD7-F305-4BCE-B1EC-0810119A52F1}" type="datetime'''2''02''''''''''''''''''3''''''''''F'''''''''''''''''''''">
              <a:rPr lang="en-US" altLang="en-US"/>
              <a:pPr/>
              <a:t>2023F</a:t>
            </a:fld>
            <a:endParaRPr lang="en-US" dirty="0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9FDEE821-7627-45DF-AFC9-B030F8F7208D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4521994" y="2182416"/>
            <a:ext cx="135731" cy="151210"/>
          </a:xfrm>
          <a:prstGeom prst="rect">
            <a:avLst/>
          </a:prstGeom>
          <a:solidFill>
            <a:srgbClr val="0156FF"/>
          </a:solidFill>
          <a:ln>
            <a:noFill/>
          </a:ln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D85596E-DD58-4EFB-838E-5965B44059CA}" type="datetime'''''''''''''7''''''''''''1'''''''''''''">
              <a:rPr lang="en-US" altLang="en-US">
                <a:solidFill>
                  <a:schemeClr val="bg1"/>
                </a:solidFill>
              </a:rPr>
              <a:pPr/>
              <a:t>71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43CC8305-1215-4F4C-B947-C1B3ECD674C3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4495801" y="2330054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BCC419DE-2EF5-4A25-BA25-F9BBC04B6075}" type="datetime'''1''''''''6''''''''''''5'''''''''''''''''''''">
              <a:rPr lang="en-US" altLang="en-US">
                <a:solidFill>
                  <a:schemeClr val="bg1"/>
                </a:solidFill>
              </a:rPr>
              <a:pPr/>
              <a:t>165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39619A68-8A94-4DAC-B5B1-83E428196CE7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4495800" y="2947988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45190F0-A7B0-4816-A57B-95AF638C10A0}" type="datetime'''''''''''''8''''''2''''''''''''''''''''''7'''">
              <a:rPr lang="en-US" altLang="en-US">
                <a:solidFill>
                  <a:schemeClr val="bg1"/>
                </a:solidFill>
              </a:rPr>
              <a:pPr/>
              <a:t>827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A2714669-C50C-4194-A2EF-BEB826DE3BF9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1259682" y="2541985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0E5F34A-40D4-4A2F-8A2C-E90192E18F5C}" type="datetime'''''''6''''''''''''''2''''''''''''''''''''3'''''">
              <a:rPr lang="en-US" altLang="en-US"/>
              <a:pPr/>
              <a:t>623</a:t>
            </a:fld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EEA70EB-836F-409C-A965-83990A988BF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2877741" y="2297907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6E211329-6E7A-4999-976A-B61E1067AFB3}" type="datetime'''''''''''''8''''''''''4''''''''''''''''''''''''6'''''''">
              <a:rPr lang="en-US" altLang="en-US"/>
              <a:pPr/>
              <a:t>846</a:t>
            </a:fld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6FBC7EF-859F-4D94-B9BD-4CFF8A102B41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3686175" y="2224088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8F39808-C7AC-423B-AB9A-8312311FD415}" type="datetime'''''''9''''''''''''''''''''''''''''''''''05'''''''">
              <a:rPr lang="en-US" altLang="en-US"/>
              <a:pPr/>
              <a:t>905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D9F5C3E-59D2-4ED1-90FE-A7BFC718FB2F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4456510" y="2031207"/>
            <a:ext cx="26789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B0736BF2-EFB2-4DD7-A3B1-A07F960D19F6}" type="datetime'1'''',''''''''''''0''''''''''''''''''''''6''''''''''''''3'">
              <a:rPr lang="en-US" altLang="en-US"/>
              <a:pPr/>
              <a:t>1,063</a:t>
            </a:fld>
            <a:endParaRPr lang="en-US" dirty="0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643D046C-599D-4492-B99C-60EAC820C58C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3217069" y="1987153"/>
            <a:ext cx="316706" cy="214313"/>
          </a:xfrm>
          <a:prstGeom prst="ellipse">
            <a:avLst/>
          </a:prstGeom>
          <a:noFill/>
          <a:ln w="9525" algn="ctr">
            <a:solidFill>
              <a:srgbClr val="7F7F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202BC46-A005-4E78-8A98-0AEEA8CD9412}" type="datetime'''+9''''''''''''''''''%'''''''''">
              <a:rPr lang="en-US" altLang="en-US"/>
              <a:pPr/>
              <a:t>+9%</a:t>
            </a:fld>
            <a:endParaRPr lang="en-US" dirty="0"/>
          </a:p>
        </p:txBody>
      </p:sp>
      <p:sp>
        <p:nvSpPr>
          <p:cNvPr id="48" name="ee4pHeader1">
            <a:extLst>
              <a:ext uri="{FF2B5EF4-FFF2-40B4-BE49-F238E27FC236}">
                <a16:creationId xmlns:a16="http://schemas.microsoft.com/office/drawing/2014/main" id="{9F7C8C1B-A98A-4766-9B1D-56503BB7F53A}"/>
              </a:ext>
            </a:extLst>
          </p:cNvPr>
          <p:cNvSpPr txBox="1"/>
          <p:nvPr/>
        </p:nvSpPr>
        <p:spPr>
          <a:xfrm>
            <a:off x="354375" y="1677388"/>
            <a:ext cx="2505506" cy="175226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 defTabSz="595136">
              <a:defRPr/>
            </a:pPr>
            <a:r>
              <a:rPr lang="en-US" sz="900" b="1" dirty="0" err="1">
                <a:solidFill>
                  <a:srgbClr val="00206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LASG</a:t>
            </a:r>
            <a:r>
              <a:rPr lang="en-US" sz="900" b="1" dirty="0">
                <a:solidFill>
                  <a:srgbClr val="00206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 2019 – 2023 Revenue (₦ M)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73E75E-C77B-4C9A-B821-5A7B2F25836E}"/>
              </a:ext>
            </a:extLst>
          </p:cNvPr>
          <p:cNvSpPr/>
          <p:nvPr/>
        </p:nvSpPr>
        <p:spPr>
          <a:xfrm>
            <a:off x="5989986" y="2379933"/>
            <a:ext cx="391716" cy="1464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5591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95136">
              <a:defRPr/>
            </a:pPr>
            <a:r>
              <a:rPr lang="en-US" sz="750" dirty="0">
                <a:solidFill>
                  <a:schemeClr val="tx2"/>
                </a:solidFill>
                <a:latin typeface="Garamond" panose="02020404030301010803" pitchFamily="18" charset="0"/>
              </a:rPr>
              <a:t>+8%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A4E3A9-5A86-4307-8B38-C1C6D0F96081}"/>
              </a:ext>
            </a:extLst>
          </p:cNvPr>
          <p:cNvSpPr/>
          <p:nvPr/>
        </p:nvSpPr>
        <p:spPr>
          <a:xfrm>
            <a:off x="5989986" y="2161105"/>
            <a:ext cx="391716" cy="1464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156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95136">
              <a:defRPr/>
            </a:pPr>
            <a:r>
              <a:rPr lang="en-US" sz="750" dirty="0">
                <a:solidFill>
                  <a:schemeClr val="tx2"/>
                </a:solidFill>
                <a:latin typeface="Garamond" panose="02020404030301010803" pitchFamily="18" charset="0"/>
              </a:rPr>
              <a:t>-31%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4CAD675-3010-46F5-A223-700835191E2F}"/>
              </a:ext>
            </a:extLst>
          </p:cNvPr>
          <p:cNvSpPr txBox="1"/>
          <p:nvPr/>
        </p:nvSpPr>
        <p:spPr>
          <a:xfrm>
            <a:off x="5868062" y="1677388"/>
            <a:ext cx="635564" cy="276999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 defTabSz="595136">
              <a:defRPr/>
            </a:pPr>
            <a:r>
              <a:rPr 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2020 – 2023 CAGR (%)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992F125-DCF5-4B79-92A4-BECF3BF7BE4F}"/>
              </a:ext>
            </a:extLst>
          </p:cNvPr>
          <p:cNvSpPr/>
          <p:nvPr/>
        </p:nvSpPr>
        <p:spPr>
          <a:xfrm>
            <a:off x="5989986" y="2890243"/>
            <a:ext cx="391716" cy="1464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95136">
              <a:defRPr/>
            </a:pPr>
            <a:r>
              <a:rPr lang="en-US" sz="750" dirty="0">
                <a:solidFill>
                  <a:schemeClr val="tx2"/>
                </a:solidFill>
                <a:latin typeface="Garamond" panose="02020404030301010803" pitchFamily="18" charset="0"/>
              </a:rPr>
              <a:t>+21%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3F8E621-ACD8-40AA-B784-2897D79703D0}"/>
              </a:ext>
            </a:extLst>
          </p:cNvPr>
          <p:cNvSpPr txBox="1"/>
          <p:nvPr/>
        </p:nvSpPr>
        <p:spPr>
          <a:xfrm>
            <a:off x="4979789" y="2168626"/>
            <a:ext cx="779265" cy="121252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788" dirty="0"/>
              <a:t>Capital Receipts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099010-91D9-413D-8D7B-032002F015D9}"/>
              </a:ext>
            </a:extLst>
          </p:cNvPr>
          <p:cNvSpPr txBox="1"/>
          <p:nvPr/>
        </p:nvSpPr>
        <p:spPr>
          <a:xfrm>
            <a:off x="4979789" y="2402465"/>
            <a:ext cx="779265" cy="121252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788" dirty="0"/>
              <a:t>Federal Transfers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2352928-120A-478F-A614-94849EE08E8A}"/>
              </a:ext>
            </a:extLst>
          </p:cNvPr>
          <p:cNvSpPr txBox="1"/>
          <p:nvPr/>
        </p:nvSpPr>
        <p:spPr>
          <a:xfrm>
            <a:off x="4979789" y="2838241"/>
            <a:ext cx="779265" cy="242502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788" dirty="0"/>
              <a:t>Internally Generate Revenue</a:t>
            </a:r>
          </a:p>
        </p:txBody>
      </p:sp>
      <p:sp>
        <p:nvSpPr>
          <p:cNvPr id="94" name="ee4pFootnotes">
            <a:extLst>
              <a:ext uri="{FF2B5EF4-FFF2-40B4-BE49-F238E27FC236}">
                <a16:creationId xmlns:a16="http://schemas.microsoft.com/office/drawing/2014/main" id="{999D7251-229E-4618-AA05-54FE77562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75" y="4249804"/>
            <a:ext cx="5337766" cy="831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Source: Economic </a:t>
            </a:r>
            <a:r>
              <a:rPr lang="en-US" sz="60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Intelligence Unit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(Historical Data)</a:t>
            </a:r>
          </a:p>
        </p:txBody>
      </p:sp>
    </p:spTree>
    <p:extLst>
      <p:ext uri="{BB962C8B-B14F-4D97-AF65-F5344CB8AC3E}">
        <p14:creationId xmlns:p14="http://schemas.microsoft.com/office/powerpoint/2010/main" val="21904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31DA37-0807-4FD8-A359-D0E5771A422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4" name="think-cell Slide" r:id="rId34" imgW="395" imgH="394" progId="TCLayout.ActiveDocument.1">
                  <p:embed/>
                </p:oleObj>
              </mc:Choice>
              <mc:Fallback>
                <p:oleObj name="think-cell Slide" r:id="rId3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31DA37-0807-4FD8-A359-D0E5771A42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96C7C59-B13B-4F2A-BD6F-C2FEC28DF0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ED35B-05F5-499F-90C4-E8214AAB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12" y="993263"/>
            <a:ext cx="6150010" cy="188802"/>
          </a:xfrm>
        </p:spPr>
        <p:txBody>
          <a:bodyPr>
            <a:normAutofit fontScale="90000"/>
          </a:bodyPr>
          <a:lstStyle/>
          <a:p>
            <a:r>
              <a:rPr lang="en-US" dirty="0"/>
              <a:t>Expenditure forecasted to grow at 10% p.a., with a capex : recurrent expenditure ratio ~1</a:t>
            </a: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C1F59643-A8F3-4797-B383-83B7EA7CC7E9}"/>
              </a:ext>
            </a:extLst>
          </p:cNvPr>
          <p:cNvGraphicFramePr/>
          <p:nvPr>
            <p:custDataLst>
              <p:tags r:id="rId4"/>
            </p:custDataLst>
            <p:extLst/>
          </p:nvPr>
        </p:nvGraphicFramePr>
        <p:xfrm>
          <a:off x="888206" y="2145506"/>
          <a:ext cx="4168379" cy="1448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77356D7-9CD5-4706-806D-B5648D158682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 flipV="1">
            <a:off x="2162176" y="2133600"/>
            <a:ext cx="1022747" cy="139304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4611AA7-3934-4691-A38C-90D4E4B27A71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3565922" y="1943100"/>
            <a:ext cx="1023938" cy="139304"/>
          </a:xfrm>
          <a:prstGeom prst="line">
            <a:avLst/>
          </a:prstGeom>
          <a:ln w="9525" cap="rnd" cmpd="sng" algn="ctr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60EEDF03-1696-4B90-A6E5-C7F08904023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259682" y="3026569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4616EA3-3627-4A8A-9AF3-073859D75F7B}" type="datetime'''''3''''''''''''''''2''''4'''''''''">
              <a:rPr lang="en-US" altLang="en-US">
                <a:solidFill>
                  <a:schemeClr val="bg1"/>
                </a:solidFill>
              </a:rPr>
              <a:pPr/>
              <a:t>324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A021E34C-2EF5-4E11-8D24-4B0AF63F16C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686175" y="2681288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5986126-DD8E-447A-9F99-CE356F56D0F3}" type="datetime'''''''4''''''''''''''''''''''''''''87'''''''''''''''''">
              <a:rPr lang="en-US" altLang="en-US">
                <a:solidFill>
                  <a:schemeClr val="bg1"/>
                </a:solidFill>
              </a:rPr>
              <a:pPr/>
              <a:t>487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C0D1FC8E-D586-475F-A3C5-C0A9DFA40C6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2068116" y="2802732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21002A4-635F-499E-94BA-C2B50AFEEC2D}" type="datetime'4''''''''''''''''''''''''1''''''2'''">
              <a:rPr lang="en-US" altLang="en-US">
                <a:solidFill>
                  <a:schemeClr val="bg1"/>
                </a:solidFill>
              </a:rPr>
              <a:pPr/>
              <a:t>412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EEA70EB-836F-409C-A965-83990A988B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2877742" y="2293144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3A05B69-AAF4-46D3-8C33-630D2A9410E0}" type="datetime'9''''7''4'''''''''''''''''''''''''''''''''''''''''''">
              <a:rPr lang="en-US" altLang="en-US"/>
              <a:pPr/>
              <a:t>974</a:t>
            </a:fld>
            <a:endParaRPr lang="en-US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E4701C6C-E302-44DA-B609-60409915B7AB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203722" y="3570685"/>
            <a:ext cx="301229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FDB66C0-70AC-4810-B3D3-200DAD5C99A9}" type="datetime'''''''''2''''''''''0''''''''1''''''9''''''''''A'''''">
              <a:rPr lang="en-US" altLang="en-US"/>
              <a:pPr/>
              <a:t>2019A</a:t>
            </a:fld>
            <a:endParaRPr lang="en-US" dirty="0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D8B172C-4CBC-4B8F-999E-2B39357B97F9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3686175" y="3200400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DEC5763-6662-4382-9179-F7BBA2B96724}" type="datetime'47''''''''''''''''''''''''''''''''''''''''''''''4'''''''''''">
              <a:rPr lang="en-US" altLang="en-US"/>
              <a:pPr/>
              <a:t>474</a:t>
            </a:fld>
            <a:endParaRPr lang="en-US" dirty="0"/>
          </a:p>
        </p:txBody>
      </p:sp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94EBCAFB-D5C8-4A1E-B43C-678A019443A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259682" y="2771775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79A1792-18D9-440A-B214-B22E75DBA5DD}" type="datetime'''''1''''''''''''4''''''''''''''''''''''''''''''''''''''7'''''">
              <a:rPr lang="en-US" altLang="en-US">
                <a:solidFill>
                  <a:schemeClr val="bg1"/>
                </a:solidFill>
              </a:rPr>
              <a:pPr/>
              <a:t>147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C7AEFC28-68F2-408C-8639-D3ED4AF2BB8E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1259682" y="3328988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6BB3990-E176-4CBB-BB00-FF54F86CC2F3}" type="datetime'''''''''''''''''''''''''''2''3''''''''6'">
              <a:rPr lang="en-US" altLang="en-US"/>
              <a:pPr/>
              <a:t>236</a:t>
            </a:fld>
            <a:endParaRPr lang="en-US" dirty="0"/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FBBC7499-C745-48A8-96A4-788D6AA758BE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2068117" y="2520554"/>
            <a:ext cx="189310" cy="151210"/>
          </a:xfrm>
          <a:prstGeom prst="rect">
            <a:avLst/>
          </a:prstGeom>
          <a:solidFill>
            <a:srgbClr val="CD0500"/>
          </a:solidFill>
          <a:ln>
            <a:noFill/>
          </a:ln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65456817-4FD5-4E6F-A122-4864029A1317}" type="datetime'''''''''''''''''''''''''''''1''''''''1''''0'''''''''''">
              <a:rPr lang="en-US" altLang="en-US">
                <a:solidFill>
                  <a:schemeClr val="bg1"/>
                </a:solidFill>
              </a:rPr>
              <a:pPr/>
              <a:t>110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0DF1A1C6-2377-4B12-9C67-74939B6F0EC7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2068116" y="3240882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211D2C3-8BAB-4619-9400-BA77CC0754A2}" type="datetime'3''9''''''''''''''''''''''''''''''''''''''''''''''''''''''''9'">
              <a:rPr lang="en-US" altLang="en-US"/>
              <a:pPr/>
              <a:t>399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0E5ABC0-2246-4B2D-AA7B-F582741E413E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018110" y="3570685"/>
            <a:ext cx="28813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C0BA9B8-C6FD-4A76-81B7-F47AB9115097}" type="datetime'''''''''2''''''''''''0''''''''''''2''''''0''''F'''''''''''">
              <a:rPr lang="en-US" altLang="en-US"/>
              <a:pPr/>
              <a:t>2020F</a:t>
            </a:fld>
            <a:endParaRPr lang="en-US" dirty="0"/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70A81F37-7913-42F9-AD9D-904010F3FC3D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903935" y="2444354"/>
            <a:ext cx="135731" cy="151210"/>
          </a:xfrm>
          <a:prstGeom prst="rect">
            <a:avLst/>
          </a:prstGeom>
          <a:solidFill>
            <a:srgbClr val="CD0500"/>
          </a:solidFill>
          <a:ln>
            <a:noFill/>
          </a:ln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05A29F8-5682-4F43-9958-544F214C9D45}" type="datetime'''''''''''''''7''''''''3'''''''">
              <a:rPr lang="en-US" altLang="en-US">
                <a:solidFill>
                  <a:schemeClr val="bg1"/>
                </a:solidFill>
              </a:rPr>
              <a:pPr/>
              <a:t>73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CEE6C84C-DB93-406B-A0DB-71117795A7F9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2877741" y="2727723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98F6F6E-33F9-4826-AEA2-712BF04BEB9A}" type="datetime'''''''''''''''''''4''''''''''''''5''''''''''3'">
              <a:rPr lang="en-US" altLang="en-US">
                <a:solidFill>
                  <a:schemeClr val="bg1"/>
                </a:solidFill>
              </a:rPr>
              <a:pPr/>
              <a:t>453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4ADBE8C6-3703-4BDE-8AFA-C298228C5FC4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2877741" y="3214688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DCFC915-FF40-47B4-A4C7-8D640B0FD1CE}" type="datetime'''''''''''''''''''''''4''''''''''''''''''''4''''8'''''''''''''">
              <a:rPr lang="en-US" altLang="en-US"/>
              <a:pPr/>
              <a:t>448</a:t>
            </a:fld>
            <a:endParaRPr lang="en-US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37F578A-ECEC-42A8-A3DD-E49827F1AE3D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2827735" y="3570685"/>
            <a:ext cx="28813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4012400-A914-4D6C-86AD-D19C4E190129}" type="datetime'''''''''2''''''''''0''2''''''''1''''''''F'''''''''''''''''''">
              <a:rPr lang="en-US" altLang="en-US"/>
              <a:pPr/>
              <a:t>2021F</a:t>
            </a:fld>
            <a:endParaRPr lang="en-US" dirty="0"/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05B5225E-3544-48C1-BDB0-BE95C2CA19BC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3712369" y="2368154"/>
            <a:ext cx="135731" cy="151210"/>
          </a:xfrm>
          <a:prstGeom prst="rect">
            <a:avLst/>
          </a:prstGeom>
          <a:solidFill>
            <a:srgbClr val="CD0500"/>
          </a:solidFill>
          <a:ln>
            <a:noFill/>
          </a:ln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D23F5EA-EA47-480C-9ECC-C55EE1DA2E91}" type="datetime'''''''''''''''''''9''''''''''''''''''''''''''3'">
              <a:rPr lang="en-US" altLang="en-US">
                <a:solidFill>
                  <a:schemeClr val="bg1"/>
                </a:solidFill>
              </a:rPr>
              <a:pPr/>
              <a:t>93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909684D8-7F9D-4238-9E66-7BBCFABFAAE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3636169" y="3570685"/>
            <a:ext cx="28813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7D25A56-A63F-4CC2-AAA8-EA5CAC1BDBA3}" type="datetime'2''''''''''''''''''''''''''0''''''''''''2''''2''''''''''''F'''">
              <a:rPr lang="en-US" altLang="en-US"/>
              <a:pPr/>
              <a:t>2022F</a:t>
            </a:fld>
            <a:endParaRPr lang="en-US" dirty="0"/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43CC8305-1215-4F4C-B947-C1B3ECD674C3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4495801" y="2200275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5E3C8ED-A248-4FEF-835E-4A9B1EA47BE0}" type="datetime'''''''''''''''''''''1''''''''''''''''''''''''''2''''''''6'''">
              <a:rPr lang="en-US" altLang="en-US">
                <a:solidFill>
                  <a:schemeClr val="bg1"/>
                </a:solidFill>
              </a:rPr>
              <a:pPr/>
              <a:t>126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8CE82F2D-1880-4D01-A235-3A2B0E6BFC4B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4495800" y="2557463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5E75842-E146-4B14-AD7D-37EBA3F9FB31}" type="datetime'''''5''''3''''''''''''''''''''4'''''''''">
              <a:rPr lang="en-US" altLang="en-US">
                <a:solidFill>
                  <a:schemeClr val="bg1"/>
                </a:solidFill>
              </a:rPr>
              <a:pPr/>
              <a:t>534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588579D9-6813-48A4-8543-F3A69EC22B83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4445794" y="3570685"/>
            <a:ext cx="28813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1292889-BF48-42D8-BA24-C59234A961D0}" type="datetime'''''''''''''2023''''''''''''''F'''''''''">
              <a:rPr lang="en-US" altLang="en-US"/>
              <a:pPr/>
              <a:t>2023F</a:t>
            </a:fld>
            <a:endParaRPr lang="en-US" dirty="0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08E0DCB2-F949-434C-A3EE-D5F1520AE0B8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4495800" y="3151585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D742869-5C7E-4977-BF49-3ECFF303E107}" type="datetime'''''''''5''''''''''''6''''''''''''''5'''''''''''">
              <a:rPr lang="en-US" altLang="en-US"/>
              <a:pPr/>
              <a:t>565</a:t>
            </a:fld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A2714669-C50C-4194-A2EF-BEB826DE3BF9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1259682" y="2597944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6324A5F4-B4FE-4175-A8B8-97EB48BEEC49}" type="datetime'''''''''''''''70''''7'''''''''''''''''''''''''''''''''''''">
              <a:rPr lang="en-US" altLang="en-US"/>
              <a:pPr/>
              <a:t>707</a:t>
            </a:fld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7B96FB8-101B-4055-A2B3-576310D0345A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2068116" y="2366963"/>
            <a:ext cx="189310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2CF4411-E51F-4C9E-8488-51252A19C495}" type="datetime'''''''''''9''''''''''''''''''2''''''''''''''''''''''''''0'''">
              <a:rPr lang="en-US" altLang="en-US"/>
              <a:pPr/>
              <a:t>920</a:t>
            </a:fld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6FBC7EF-859F-4D94-B9BD-4CFF8A102B41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3646884" y="2216944"/>
            <a:ext cx="26789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6BA3031-5903-4F33-AB6D-E29A97293D4A}" type="datetime'''''''''''''''''''''''''''''''1'''''',''''0''5''4'''''''''''">
              <a:rPr lang="en-US" altLang="en-US"/>
              <a:pPr/>
              <a:t>1,054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D9F5C3E-59D2-4ED1-90FE-A7BFC718FB2F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4456510" y="2037160"/>
            <a:ext cx="267891" cy="1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B4838027-E19B-4AA5-95F2-D17D239DE5CA}" type="datetime'''''''''''''''1'''',''''2''''''''''''2''''''''5'''''">
              <a:rPr lang="en-US" altLang="en-US"/>
              <a:pPr/>
              <a:t>1,225</a:t>
            </a:fld>
            <a:endParaRPr lang="en-US" dirty="0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643D046C-599D-4492-B99C-60EAC820C58C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3178969" y="2000250"/>
            <a:ext cx="392906" cy="214313"/>
          </a:xfrm>
          <a:prstGeom prst="ellipse">
            <a:avLst/>
          </a:prstGeom>
          <a:noFill/>
          <a:ln w="9525" algn="ctr">
            <a:solidFill>
              <a:srgbClr val="7F7F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13295" indent="-1295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383390" indent="-1241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685783" rtl="0" eaLnBrk="1" latinLnBrk="0" hangingPunct="1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​"/>
              <a:def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02401" indent="-114297" algn="l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33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685783" rtl="0" eaLnBrk="1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5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​"/>
              <a:defRPr lang="en-US" sz="1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B35A9B84-6CCC-42CE-8B6F-A3D64E4455E6}" type="datetime'''''''''''''''''''''''''''''''''+10''''''''''''''''%'''''">
              <a:rPr lang="en-US" altLang="en-US"/>
              <a:pPr/>
              <a:t>+10%</a:t>
            </a:fld>
            <a:endParaRPr lang="en-US" dirty="0"/>
          </a:p>
        </p:txBody>
      </p:sp>
      <p:sp>
        <p:nvSpPr>
          <p:cNvPr id="48" name="ee4pHeader1">
            <a:extLst>
              <a:ext uri="{FF2B5EF4-FFF2-40B4-BE49-F238E27FC236}">
                <a16:creationId xmlns:a16="http://schemas.microsoft.com/office/drawing/2014/main" id="{9F7C8C1B-A98A-4766-9B1D-56503BB7F53A}"/>
              </a:ext>
            </a:extLst>
          </p:cNvPr>
          <p:cNvSpPr txBox="1"/>
          <p:nvPr/>
        </p:nvSpPr>
        <p:spPr>
          <a:xfrm>
            <a:off x="354375" y="1677388"/>
            <a:ext cx="2420973" cy="14426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 defTabSz="595136">
              <a:defRPr/>
            </a:pPr>
            <a:r>
              <a:rPr lang="en-US" sz="900" b="1" dirty="0" err="1">
                <a:solidFill>
                  <a:srgbClr val="00206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LASG</a:t>
            </a:r>
            <a:r>
              <a:rPr lang="en-US" sz="900" b="1" dirty="0">
                <a:solidFill>
                  <a:srgbClr val="00206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 2019 – 2023 Expenditure (₦ M)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4CAD675-3010-46F5-A223-700835191E2F}"/>
              </a:ext>
            </a:extLst>
          </p:cNvPr>
          <p:cNvSpPr txBox="1"/>
          <p:nvPr/>
        </p:nvSpPr>
        <p:spPr>
          <a:xfrm>
            <a:off x="5866981" y="1677388"/>
            <a:ext cx="654491" cy="276999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 defTabSz="595136">
              <a:defRPr/>
            </a:pPr>
            <a:r>
              <a:rPr 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2020 – 2023 CAGR (%)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A4E3A9-5A86-4307-8B38-C1C6D0F96081}"/>
              </a:ext>
            </a:extLst>
          </p:cNvPr>
          <p:cNvSpPr/>
          <p:nvPr/>
        </p:nvSpPr>
        <p:spPr>
          <a:xfrm>
            <a:off x="5998369" y="2161105"/>
            <a:ext cx="391716" cy="1464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95136">
              <a:defRPr/>
            </a:pPr>
            <a:r>
              <a:rPr lang="en-US" sz="750" dirty="0">
                <a:solidFill>
                  <a:schemeClr val="tx2"/>
                </a:solidFill>
                <a:latin typeface="Garamond" panose="02020404030301010803" pitchFamily="18" charset="0"/>
              </a:rPr>
              <a:t>+5%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3F8E621-ACD8-40AA-B784-2897D79703D0}"/>
              </a:ext>
            </a:extLst>
          </p:cNvPr>
          <p:cNvSpPr txBox="1"/>
          <p:nvPr/>
        </p:nvSpPr>
        <p:spPr>
          <a:xfrm>
            <a:off x="4979789" y="2173702"/>
            <a:ext cx="779265" cy="121252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788" dirty="0"/>
              <a:t>Repayment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992F125-DCF5-4B79-92A4-BECF3BF7BE4F}"/>
              </a:ext>
            </a:extLst>
          </p:cNvPr>
          <p:cNvSpPr/>
          <p:nvPr/>
        </p:nvSpPr>
        <p:spPr>
          <a:xfrm>
            <a:off x="5998369" y="2610784"/>
            <a:ext cx="391716" cy="1464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95136">
              <a:defRPr/>
            </a:pPr>
            <a:r>
              <a:rPr lang="en-US" sz="750" dirty="0">
                <a:solidFill>
                  <a:schemeClr val="tx2"/>
                </a:solidFill>
                <a:latin typeface="Garamond" panose="02020404030301010803" pitchFamily="18" charset="0"/>
              </a:rPr>
              <a:t>+9%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2352928-120A-478F-A614-94849EE08E8A}"/>
              </a:ext>
            </a:extLst>
          </p:cNvPr>
          <p:cNvSpPr txBox="1"/>
          <p:nvPr/>
        </p:nvSpPr>
        <p:spPr>
          <a:xfrm>
            <a:off x="4897966" y="2623381"/>
            <a:ext cx="942911" cy="121252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788" dirty="0"/>
              <a:t>Recurrent Expenditure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73E75E-C77B-4C9A-B821-5A7B2F25836E}"/>
              </a:ext>
            </a:extLst>
          </p:cNvPr>
          <p:cNvSpPr/>
          <p:nvPr/>
        </p:nvSpPr>
        <p:spPr>
          <a:xfrm>
            <a:off x="5998369" y="3152773"/>
            <a:ext cx="391716" cy="1464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95136">
              <a:defRPr/>
            </a:pPr>
            <a:r>
              <a:rPr lang="en-US" sz="750" dirty="0">
                <a:solidFill>
                  <a:schemeClr val="tx2"/>
                </a:solidFill>
                <a:latin typeface="Garamond" panose="02020404030301010803" pitchFamily="18" charset="0"/>
              </a:rPr>
              <a:t>+12%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099010-91D9-413D-8D7B-032002F015D9}"/>
              </a:ext>
            </a:extLst>
          </p:cNvPr>
          <p:cNvSpPr txBox="1"/>
          <p:nvPr/>
        </p:nvSpPr>
        <p:spPr>
          <a:xfrm>
            <a:off x="4979789" y="3104746"/>
            <a:ext cx="779265" cy="242502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788" dirty="0"/>
              <a:t>Capital Expenditure</a:t>
            </a:r>
          </a:p>
        </p:txBody>
      </p:sp>
      <p:sp>
        <p:nvSpPr>
          <p:cNvPr id="43" name="ee4pFootnotes">
            <a:extLst>
              <a:ext uri="{FF2B5EF4-FFF2-40B4-BE49-F238E27FC236}">
                <a16:creationId xmlns:a16="http://schemas.microsoft.com/office/drawing/2014/main" id="{F2213E4B-EE9A-4C9D-8724-EED7724BA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75" y="4249804"/>
            <a:ext cx="5337766" cy="831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Source: Economic </a:t>
            </a:r>
            <a:r>
              <a:rPr lang="en-US" sz="60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Intelligence Unit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sym typeface="+mn-lt"/>
              </a:rPr>
              <a:t>(Historical Data)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ACC8A-28A5-4756-9D65-61C0438E5249}"/>
              </a:ext>
            </a:extLst>
          </p:cNvPr>
          <p:cNvSpPr txBox="1"/>
          <p:nvPr/>
        </p:nvSpPr>
        <p:spPr>
          <a:xfrm>
            <a:off x="1066184" y="3795093"/>
            <a:ext cx="576303" cy="270863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900" dirty="0" err="1"/>
              <a:t>CapEx-Recrurrent</a:t>
            </a:r>
            <a:r>
              <a:rPr lang="en-US" sz="900" dirty="0"/>
              <a:t> ratio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390DE0-1AA8-435D-B56E-91703D30669B}"/>
              </a:ext>
            </a:extLst>
          </p:cNvPr>
          <p:cNvSpPr txBox="1"/>
          <p:nvPr/>
        </p:nvSpPr>
        <p:spPr>
          <a:xfrm>
            <a:off x="1874024" y="3782227"/>
            <a:ext cx="576303" cy="270863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900" dirty="0"/>
              <a:t>0.97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31657B-5CBC-4D42-A2D2-36FD3F139675}"/>
              </a:ext>
            </a:extLst>
          </p:cNvPr>
          <p:cNvSpPr txBox="1"/>
          <p:nvPr/>
        </p:nvSpPr>
        <p:spPr>
          <a:xfrm>
            <a:off x="2683649" y="3777528"/>
            <a:ext cx="576303" cy="270863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900" dirty="0"/>
              <a:t>0.99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F903E5-8AC5-44BA-AA78-15BF470BAB92}"/>
              </a:ext>
            </a:extLst>
          </p:cNvPr>
          <p:cNvSpPr txBox="1"/>
          <p:nvPr/>
        </p:nvSpPr>
        <p:spPr>
          <a:xfrm>
            <a:off x="3493274" y="3772829"/>
            <a:ext cx="576303" cy="270863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900" dirty="0"/>
              <a:t>0.97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C5C95BC-B8BF-470C-9E5E-99C4A9844B0B}"/>
              </a:ext>
            </a:extLst>
          </p:cNvPr>
          <p:cNvSpPr txBox="1"/>
          <p:nvPr/>
        </p:nvSpPr>
        <p:spPr>
          <a:xfrm>
            <a:off x="4302899" y="3768130"/>
            <a:ext cx="576303" cy="270863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900" dirty="0"/>
              <a:t>1.1</a:t>
            </a:r>
          </a:p>
        </p:txBody>
      </p:sp>
    </p:spTree>
    <p:extLst>
      <p:ext uri="{BB962C8B-B14F-4D97-AF65-F5344CB8AC3E}">
        <p14:creationId xmlns:p14="http://schemas.microsoft.com/office/powerpoint/2010/main" val="274150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117476"/>
            <a:ext cx="5638800" cy="549275"/>
          </a:xfrm>
        </p:spPr>
        <p:txBody>
          <a:bodyPr anchor="b">
            <a:noAutofit/>
          </a:bodyPr>
          <a:lstStyle/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Completed and Ongoing Projects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669928"/>
              </p:ext>
            </p:extLst>
          </p:nvPr>
        </p:nvGraphicFramePr>
        <p:xfrm>
          <a:off x="152400" y="819150"/>
          <a:ext cx="5562600" cy="361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295364258"/>
                    </a:ext>
                  </a:extLst>
                </a:gridCol>
              </a:tblGrid>
              <a:tr h="345933">
                <a:tc>
                  <a:txBody>
                    <a:bodyPr/>
                    <a:lstStyle/>
                    <a:p>
                      <a:r>
                        <a:rPr lang="en-US" dirty="0"/>
                        <a:t>Ongoing Projects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24287"/>
                  </a:ext>
                </a:extLst>
              </a:tr>
              <a:tr h="345933">
                <a:tc>
                  <a:txBody>
                    <a:bodyPr/>
                    <a:lstStyle/>
                    <a:p>
                      <a:r>
                        <a:rPr lang="en-US" dirty="0" smtClean="0"/>
                        <a:t>Construction of flyover @ </a:t>
                      </a:r>
                      <a:r>
                        <a:rPr lang="en-US" dirty="0" err="1" smtClean="0"/>
                        <a:t>Agege</a:t>
                      </a:r>
                      <a:r>
                        <a:rPr lang="en-US" dirty="0" smtClean="0"/>
                        <a:t> – Pen cinema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78281"/>
                  </a:ext>
                </a:extLst>
              </a:tr>
              <a:tr h="345933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3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Construction of </a:t>
                      </a:r>
                      <a:r>
                        <a:rPr lang="en-GB" sz="135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Badagry</a:t>
                      </a:r>
                      <a:r>
                        <a:rPr lang="en-GB" sz="13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Expressway</a:t>
                      </a:r>
                      <a:endParaRPr lang="en-US" sz="13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838856"/>
                  </a:ext>
                </a:extLst>
              </a:tr>
              <a:tr h="410001">
                <a:tc>
                  <a:txBody>
                    <a:bodyPr/>
                    <a:lstStyle/>
                    <a:p>
                      <a:r>
                        <a:rPr lang="en-US" dirty="0" smtClean="0"/>
                        <a:t>Completion of </a:t>
                      </a:r>
                      <a:r>
                        <a:rPr lang="en-US" dirty="0" err="1" smtClean="0"/>
                        <a:t>Isawo</a:t>
                      </a:r>
                      <a:r>
                        <a:rPr lang="en-US" dirty="0" smtClean="0"/>
                        <a:t> Road, </a:t>
                      </a:r>
                      <a:r>
                        <a:rPr lang="en-US" dirty="0" err="1" smtClean="0"/>
                        <a:t>Ikorodu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20335"/>
                  </a:ext>
                </a:extLst>
              </a:tr>
              <a:tr h="277220">
                <a:tc>
                  <a:txBody>
                    <a:bodyPr/>
                    <a:lstStyle/>
                    <a:p>
                      <a:r>
                        <a:rPr lang="en-US" dirty="0" smtClean="0"/>
                        <a:t>Completion of Bola Ahmed </a:t>
                      </a:r>
                      <a:r>
                        <a:rPr lang="en-US" dirty="0" err="1" smtClean="0"/>
                        <a:t>Tinubu</a:t>
                      </a:r>
                      <a:r>
                        <a:rPr lang="en-US" dirty="0" smtClean="0"/>
                        <a:t> Road, </a:t>
                      </a:r>
                      <a:r>
                        <a:rPr lang="en-US" dirty="0" err="1" smtClean="0"/>
                        <a:t>Ikorodu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551879"/>
                  </a:ext>
                </a:extLst>
              </a:tr>
              <a:tr h="6729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Establishment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the Lagos Food production </a:t>
                      </a:r>
                      <a:r>
                        <a:rPr lang="en-US" dirty="0" err="1" smtClean="0"/>
                        <a:t>centre</a:t>
                      </a:r>
                      <a:r>
                        <a:rPr lang="en-US" dirty="0" smtClean="0"/>
                        <a:t> and the Lagos Aquaculture Centre of Excellence.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84508"/>
                  </a:ext>
                </a:extLst>
              </a:tr>
              <a:tr h="3459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Graduate Internship </a:t>
                      </a:r>
                      <a:r>
                        <a:rPr lang="en-US" dirty="0" err="1" smtClean="0"/>
                        <a:t>Programme</a:t>
                      </a:r>
                      <a:r>
                        <a:rPr lang="en-US" dirty="0" smtClean="0"/>
                        <a:t> Placement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495173"/>
                  </a:ext>
                </a:extLst>
              </a:tr>
              <a:tr h="46914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Continuous </a:t>
                      </a:r>
                      <a:r>
                        <a:rPr lang="en-GB" b="1" dirty="0" smtClean="0"/>
                        <a:t>Lagos </a:t>
                      </a:r>
                      <a:r>
                        <a:rPr lang="en-GB" b="1" dirty="0" err="1" smtClean="0"/>
                        <a:t>Agriprenurship</a:t>
                      </a:r>
                      <a:r>
                        <a:rPr lang="en-GB" b="1" dirty="0" smtClean="0"/>
                        <a:t> Training Programme</a:t>
                      </a:r>
                      <a:endParaRPr lang="en-US" sz="13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9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32 MTPH Rice Mill at </a:t>
                      </a:r>
                      <a:r>
                        <a:rPr lang="en-US" dirty="0" err="1" smtClean="0"/>
                        <a:t>Imota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Y2021 Budget Consultative Forum            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A71F4-90B2-4FA4-8A7B-9EC07F00E77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52956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32MTPH Rice Mill at </a:t>
            </a:r>
            <a:r>
              <a:rPr lang="en-GB" dirty="0" err="1" smtClean="0"/>
              <a:t>Imota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 smtClean="0"/>
              <a:t>The project is 75% completed.</a:t>
            </a:r>
          </a:p>
          <a:p>
            <a:r>
              <a:rPr lang="en-GB" dirty="0" smtClean="0"/>
              <a:t>The Mill when completed will produce 120,000MT Rice annually</a:t>
            </a:r>
          </a:p>
          <a:p>
            <a:pPr marL="214313" indent="-214313"/>
            <a:r>
              <a:rPr lang="en-GB" dirty="0" smtClean="0"/>
              <a:t>Increase local Rice production by 75%</a:t>
            </a:r>
            <a:endParaRPr lang="en-US" dirty="0" smtClean="0"/>
          </a:p>
          <a:p>
            <a:pPr marL="214313" indent="-214313"/>
            <a:r>
              <a:rPr lang="en-GB" dirty="0" smtClean="0"/>
              <a:t>Create of over 300,000 job opportunities along the value chain;</a:t>
            </a:r>
          </a:p>
          <a:p>
            <a:pPr marL="214313" indent="-214313"/>
            <a:r>
              <a:rPr lang="en-US" dirty="0" smtClean="0"/>
              <a:t>Effort is ongoing to train Rice farmers in the State on the right variety of rice to produce to fed the Mill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2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Construction work ongoing at the Rice Mill Site</a:t>
            </a:r>
            <a:endParaRPr lang="en-GB" dirty="0"/>
          </a:p>
        </p:txBody>
      </p:sp>
      <p:pic>
        <p:nvPicPr>
          <p:cNvPr id="4" name="Content Placeholder 3" descr="C:\Users\MOA- Planning\Pictures\Saved Pictures\1590139027243770248631999406519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7" y="1329612"/>
            <a:ext cx="5616623" cy="29750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89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Construction work ongoing at the Rice Mill Site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6" y="1200151"/>
            <a:ext cx="603958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8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9694" y="92434"/>
            <a:ext cx="6124775" cy="549275"/>
          </a:xfrm>
        </p:spPr>
        <p:txBody>
          <a:bodyPr anchor="b">
            <a:noAutofit/>
          </a:bodyPr>
          <a:lstStyle/>
          <a:p>
            <a:pPr eaLnBrk="1" hangingPunct="1"/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Introduction: Aims and Objectives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81000" y="1281257"/>
            <a:ext cx="5891051" cy="4631653"/>
            <a:chOff x="-4219305" y="2271451"/>
            <a:chExt cx="12498413" cy="4247485"/>
          </a:xfrm>
        </p:grpSpPr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-3526382" y="2271451"/>
              <a:ext cx="11805488" cy="6445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6350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91440" bIns="91440" anchor="ctr"/>
            <a:lstStyle>
              <a:lvl1pPr marL="177800" indent="-177800">
                <a:lnSpc>
                  <a:spcPct val="102000"/>
                </a:lnSpc>
                <a:spcAft>
                  <a:spcPct val="37000"/>
                </a:spcAft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382588" indent="-190500">
                <a:lnSpc>
                  <a:spcPct val="94000"/>
                </a:lnSpc>
                <a:spcAft>
                  <a:spcPct val="36000"/>
                </a:spcAft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574675" indent="-190500">
                <a:lnSpc>
                  <a:spcPct val="95000"/>
                </a:lnSpc>
                <a:spcAft>
                  <a:spcPct val="30000"/>
                </a:spcAft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771525" indent="-195263">
                <a:lnSpc>
                  <a:spcPct val="97000"/>
                </a:lnSpc>
                <a:spcAft>
                  <a:spcPct val="28000"/>
                </a:spcAft>
                <a:buChar char="–"/>
                <a:defRPr sz="1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960438" indent="-187325"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1417638" indent="-187325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1874838" indent="-187325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2332038" indent="-187325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2789238" indent="-187325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</a:pP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Lagos State Government (“LASG”) is about to commence another budget cycle with a view to producing the </a:t>
              </a:r>
              <a:r>
                <a:rPr lang="en-US" altLang="en-US" sz="12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Y2021 </a:t>
              </a: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Budget.</a:t>
              </a:r>
            </a:p>
            <a:p>
              <a:pPr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</a:pPr>
              <a:endParaRPr lang="en-GB" alt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-3492154" y="3162905"/>
              <a:ext cx="11771262" cy="7811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6350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91440" bIns="91440" anchor="ctr"/>
            <a:lstStyle/>
            <a:p>
              <a:pPr marL="177800" indent="-177800" eaLnBrk="0" fontAlgn="auto" hangingPunct="0">
                <a:spcBef>
                  <a:spcPts val="0"/>
                </a:spcBef>
                <a:buChar char="•"/>
              </a:pP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order to bring governance closer to the populace and as part of an all inclusive agenda of Mr. </a:t>
              </a:r>
              <a:r>
                <a:rPr lang="en-US" altLang="en-US" sz="12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Babajide</a:t>
              </a: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2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Sanwoolu’s</a:t>
              </a: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administration, LASG has </a:t>
              </a:r>
              <a:r>
                <a:rPr lang="en-US" altLang="en-US" sz="12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organised</a:t>
              </a: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this Stakeholders’ Consultative Forum (“the Forum”).</a:t>
              </a:r>
            </a:p>
            <a:p>
              <a:pPr marL="177800" indent="-177800" eaLnBrk="0" fontAlgn="auto" hangingPunct="0">
                <a:spcBef>
                  <a:spcPts val="0"/>
                </a:spcBef>
                <a:buChar char="•"/>
              </a:pPr>
              <a:endParaRPr lang="en-GB" alt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>
              <a:off x="-3492154" y="4182376"/>
              <a:ext cx="11771260" cy="73781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6350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91440" bIns="91440" anchor="ctr"/>
            <a:lstStyle/>
            <a:p>
              <a:pPr marL="177800" indent="-177800" eaLnBrk="0" fontAlgn="auto" hangingPunct="0">
                <a:spcBef>
                  <a:spcPts val="0"/>
                </a:spcBef>
                <a:buChar char="•"/>
              </a:pP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Forum will be held </a:t>
              </a:r>
              <a:r>
                <a:rPr lang="en-US" altLang="en-US" sz="12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each </a:t>
              </a: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the </a:t>
              </a:r>
              <a:r>
                <a:rPr lang="en-US" altLang="en-US" sz="12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five Divisions (</a:t>
              </a:r>
              <a:r>
                <a:rPr lang="en-US" altLang="en-US" sz="1200" kern="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Ibile</a:t>
              </a:r>
              <a:r>
                <a:rPr lang="en-US" altLang="en-US" sz="12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to take </a:t>
              </a: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governance closer to </a:t>
              </a:r>
              <a:r>
                <a:rPr lang="en-US" altLang="en-US" sz="12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Lagosians</a:t>
              </a:r>
              <a:r>
                <a:rPr lang="en-US" alt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177800" indent="-177800" eaLnBrk="0" fontAlgn="auto" hangingPunct="0">
                <a:spcBef>
                  <a:spcPts val="0"/>
                </a:spcBef>
                <a:buChar char="•"/>
              </a:pPr>
              <a:endParaRPr lang="en-GB" alt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8"/>
            <p:cNvGrpSpPr>
              <a:grpSpLocks/>
            </p:cNvGrpSpPr>
            <p:nvPr/>
          </p:nvGrpSpPr>
          <p:grpSpPr bwMode="auto">
            <a:xfrm flipV="1">
              <a:off x="-4219305" y="2676672"/>
              <a:ext cx="408" cy="319230"/>
              <a:chOff x="4073" y="2750"/>
              <a:chExt cx="408" cy="363"/>
            </a:xfrm>
          </p:grpSpPr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 flipV="1">
                <a:off x="4073" y="2750"/>
                <a:ext cx="0" cy="363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4073" y="2750"/>
                <a:ext cx="408" cy="0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14"/>
            <p:cNvGrpSpPr>
              <a:grpSpLocks/>
            </p:cNvGrpSpPr>
            <p:nvPr/>
          </p:nvGrpSpPr>
          <p:grpSpPr bwMode="auto">
            <a:xfrm flipV="1">
              <a:off x="2197425" y="6518573"/>
              <a:ext cx="520608" cy="363"/>
              <a:chOff x="4073" y="2750"/>
              <a:chExt cx="408" cy="363"/>
            </a:xfrm>
          </p:grpSpPr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V="1">
                <a:off x="4073" y="2750"/>
                <a:ext cx="0" cy="363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>
                <a:off x="4073" y="2750"/>
                <a:ext cx="408" cy="0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A71F4-90B2-4FA4-8A7B-9EC07F00E77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4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Construction work ongoing at the Rice Mill Site</a:t>
            </a:r>
            <a:endParaRPr lang="en-GB" dirty="0"/>
          </a:p>
        </p:txBody>
      </p:sp>
      <p:pic>
        <p:nvPicPr>
          <p:cNvPr id="4" name="Content Placeholder 3" descr="C:\Users\MOA- Planning\Pictures\Saved Pictures\159013905360760987415696438108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9" y="1167594"/>
            <a:ext cx="5346593" cy="31371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24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300">
              <a:srgbClr val="866454"/>
            </a:gs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/>
          <p:cNvSpPr/>
          <p:nvPr>
            <p:custDataLst>
              <p:tags r:id="rId3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98513" y="456009"/>
            <a:ext cx="3556538" cy="373856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Empowered farmers</a:t>
            </a:r>
            <a:r>
              <a:rPr lang="en-US" sz="1600" b="1" dirty="0">
                <a:solidFill>
                  <a:schemeClr val="accent3"/>
                </a:solidFill>
              </a:rPr>
              <a:t>: </a:t>
            </a:r>
            <a:r>
              <a:rPr lang="en-US" sz="1600" dirty="0">
                <a:solidFill>
                  <a:srgbClr val="FFFFFF"/>
                </a:solidFill>
              </a:rPr>
              <a:t>through programs that target farmers, youths &amp; women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1706" y="902963"/>
            <a:ext cx="3556538" cy="66479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90805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​"/>
            </a:pPr>
            <a:r>
              <a:rPr lang="en-GB" sz="800" b="1" dirty="0">
                <a:solidFill>
                  <a:schemeClr val="accent3"/>
                </a:solidFill>
              </a:rPr>
              <a:t>1. </a:t>
            </a:r>
            <a:r>
              <a:rPr lang="en-GB" sz="800" b="1" dirty="0">
                <a:solidFill>
                  <a:schemeClr val="tx1"/>
                </a:solidFill>
              </a:rPr>
              <a:t>Agricultural Youth Empowerment Scheme (Agric-YES)</a:t>
            </a:r>
            <a:endParaRPr lang="en-US" sz="800" dirty="0">
              <a:solidFill>
                <a:schemeClr val="tx1"/>
              </a:solidFill>
            </a:endParaRP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800" dirty="0">
                <a:solidFill>
                  <a:srgbClr val="FFFFFF"/>
                </a:solidFill>
              </a:rPr>
              <a:t>15,000 Women and Youths would be trained and empowered in various agricultural </a:t>
            </a:r>
            <a:br>
              <a:rPr lang="en-GB" sz="800" dirty="0">
                <a:solidFill>
                  <a:srgbClr val="FFFFFF"/>
                </a:solidFill>
              </a:rPr>
            </a:br>
            <a:r>
              <a:rPr lang="en-GB" sz="800" dirty="0">
                <a:solidFill>
                  <a:srgbClr val="FFFFFF"/>
                </a:solidFill>
              </a:rPr>
              <a:t>value chains especially poultry, aquaculture, rice, piggery and vegetable production</a:t>
            </a: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800" dirty="0">
                <a:solidFill>
                  <a:srgbClr val="FFFFFF"/>
                </a:solidFill>
              </a:rPr>
              <a:t>Project would be revamped in the next four years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513" y="1591989"/>
            <a:ext cx="3556538" cy="83099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90805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​"/>
            </a:pPr>
            <a:r>
              <a:rPr lang="en-GB" sz="750" b="1" dirty="0">
                <a:solidFill>
                  <a:schemeClr val="accent3"/>
                </a:solidFill>
              </a:rPr>
              <a:t>2. </a:t>
            </a:r>
            <a:r>
              <a:rPr lang="en-GB" sz="750" b="1" dirty="0">
                <a:solidFill>
                  <a:schemeClr val="tx1"/>
                </a:solidFill>
              </a:rPr>
              <a:t>Agro-processing Productivity Enhancement &amp; Livelihood Improvement Support Project (APPEALS)</a:t>
            </a:r>
            <a:endParaRPr lang="en-US" sz="750" dirty="0">
              <a:solidFill>
                <a:schemeClr val="tx1"/>
              </a:solidFill>
            </a:endParaRP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800" dirty="0">
                <a:solidFill>
                  <a:srgbClr val="FFFFFF"/>
                </a:solidFill>
              </a:rPr>
              <a:t>10,000</a:t>
            </a:r>
            <a:r>
              <a:rPr lang="en-GB" sz="750" dirty="0">
                <a:solidFill>
                  <a:srgbClr val="FFFFFF"/>
                </a:solidFill>
              </a:rPr>
              <a:t> farmers would be trained towards large scale production &amp; processing of rice, eggs, poultry and fish in this World Bank assisted program</a:t>
            </a: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spc="-23" dirty="0">
                <a:solidFill>
                  <a:srgbClr val="FFFFFF"/>
                </a:solidFill>
              </a:rPr>
              <a:t>35% of beneficiaries will be women while 10% would be people living with disabilities &amp; youths</a:t>
            </a: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dirty="0">
                <a:solidFill>
                  <a:srgbClr val="FFFFFF"/>
                </a:solidFill>
              </a:rPr>
              <a:t>750 youths have been trained &amp; empowered with agricultural inputs in rice, poultry &amp; aquaculture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139" y="3029444"/>
            <a:ext cx="3556538" cy="62324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90805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​"/>
            </a:pPr>
            <a:r>
              <a:rPr lang="en-GB" sz="750" b="1" dirty="0">
                <a:solidFill>
                  <a:schemeClr val="accent3"/>
                </a:solidFill>
              </a:rPr>
              <a:t>4</a:t>
            </a:r>
            <a:r>
              <a:rPr lang="en-GB" sz="750" b="1" dirty="0">
                <a:solidFill>
                  <a:schemeClr val="tx1"/>
                </a:solidFill>
              </a:rPr>
              <a:t>. Lagos Agripreneurship Programme</a:t>
            </a:r>
            <a:endParaRPr lang="en-US" sz="750" dirty="0">
              <a:solidFill>
                <a:schemeClr val="tx1"/>
              </a:solidFill>
            </a:endParaRP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dirty="0">
                <a:solidFill>
                  <a:srgbClr val="FFFFFF"/>
                </a:solidFill>
              </a:rPr>
              <a:t>15,000 youths &amp; women would be trained in various value chains by year 2023</a:t>
            </a: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dirty="0">
                <a:solidFill>
                  <a:srgbClr val="FFFFFF"/>
                </a:solidFill>
              </a:rPr>
              <a:t>This is a one-month training of 200 participants aimed at improving capacity, creating wealth and employment in agricultural value chains  </a:t>
            </a: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dirty="0">
                <a:solidFill>
                  <a:srgbClr val="FFFFFF"/>
                </a:solidFill>
              </a:rPr>
              <a:t>We expect at least 2000 Agro-Entrepreneurs would become job creators and 4000 indirect jobs will be created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354376" y="3839605"/>
            <a:ext cx="3556538" cy="5193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90805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​"/>
            </a:pPr>
            <a:r>
              <a:rPr lang="en-GB" sz="750" b="1" dirty="0">
                <a:solidFill>
                  <a:schemeClr val="accent3"/>
                </a:solidFill>
              </a:rPr>
              <a:t>5. </a:t>
            </a:r>
            <a:r>
              <a:rPr lang="en-GB" sz="750" b="1" dirty="0">
                <a:solidFill>
                  <a:schemeClr val="tx1"/>
                </a:solidFill>
              </a:rPr>
              <a:t>Empowerment of 40 youth fish farmers in cage culture farming</a:t>
            </a:r>
            <a:endParaRPr lang="en-US" sz="750" dirty="0">
              <a:solidFill>
                <a:schemeClr val="tx1"/>
              </a:solidFill>
            </a:endParaRP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dirty="0">
                <a:solidFill>
                  <a:srgbClr val="FFFFFF"/>
                </a:solidFill>
              </a:rPr>
              <a:t>40 youth fish farmers in Badagry were trained in fish cage system &amp; empowered </a:t>
            </a:r>
            <a:br>
              <a:rPr lang="en-GB" sz="750" dirty="0">
                <a:solidFill>
                  <a:srgbClr val="FFFFFF"/>
                </a:solidFill>
              </a:rPr>
            </a:br>
            <a:r>
              <a:rPr lang="en-GB" sz="750" dirty="0">
                <a:solidFill>
                  <a:srgbClr val="FFFFFF"/>
                </a:solidFill>
              </a:rPr>
              <a:t>with 40 Cages of 1,000 juvenile catfish per cage</a:t>
            </a: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dirty="0">
                <a:solidFill>
                  <a:srgbClr val="FFFFFF"/>
                </a:solidFill>
              </a:rPr>
              <a:t>The cage system is an environmental friendly way of increasing fish supply in the state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139" y="2460602"/>
            <a:ext cx="3556538" cy="5193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90805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​"/>
            </a:pPr>
            <a:r>
              <a:rPr lang="en-GB" sz="750" b="1" dirty="0">
                <a:solidFill>
                  <a:schemeClr val="accent3"/>
                </a:solidFill>
              </a:rPr>
              <a:t>3. </a:t>
            </a:r>
            <a:r>
              <a:rPr lang="en-GB" sz="750" b="1" dirty="0">
                <a:solidFill>
                  <a:schemeClr val="tx1"/>
                </a:solidFill>
              </a:rPr>
              <a:t>2019 Agricultural Value Chains Empowerment</a:t>
            </a:r>
            <a:endParaRPr lang="en-US" sz="750" dirty="0">
              <a:solidFill>
                <a:schemeClr val="tx1"/>
              </a:solidFill>
            </a:endParaRP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dirty="0">
                <a:solidFill>
                  <a:srgbClr val="FFFFFF"/>
                </a:solidFill>
              </a:rPr>
              <a:t>This is targeted at farmers and at service providers and suppliers within the system </a:t>
            </a:r>
            <a:br>
              <a:rPr lang="en-GB" sz="750" dirty="0">
                <a:solidFill>
                  <a:srgbClr val="FFFFFF"/>
                </a:solidFill>
              </a:rPr>
            </a:br>
            <a:r>
              <a:rPr lang="en-GB" sz="750" dirty="0">
                <a:solidFill>
                  <a:srgbClr val="FFFFFF"/>
                </a:solidFill>
              </a:rPr>
              <a:t>whose services are required for the successful implementation of the project</a:t>
            </a:r>
          </a:p>
          <a:p>
            <a:pPr marL="243000" lvl="1" indent="-162000" fontAlgn="base">
              <a:lnSpc>
                <a:spcPct val="90000"/>
              </a:lnSpc>
              <a:buClr>
                <a:schemeClr val="bg1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GB" sz="750" dirty="0">
                <a:solidFill>
                  <a:srgbClr val="FFFFFF"/>
                </a:solidFill>
              </a:rPr>
              <a:t>1,750 households were empowered with Agricultural productive assets and inputs </a:t>
            </a:r>
            <a:br>
              <a:rPr lang="en-GB" sz="750" dirty="0">
                <a:solidFill>
                  <a:srgbClr val="FFFFFF"/>
                </a:solidFill>
              </a:rPr>
            </a:br>
            <a:r>
              <a:rPr lang="en-GB" sz="750" dirty="0">
                <a:solidFill>
                  <a:srgbClr val="FFFFFF"/>
                </a:solidFill>
              </a:rPr>
              <a:t>in the year 2019’s edition of the project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54376" y="1797221"/>
            <a:ext cx="3556538" cy="0"/>
          </a:xfrm>
          <a:prstGeom prst="line">
            <a:avLst/>
          </a:prstGeom>
          <a:ln w="9525" cap="rnd" cmpd="sng" algn="ctr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4376" y="2573813"/>
            <a:ext cx="3556538" cy="0"/>
          </a:xfrm>
          <a:prstGeom prst="line">
            <a:avLst/>
          </a:prstGeom>
          <a:ln w="9525" cap="rnd" cmpd="sng" algn="ctr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4376" y="3142657"/>
            <a:ext cx="3556538" cy="0"/>
          </a:xfrm>
          <a:prstGeom prst="line">
            <a:avLst/>
          </a:prstGeom>
          <a:ln w="9525" cap="rnd" cmpd="sng" algn="ctr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4376" y="3815375"/>
            <a:ext cx="3556538" cy="0"/>
          </a:xfrm>
          <a:prstGeom prst="line">
            <a:avLst/>
          </a:prstGeom>
          <a:ln w="9525" cap="rnd" cmpd="sng" algn="ctr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F:\Indicator Pictures\Lagos Agripreneurship Programme\DSC_0666.JPG"/>
          <p:cNvPicPr>
            <a:picLocks noChangeAspect="1" noChangeArrowheads="1"/>
          </p:cNvPicPr>
          <p:nvPr/>
        </p:nvPicPr>
        <p:blipFill rotWithShape="1">
          <a:blip r:embed="rId7" cstate="print"/>
          <a:srcRect l="32622" r="28548"/>
          <a:stretch/>
        </p:blipFill>
        <p:spPr bwMode="auto">
          <a:xfrm>
            <a:off x="4009768" y="642938"/>
            <a:ext cx="2848232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NavigationTriangle"/>
          <p:cNvSpPr/>
          <p:nvPr/>
        </p:nvSpPr>
        <p:spPr>
          <a:xfrm rot="16200000">
            <a:off x="6252842" y="630874"/>
            <a:ext cx="593093" cy="617220"/>
          </a:xfrm>
          <a:prstGeom prst="triangle">
            <a:avLst>
              <a:gd name="adj" fmla="val 100000"/>
            </a:avLst>
          </a:prstGeom>
          <a:solidFill>
            <a:schemeClr val="tx2">
              <a:lumMod val="10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0" name="NavigationIcon"/>
          <p:cNvSpPr>
            <a:spLocks noChangeAspect="1"/>
          </p:cNvSpPr>
          <p:nvPr/>
        </p:nvSpPr>
        <p:spPr bwMode="auto">
          <a:xfrm>
            <a:off x="6550212" y="720350"/>
            <a:ext cx="257175" cy="200402"/>
          </a:xfrm>
          <a:custGeom>
            <a:avLst/>
            <a:gdLst>
              <a:gd name="connsiteX0" fmla="*/ 1110996 w 1215497"/>
              <a:gd name="connsiteY0" fmla="*/ 801624 h 947166"/>
              <a:gd name="connsiteX1" fmla="*/ 1214722 w 1215497"/>
              <a:gd name="connsiteY1" fmla="*/ 930757 h 947166"/>
              <a:gd name="connsiteX2" fmla="*/ 1215437 w 1215497"/>
              <a:gd name="connsiteY2" fmla="*/ 933611 h 947166"/>
              <a:gd name="connsiteX3" fmla="*/ 1203276 w 1215497"/>
              <a:gd name="connsiteY3" fmla="*/ 947166 h 947166"/>
              <a:gd name="connsiteX4" fmla="*/ 1110996 w 1215497"/>
              <a:gd name="connsiteY4" fmla="*/ 947166 h 947166"/>
              <a:gd name="connsiteX5" fmla="*/ 1110996 w 1215497"/>
              <a:gd name="connsiteY5" fmla="*/ 801624 h 947166"/>
              <a:gd name="connsiteX6" fmla="*/ 519303 w 1215497"/>
              <a:gd name="connsiteY6" fmla="*/ 792099 h 947166"/>
              <a:gd name="connsiteX7" fmla="*/ 519303 w 1215497"/>
              <a:gd name="connsiteY7" fmla="*/ 947166 h 947166"/>
              <a:gd name="connsiteX8" fmla="*/ 427358 w 1215497"/>
              <a:gd name="connsiteY8" fmla="*/ 947166 h 947166"/>
              <a:gd name="connsiteX9" fmla="*/ 415241 w 1215497"/>
              <a:gd name="connsiteY9" fmla="*/ 934304 h 947166"/>
              <a:gd name="connsiteX10" fmla="*/ 417379 w 1215497"/>
              <a:gd name="connsiteY10" fmla="*/ 920726 h 947166"/>
              <a:gd name="connsiteX11" fmla="*/ 519303 w 1215497"/>
              <a:gd name="connsiteY11" fmla="*/ 792099 h 947166"/>
              <a:gd name="connsiteX12" fmla="*/ 1049655 w 1215497"/>
              <a:gd name="connsiteY12" fmla="*/ 778002 h 947166"/>
              <a:gd name="connsiteX13" fmla="*/ 1080135 w 1215497"/>
              <a:gd name="connsiteY13" fmla="*/ 788709 h 947166"/>
              <a:gd name="connsiteX14" fmla="*/ 1080135 w 1215497"/>
              <a:gd name="connsiteY14" fmla="*/ 947166 h 947166"/>
              <a:gd name="connsiteX15" fmla="*/ 1049655 w 1215497"/>
              <a:gd name="connsiteY15" fmla="*/ 947166 h 947166"/>
              <a:gd name="connsiteX16" fmla="*/ 582930 w 1215497"/>
              <a:gd name="connsiteY16" fmla="*/ 771525 h 947166"/>
              <a:gd name="connsiteX17" fmla="*/ 582930 w 1215497"/>
              <a:gd name="connsiteY17" fmla="*/ 947166 h 947166"/>
              <a:gd name="connsiteX18" fmla="*/ 551688 w 1215497"/>
              <a:gd name="connsiteY18" fmla="*/ 947166 h 947166"/>
              <a:gd name="connsiteX19" fmla="*/ 551688 w 1215497"/>
              <a:gd name="connsiteY19" fmla="*/ 780093 h 947166"/>
              <a:gd name="connsiteX20" fmla="*/ 582930 w 1215497"/>
              <a:gd name="connsiteY20" fmla="*/ 771525 h 947166"/>
              <a:gd name="connsiteX21" fmla="*/ 643700 w 1215497"/>
              <a:gd name="connsiteY21" fmla="*/ 762762 h 947166"/>
              <a:gd name="connsiteX22" fmla="*/ 814436 w 1215497"/>
              <a:gd name="connsiteY22" fmla="*/ 842099 h 947166"/>
              <a:gd name="connsiteX23" fmla="*/ 982314 w 1215497"/>
              <a:gd name="connsiteY23" fmla="*/ 762762 h 947166"/>
              <a:gd name="connsiteX24" fmla="*/ 1018032 w 1215497"/>
              <a:gd name="connsiteY24" fmla="*/ 768480 h 947166"/>
              <a:gd name="connsiteX25" fmla="*/ 1018032 w 1215497"/>
              <a:gd name="connsiteY25" fmla="*/ 947166 h 947166"/>
              <a:gd name="connsiteX26" fmla="*/ 612267 w 1215497"/>
              <a:gd name="connsiteY26" fmla="*/ 947166 h 947166"/>
              <a:gd name="connsiteX27" fmla="*/ 612267 w 1215497"/>
              <a:gd name="connsiteY27" fmla="*/ 764907 h 947166"/>
              <a:gd name="connsiteX28" fmla="*/ 643700 w 1215497"/>
              <a:gd name="connsiteY28" fmla="*/ 762762 h 947166"/>
              <a:gd name="connsiteX29" fmla="*/ 157449 w 1215497"/>
              <a:gd name="connsiteY29" fmla="*/ 593598 h 947166"/>
              <a:gd name="connsiteX30" fmla="*/ 183166 w 1215497"/>
              <a:gd name="connsiteY30" fmla="*/ 593598 h 947166"/>
              <a:gd name="connsiteX31" fmla="*/ 198882 w 1215497"/>
              <a:gd name="connsiteY31" fmla="*/ 609312 h 947166"/>
              <a:gd name="connsiteX32" fmla="*/ 198882 w 1215497"/>
              <a:gd name="connsiteY32" fmla="*/ 932166 h 947166"/>
              <a:gd name="connsiteX33" fmla="*/ 183166 w 1215497"/>
              <a:gd name="connsiteY33" fmla="*/ 947166 h 947166"/>
              <a:gd name="connsiteX34" fmla="*/ 157449 w 1215497"/>
              <a:gd name="connsiteY34" fmla="*/ 947166 h 947166"/>
              <a:gd name="connsiteX35" fmla="*/ 141732 w 1215497"/>
              <a:gd name="connsiteY35" fmla="*/ 932166 h 947166"/>
              <a:gd name="connsiteX36" fmla="*/ 141732 w 1215497"/>
              <a:gd name="connsiteY36" fmla="*/ 609312 h 947166"/>
              <a:gd name="connsiteX37" fmla="*/ 157449 w 1215497"/>
              <a:gd name="connsiteY37" fmla="*/ 593598 h 947166"/>
              <a:gd name="connsiteX38" fmla="*/ 1052370 w 1215497"/>
              <a:gd name="connsiteY38" fmla="*/ 458724 h 947166"/>
              <a:gd name="connsiteX39" fmla="*/ 1052370 w 1215497"/>
              <a:gd name="connsiteY39" fmla="*/ 464435 h 947166"/>
              <a:gd name="connsiteX40" fmla="*/ 1017359 w 1215497"/>
              <a:gd name="connsiteY40" fmla="*/ 525827 h 947166"/>
              <a:gd name="connsiteX41" fmla="*/ 950908 w 1215497"/>
              <a:gd name="connsiteY41" fmla="*/ 675739 h 947166"/>
              <a:gd name="connsiteX42" fmla="*/ 950908 w 1215497"/>
              <a:gd name="connsiteY42" fmla="*/ 764259 h 947166"/>
              <a:gd name="connsiteX43" fmla="*/ 919469 w 1215497"/>
              <a:gd name="connsiteY43" fmla="*/ 792099 h 947166"/>
              <a:gd name="connsiteX44" fmla="*/ 919469 w 1215497"/>
              <a:gd name="connsiteY44" fmla="*/ 703580 h 947166"/>
              <a:gd name="connsiteX45" fmla="*/ 815150 w 1215497"/>
              <a:gd name="connsiteY45" fmla="*/ 751409 h 947166"/>
              <a:gd name="connsiteX46" fmla="*/ 710830 w 1215497"/>
              <a:gd name="connsiteY46" fmla="*/ 703580 h 947166"/>
              <a:gd name="connsiteX47" fmla="*/ 710830 w 1215497"/>
              <a:gd name="connsiteY47" fmla="*/ 791386 h 947166"/>
              <a:gd name="connsiteX48" fmla="*/ 678677 w 1215497"/>
              <a:gd name="connsiteY48" fmla="*/ 766400 h 947166"/>
              <a:gd name="connsiteX49" fmla="*/ 678677 w 1215497"/>
              <a:gd name="connsiteY49" fmla="*/ 675739 h 947166"/>
              <a:gd name="connsiteX50" fmla="*/ 612227 w 1215497"/>
              <a:gd name="connsiteY50" fmla="*/ 525827 h 947166"/>
              <a:gd name="connsiteX51" fmla="*/ 577215 w 1215497"/>
              <a:gd name="connsiteY51" fmla="*/ 465863 h 947166"/>
              <a:gd name="connsiteX52" fmla="*/ 577215 w 1215497"/>
              <a:gd name="connsiteY52" fmla="*/ 460866 h 947166"/>
              <a:gd name="connsiteX53" fmla="*/ 612941 w 1215497"/>
              <a:gd name="connsiteY53" fmla="*/ 477999 h 947166"/>
              <a:gd name="connsiteX54" fmla="*/ 632948 w 1215497"/>
              <a:gd name="connsiteY54" fmla="*/ 501556 h 947166"/>
              <a:gd name="connsiteX55" fmla="*/ 640093 w 1215497"/>
              <a:gd name="connsiteY55" fmla="*/ 510123 h 947166"/>
              <a:gd name="connsiteX56" fmla="*/ 705829 w 1215497"/>
              <a:gd name="connsiteY56" fmla="*/ 659320 h 947166"/>
              <a:gd name="connsiteX57" fmla="*/ 710116 w 1215497"/>
              <a:gd name="connsiteY57" fmla="*/ 662890 h 947166"/>
              <a:gd name="connsiteX58" fmla="*/ 710830 w 1215497"/>
              <a:gd name="connsiteY58" fmla="*/ 662890 h 947166"/>
              <a:gd name="connsiteX59" fmla="*/ 710830 w 1215497"/>
              <a:gd name="connsiteY59" fmla="*/ 663604 h 947166"/>
              <a:gd name="connsiteX60" fmla="*/ 815150 w 1215497"/>
              <a:gd name="connsiteY60" fmla="*/ 719999 h 947166"/>
              <a:gd name="connsiteX61" fmla="*/ 919469 w 1215497"/>
              <a:gd name="connsiteY61" fmla="*/ 663604 h 947166"/>
              <a:gd name="connsiteX62" fmla="*/ 919469 w 1215497"/>
              <a:gd name="connsiteY62" fmla="*/ 662890 h 947166"/>
              <a:gd name="connsiteX63" fmla="*/ 920184 w 1215497"/>
              <a:gd name="connsiteY63" fmla="*/ 662890 h 947166"/>
              <a:gd name="connsiteX64" fmla="*/ 923757 w 1215497"/>
              <a:gd name="connsiteY64" fmla="*/ 659320 h 947166"/>
              <a:gd name="connsiteX65" fmla="*/ 989492 w 1215497"/>
              <a:gd name="connsiteY65" fmla="*/ 510123 h 947166"/>
              <a:gd name="connsiteX66" fmla="*/ 996638 w 1215497"/>
              <a:gd name="connsiteY66" fmla="*/ 501556 h 947166"/>
              <a:gd name="connsiteX67" fmla="*/ 1017359 w 1215497"/>
              <a:gd name="connsiteY67" fmla="*/ 475143 h 947166"/>
              <a:gd name="connsiteX68" fmla="*/ 1052370 w 1215497"/>
              <a:gd name="connsiteY68" fmla="*/ 458724 h 947166"/>
              <a:gd name="connsiteX69" fmla="*/ 1003935 w 1215497"/>
              <a:gd name="connsiteY69" fmla="*/ 379476 h 947166"/>
              <a:gd name="connsiteX70" fmla="*/ 1036681 w 1215497"/>
              <a:gd name="connsiteY70" fmla="*/ 384473 h 947166"/>
              <a:gd name="connsiteX71" fmla="*/ 1058037 w 1215497"/>
              <a:gd name="connsiteY71" fmla="*/ 388757 h 947166"/>
              <a:gd name="connsiteX72" fmla="*/ 1050207 w 1215497"/>
              <a:gd name="connsiteY72" fmla="*/ 418741 h 947166"/>
              <a:gd name="connsiteX73" fmla="*/ 1023868 w 1215497"/>
              <a:gd name="connsiteY73" fmla="*/ 451582 h 947166"/>
              <a:gd name="connsiteX74" fmla="*/ 1020308 w 1215497"/>
              <a:gd name="connsiteY74" fmla="*/ 453009 h 947166"/>
              <a:gd name="connsiteX75" fmla="*/ 1010342 w 1215497"/>
              <a:gd name="connsiteY75" fmla="*/ 453009 h 947166"/>
              <a:gd name="connsiteX76" fmla="*/ 1005359 w 1215497"/>
              <a:gd name="connsiteY76" fmla="*/ 448726 h 947166"/>
              <a:gd name="connsiteX77" fmla="*/ 1003935 w 1215497"/>
              <a:gd name="connsiteY77" fmla="*/ 379476 h 947166"/>
              <a:gd name="connsiteX78" fmla="*/ 625983 w 1215497"/>
              <a:gd name="connsiteY78" fmla="*/ 379476 h 947166"/>
              <a:gd name="connsiteX79" fmla="*/ 622408 w 1215497"/>
              <a:gd name="connsiteY79" fmla="*/ 444930 h 947166"/>
              <a:gd name="connsiteX80" fmla="*/ 618118 w 1215497"/>
              <a:gd name="connsiteY80" fmla="*/ 449199 h 947166"/>
              <a:gd name="connsiteX81" fmla="*/ 610253 w 1215497"/>
              <a:gd name="connsiteY81" fmla="*/ 448488 h 947166"/>
              <a:gd name="connsiteX82" fmla="*/ 606677 w 1215497"/>
              <a:gd name="connsiteY82" fmla="*/ 445642 h 947166"/>
              <a:gd name="connsiteX83" fmla="*/ 581651 w 1215497"/>
              <a:gd name="connsiteY83" fmla="*/ 420741 h 947166"/>
              <a:gd name="connsiteX84" fmla="*/ 573786 w 1215497"/>
              <a:gd name="connsiteY84" fmla="*/ 388725 h 947166"/>
              <a:gd name="connsiteX85" fmla="*/ 595237 w 1215497"/>
              <a:gd name="connsiteY85" fmla="*/ 384456 h 947166"/>
              <a:gd name="connsiteX86" fmla="*/ 625983 w 1215497"/>
              <a:gd name="connsiteY86" fmla="*/ 379476 h 947166"/>
              <a:gd name="connsiteX87" fmla="*/ 15725 w 1215497"/>
              <a:gd name="connsiteY87" fmla="*/ 156591 h 947166"/>
              <a:gd name="connsiteX88" fmla="*/ 31450 w 1215497"/>
              <a:gd name="connsiteY88" fmla="*/ 172296 h 947166"/>
              <a:gd name="connsiteX89" fmla="*/ 31450 w 1215497"/>
              <a:gd name="connsiteY89" fmla="*/ 489970 h 947166"/>
              <a:gd name="connsiteX90" fmla="*/ 73622 w 1215497"/>
              <a:gd name="connsiteY90" fmla="*/ 532089 h 947166"/>
              <a:gd name="connsiteX91" fmla="*/ 102928 w 1215497"/>
              <a:gd name="connsiteY91" fmla="*/ 532089 h 947166"/>
              <a:gd name="connsiteX92" fmla="*/ 102928 w 1215497"/>
              <a:gd name="connsiteY92" fmla="*/ 172296 h 947166"/>
              <a:gd name="connsiteX93" fmla="*/ 118653 w 1215497"/>
              <a:gd name="connsiteY93" fmla="*/ 156591 h 947166"/>
              <a:gd name="connsiteX94" fmla="*/ 134378 w 1215497"/>
              <a:gd name="connsiteY94" fmla="*/ 172296 h 947166"/>
              <a:gd name="connsiteX95" fmla="*/ 134378 w 1215497"/>
              <a:gd name="connsiteY95" fmla="*/ 532089 h 947166"/>
              <a:gd name="connsiteX96" fmla="*/ 137237 w 1215497"/>
              <a:gd name="connsiteY96" fmla="*/ 532089 h 947166"/>
              <a:gd name="connsiteX97" fmla="*/ 202282 w 1215497"/>
              <a:gd name="connsiteY97" fmla="*/ 532089 h 947166"/>
              <a:gd name="connsiteX98" fmla="*/ 205141 w 1215497"/>
              <a:gd name="connsiteY98" fmla="*/ 532089 h 947166"/>
              <a:gd name="connsiteX99" fmla="*/ 205141 w 1215497"/>
              <a:gd name="connsiteY99" fmla="*/ 172296 h 947166"/>
              <a:gd name="connsiteX100" fmla="*/ 220866 w 1215497"/>
              <a:gd name="connsiteY100" fmla="*/ 156591 h 947166"/>
              <a:gd name="connsiteX101" fmla="*/ 236591 w 1215497"/>
              <a:gd name="connsiteY101" fmla="*/ 172296 h 947166"/>
              <a:gd name="connsiteX102" fmla="*/ 236591 w 1215497"/>
              <a:gd name="connsiteY102" fmla="*/ 532089 h 947166"/>
              <a:gd name="connsiteX103" fmla="*/ 265897 w 1215497"/>
              <a:gd name="connsiteY103" fmla="*/ 532089 h 947166"/>
              <a:gd name="connsiteX104" fmla="*/ 308069 w 1215497"/>
              <a:gd name="connsiteY104" fmla="*/ 489970 h 947166"/>
              <a:gd name="connsiteX105" fmla="*/ 308069 w 1215497"/>
              <a:gd name="connsiteY105" fmla="*/ 172296 h 947166"/>
              <a:gd name="connsiteX106" fmla="*/ 323794 w 1215497"/>
              <a:gd name="connsiteY106" fmla="*/ 156591 h 947166"/>
              <a:gd name="connsiteX107" fmla="*/ 340233 w 1215497"/>
              <a:gd name="connsiteY107" fmla="*/ 172296 h 947166"/>
              <a:gd name="connsiteX108" fmla="*/ 340233 w 1215497"/>
              <a:gd name="connsiteY108" fmla="*/ 489970 h 947166"/>
              <a:gd name="connsiteX109" fmla="*/ 265897 w 1215497"/>
              <a:gd name="connsiteY109" fmla="*/ 563499 h 947166"/>
              <a:gd name="connsiteX110" fmla="*/ 218007 w 1215497"/>
              <a:gd name="connsiteY110" fmla="*/ 563499 h 947166"/>
              <a:gd name="connsiteX111" fmla="*/ 121512 w 1215497"/>
              <a:gd name="connsiteY111" fmla="*/ 563499 h 947166"/>
              <a:gd name="connsiteX112" fmla="*/ 73622 w 1215497"/>
              <a:gd name="connsiteY112" fmla="*/ 563499 h 947166"/>
              <a:gd name="connsiteX113" fmla="*/ 0 w 1215497"/>
              <a:gd name="connsiteY113" fmla="*/ 489970 h 947166"/>
              <a:gd name="connsiteX114" fmla="*/ 0 w 1215497"/>
              <a:gd name="connsiteY114" fmla="*/ 172296 h 947166"/>
              <a:gd name="connsiteX115" fmla="*/ 15725 w 1215497"/>
              <a:gd name="connsiteY115" fmla="*/ 156591 h 947166"/>
              <a:gd name="connsiteX116" fmla="*/ 815888 w 1215497"/>
              <a:gd name="connsiteY116" fmla="*/ 55626 h 947166"/>
              <a:gd name="connsiteX117" fmla="*/ 1012267 w 1215497"/>
              <a:gd name="connsiteY117" fmla="*/ 97760 h 947166"/>
              <a:gd name="connsiteX118" fmla="*/ 1012267 w 1215497"/>
              <a:gd name="connsiteY118" fmla="*/ 207021 h 947166"/>
              <a:gd name="connsiteX119" fmla="*/ 1130808 w 1215497"/>
              <a:gd name="connsiteY119" fmla="*/ 328422 h 947166"/>
              <a:gd name="connsiteX120" fmla="*/ 1089390 w 1215497"/>
              <a:gd name="connsiteY120" fmla="*/ 318424 h 947166"/>
              <a:gd name="connsiteX121" fmla="*/ 1049400 w 1215497"/>
              <a:gd name="connsiteY121" fmla="*/ 310569 h 947166"/>
              <a:gd name="connsiteX122" fmla="*/ 820886 w 1215497"/>
              <a:gd name="connsiteY122" fmla="*/ 285574 h 947166"/>
              <a:gd name="connsiteX123" fmla="*/ 815888 w 1215497"/>
              <a:gd name="connsiteY123" fmla="*/ 285574 h 947166"/>
              <a:gd name="connsiteX124" fmla="*/ 810889 w 1215497"/>
              <a:gd name="connsiteY124" fmla="*/ 285574 h 947166"/>
              <a:gd name="connsiteX125" fmla="*/ 581661 w 1215497"/>
              <a:gd name="connsiteY125" fmla="*/ 310569 h 947166"/>
              <a:gd name="connsiteX126" fmla="*/ 580947 w 1215497"/>
              <a:gd name="connsiteY126" fmla="*/ 310569 h 947166"/>
              <a:gd name="connsiteX127" fmla="*/ 538815 w 1215497"/>
              <a:gd name="connsiteY127" fmla="*/ 319138 h 947166"/>
              <a:gd name="connsiteX128" fmla="*/ 500253 w 1215497"/>
              <a:gd name="connsiteY128" fmla="*/ 328422 h 947166"/>
              <a:gd name="connsiteX129" fmla="*/ 618795 w 1215497"/>
              <a:gd name="connsiteY129" fmla="*/ 207021 h 947166"/>
              <a:gd name="connsiteX130" fmla="*/ 618795 w 1215497"/>
              <a:gd name="connsiteY130" fmla="*/ 97760 h 947166"/>
              <a:gd name="connsiteX131" fmla="*/ 815888 w 1215497"/>
              <a:gd name="connsiteY131" fmla="*/ 55626 h 947166"/>
              <a:gd name="connsiteX132" fmla="*/ 817460 w 1215497"/>
              <a:gd name="connsiteY132" fmla="*/ 31242 h 947166"/>
              <a:gd name="connsiteX133" fmla="*/ 607447 w 1215497"/>
              <a:gd name="connsiteY133" fmla="*/ 76248 h 947166"/>
              <a:gd name="connsiteX134" fmla="*/ 596732 w 1215497"/>
              <a:gd name="connsiteY134" fmla="*/ 89821 h 947166"/>
              <a:gd name="connsiteX135" fmla="*/ 596732 w 1215497"/>
              <a:gd name="connsiteY135" fmla="*/ 194120 h 947166"/>
              <a:gd name="connsiteX136" fmla="*/ 458867 w 1215497"/>
              <a:gd name="connsiteY136" fmla="*/ 334137 h 947166"/>
              <a:gd name="connsiteX137" fmla="*/ 459581 w 1215497"/>
              <a:gd name="connsiteY137" fmla="*/ 351282 h 947166"/>
              <a:gd name="connsiteX138" fmla="*/ 472439 w 1215497"/>
              <a:gd name="connsiteY138" fmla="*/ 356997 h 947166"/>
              <a:gd name="connsiteX139" fmla="*/ 477440 w 1215497"/>
              <a:gd name="connsiteY139" fmla="*/ 356283 h 947166"/>
              <a:gd name="connsiteX140" fmla="*/ 547444 w 1215497"/>
              <a:gd name="connsiteY140" fmla="*/ 338424 h 947166"/>
              <a:gd name="connsiteX141" fmla="*/ 588875 w 1215497"/>
              <a:gd name="connsiteY141" fmla="*/ 329851 h 947166"/>
              <a:gd name="connsiteX142" fmla="*/ 813174 w 1215497"/>
              <a:gd name="connsiteY142" fmla="*/ 305562 h 947166"/>
              <a:gd name="connsiteX143" fmla="*/ 817460 w 1215497"/>
              <a:gd name="connsiteY143" fmla="*/ 305562 h 947166"/>
              <a:gd name="connsiteX144" fmla="*/ 822460 w 1215497"/>
              <a:gd name="connsiteY144" fmla="*/ 305562 h 947166"/>
              <a:gd name="connsiteX145" fmla="*/ 1046759 w 1215497"/>
              <a:gd name="connsiteY145" fmla="*/ 329851 h 947166"/>
              <a:gd name="connsiteX146" fmla="*/ 1085333 w 1215497"/>
              <a:gd name="connsiteY146" fmla="*/ 337709 h 947166"/>
              <a:gd name="connsiteX147" fmla="*/ 1157480 w 1215497"/>
              <a:gd name="connsiteY147" fmla="*/ 356283 h 947166"/>
              <a:gd name="connsiteX148" fmla="*/ 1163194 w 1215497"/>
              <a:gd name="connsiteY148" fmla="*/ 356997 h 947166"/>
              <a:gd name="connsiteX149" fmla="*/ 1176052 w 1215497"/>
              <a:gd name="connsiteY149" fmla="*/ 351282 h 947166"/>
              <a:gd name="connsiteX150" fmla="*/ 1176767 w 1215497"/>
              <a:gd name="connsiteY150" fmla="*/ 334137 h 947166"/>
              <a:gd name="connsiteX151" fmla="*/ 1038901 w 1215497"/>
              <a:gd name="connsiteY151" fmla="*/ 194120 h 947166"/>
              <a:gd name="connsiteX152" fmla="*/ 1038901 w 1215497"/>
              <a:gd name="connsiteY152" fmla="*/ 89821 h 947166"/>
              <a:gd name="connsiteX153" fmla="*/ 1027472 w 1215497"/>
              <a:gd name="connsiteY153" fmla="*/ 76248 h 947166"/>
              <a:gd name="connsiteX154" fmla="*/ 817460 w 1215497"/>
              <a:gd name="connsiteY154" fmla="*/ 31242 h 947166"/>
              <a:gd name="connsiteX155" fmla="*/ 817460 w 1215497"/>
              <a:gd name="connsiteY155" fmla="*/ 0 h 947166"/>
              <a:gd name="connsiteX156" fmla="*/ 1035331 w 1215497"/>
              <a:gd name="connsiteY156" fmla="*/ 45720 h 947166"/>
              <a:gd name="connsiteX157" fmla="*/ 1038188 w 1215497"/>
              <a:gd name="connsiteY157" fmla="*/ 46435 h 947166"/>
              <a:gd name="connsiteX158" fmla="*/ 1070333 w 1215497"/>
              <a:gd name="connsiteY158" fmla="*/ 90011 h 947166"/>
              <a:gd name="connsiteX159" fmla="*/ 1070333 w 1215497"/>
              <a:gd name="connsiteY159" fmla="*/ 181451 h 947166"/>
              <a:gd name="connsiteX160" fmla="*/ 1198913 w 1215497"/>
              <a:gd name="connsiteY160" fmla="*/ 312182 h 947166"/>
              <a:gd name="connsiteX161" fmla="*/ 1201770 w 1215497"/>
              <a:gd name="connsiteY161" fmla="*/ 315754 h 947166"/>
              <a:gd name="connsiteX162" fmla="*/ 1199627 w 1215497"/>
              <a:gd name="connsiteY162" fmla="*/ 372190 h 947166"/>
              <a:gd name="connsiteX163" fmla="*/ 1163196 w 1215497"/>
              <a:gd name="connsiteY163" fmla="*/ 388620 h 947166"/>
              <a:gd name="connsiteX164" fmla="*/ 1148910 w 1215497"/>
              <a:gd name="connsiteY164" fmla="*/ 386477 h 947166"/>
              <a:gd name="connsiteX165" fmla="*/ 1078905 w 1215497"/>
              <a:gd name="connsiteY165" fmla="*/ 368618 h 947166"/>
              <a:gd name="connsiteX166" fmla="*/ 1041046 w 1215497"/>
              <a:gd name="connsiteY166" fmla="*/ 361474 h 947166"/>
              <a:gd name="connsiteX167" fmla="*/ 822460 w 1215497"/>
              <a:gd name="connsiteY167" fmla="*/ 337185 h 947166"/>
              <a:gd name="connsiteX168" fmla="*/ 821031 w 1215497"/>
              <a:gd name="connsiteY168" fmla="*/ 337185 h 947166"/>
              <a:gd name="connsiteX169" fmla="*/ 817460 w 1215497"/>
              <a:gd name="connsiteY169" fmla="*/ 337185 h 947166"/>
              <a:gd name="connsiteX170" fmla="*/ 814602 w 1215497"/>
              <a:gd name="connsiteY170" fmla="*/ 337185 h 947166"/>
              <a:gd name="connsiteX171" fmla="*/ 813174 w 1215497"/>
              <a:gd name="connsiteY171" fmla="*/ 337185 h 947166"/>
              <a:gd name="connsiteX172" fmla="*/ 594588 w 1215497"/>
              <a:gd name="connsiteY172" fmla="*/ 361474 h 947166"/>
              <a:gd name="connsiteX173" fmla="*/ 553871 w 1215497"/>
              <a:gd name="connsiteY173" fmla="*/ 369332 h 947166"/>
              <a:gd name="connsiteX174" fmla="*/ 486724 w 1215497"/>
              <a:gd name="connsiteY174" fmla="*/ 386477 h 947166"/>
              <a:gd name="connsiteX175" fmla="*/ 472437 w 1215497"/>
              <a:gd name="connsiteY175" fmla="*/ 388620 h 947166"/>
              <a:gd name="connsiteX176" fmla="*/ 436006 w 1215497"/>
              <a:gd name="connsiteY176" fmla="*/ 372190 h 947166"/>
              <a:gd name="connsiteX177" fmla="*/ 433863 w 1215497"/>
              <a:gd name="connsiteY177" fmla="*/ 315754 h 947166"/>
              <a:gd name="connsiteX178" fmla="*/ 436721 w 1215497"/>
              <a:gd name="connsiteY178" fmla="*/ 312182 h 947166"/>
              <a:gd name="connsiteX179" fmla="*/ 565301 w 1215497"/>
              <a:gd name="connsiteY179" fmla="*/ 181451 h 947166"/>
              <a:gd name="connsiteX180" fmla="*/ 565301 w 1215497"/>
              <a:gd name="connsiteY180" fmla="*/ 90011 h 947166"/>
              <a:gd name="connsiteX181" fmla="*/ 597445 w 1215497"/>
              <a:gd name="connsiteY181" fmla="*/ 46435 h 947166"/>
              <a:gd name="connsiteX182" fmla="*/ 600303 w 1215497"/>
              <a:gd name="connsiteY182" fmla="*/ 45720 h 947166"/>
              <a:gd name="connsiteX183" fmla="*/ 817460 w 1215497"/>
              <a:gd name="connsiteY183" fmla="*/ 0 h 94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5497" h="947166">
                <a:moveTo>
                  <a:pt x="1110996" y="801624"/>
                </a:moveTo>
                <a:cubicBezTo>
                  <a:pt x="1160355" y="827308"/>
                  <a:pt x="1206137" y="867261"/>
                  <a:pt x="1214722" y="930757"/>
                </a:cubicBezTo>
                <a:cubicBezTo>
                  <a:pt x="1214722" y="931470"/>
                  <a:pt x="1214722" y="932897"/>
                  <a:pt x="1215437" y="933611"/>
                </a:cubicBezTo>
                <a:cubicBezTo>
                  <a:pt x="1216152" y="940745"/>
                  <a:pt x="1210429" y="947166"/>
                  <a:pt x="1203276" y="947166"/>
                </a:cubicBezTo>
                <a:cubicBezTo>
                  <a:pt x="1203276" y="947166"/>
                  <a:pt x="1203276" y="947166"/>
                  <a:pt x="1110996" y="947166"/>
                </a:cubicBezTo>
                <a:cubicBezTo>
                  <a:pt x="1110996" y="947166"/>
                  <a:pt x="1110996" y="947166"/>
                  <a:pt x="1110996" y="801624"/>
                </a:cubicBezTo>
                <a:close/>
                <a:moveTo>
                  <a:pt x="519303" y="792099"/>
                </a:moveTo>
                <a:cubicBezTo>
                  <a:pt x="519303" y="792099"/>
                  <a:pt x="519303" y="792099"/>
                  <a:pt x="519303" y="947166"/>
                </a:cubicBezTo>
                <a:cubicBezTo>
                  <a:pt x="519303" y="947166"/>
                  <a:pt x="519303" y="947166"/>
                  <a:pt x="427358" y="947166"/>
                </a:cubicBezTo>
                <a:cubicBezTo>
                  <a:pt x="420230" y="947166"/>
                  <a:pt x="414528" y="941449"/>
                  <a:pt x="415241" y="934304"/>
                </a:cubicBezTo>
                <a:cubicBezTo>
                  <a:pt x="415954" y="929301"/>
                  <a:pt x="416667" y="925014"/>
                  <a:pt x="417379" y="920726"/>
                </a:cubicBezTo>
                <a:cubicBezTo>
                  <a:pt x="425220" y="852125"/>
                  <a:pt x="470836" y="813537"/>
                  <a:pt x="519303" y="792099"/>
                </a:cubicBezTo>
                <a:close/>
                <a:moveTo>
                  <a:pt x="1049655" y="778002"/>
                </a:moveTo>
                <a:cubicBezTo>
                  <a:pt x="1059579" y="780857"/>
                  <a:pt x="1069503" y="784426"/>
                  <a:pt x="1080135" y="788709"/>
                </a:cubicBezTo>
                <a:cubicBezTo>
                  <a:pt x="1080135" y="788709"/>
                  <a:pt x="1080135" y="788709"/>
                  <a:pt x="1080135" y="947166"/>
                </a:cubicBezTo>
                <a:cubicBezTo>
                  <a:pt x="1080135" y="947166"/>
                  <a:pt x="1080135" y="947166"/>
                  <a:pt x="1049655" y="947166"/>
                </a:cubicBezTo>
                <a:close/>
                <a:moveTo>
                  <a:pt x="582930" y="771525"/>
                </a:moveTo>
                <a:cubicBezTo>
                  <a:pt x="582930" y="771525"/>
                  <a:pt x="582930" y="771525"/>
                  <a:pt x="582930" y="947166"/>
                </a:cubicBezTo>
                <a:cubicBezTo>
                  <a:pt x="582930" y="947166"/>
                  <a:pt x="582930" y="947166"/>
                  <a:pt x="551688" y="947166"/>
                </a:cubicBezTo>
                <a:cubicBezTo>
                  <a:pt x="551688" y="780093"/>
                  <a:pt x="551688" y="780093"/>
                  <a:pt x="551688" y="780093"/>
                </a:cubicBezTo>
                <a:cubicBezTo>
                  <a:pt x="562339" y="776523"/>
                  <a:pt x="572990" y="773667"/>
                  <a:pt x="582930" y="771525"/>
                </a:cubicBezTo>
                <a:close/>
                <a:moveTo>
                  <a:pt x="643700" y="762762"/>
                </a:moveTo>
                <a:cubicBezTo>
                  <a:pt x="664417" y="787064"/>
                  <a:pt x="711566" y="842099"/>
                  <a:pt x="814436" y="842099"/>
                </a:cubicBezTo>
                <a:cubicBezTo>
                  <a:pt x="917306" y="842099"/>
                  <a:pt x="958739" y="796355"/>
                  <a:pt x="982314" y="762762"/>
                </a:cubicBezTo>
                <a:cubicBezTo>
                  <a:pt x="985886" y="762762"/>
                  <a:pt x="999459" y="764907"/>
                  <a:pt x="1018032" y="768480"/>
                </a:cubicBezTo>
                <a:cubicBezTo>
                  <a:pt x="1018032" y="768480"/>
                  <a:pt x="1018032" y="768480"/>
                  <a:pt x="1018032" y="947166"/>
                </a:cubicBezTo>
                <a:cubicBezTo>
                  <a:pt x="1018032" y="947166"/>
                  <a:pt x="1018032" y="947166"/>
                  <a:pt x="612267" y="947166"/>
                </a:cubicBezTo>
                <a:cubicBezTo>
                  <a:pt x="612267" y="947166"/>
                  <a:pt x="612267" y="947166"/>
                  <a:pt x="612267" y="764907"/>
                </a:cubicBezTo>
                <a:cubicBezTo>
                  <a:pt x="628698" y="762762"/>
                  <a:pt x="640842" y="762762"/>
                  <a:pt x="643700" y="762762"/>
                </a:cubicBezTo>
                <a:close/>
                <a:moveTo>
                  <a:pt x="157449" y="593598"/>
                </a:moveTo>
                <a:cubicBezTo>
                  <a:pt x="157449" y="593598"/>
                  <a:pt x="157449" y="593598"/>
                  <a:pt x="183166" y="593598"/>
                </a:cubicBezTo>
                <a:cubicBezTo>
                  <a:pt x="191739" y="593598"/>
                  <a:pt x="198882" y="600027"/>
                  <a:pt x="198882" y="609312"/>
                </a:cubicBezTo>
                <a:cubicBezTo>
                  <a:pt x="198882" y="609312"/>
                  <a:pt x="198882" y="609312"/>
                  <a:pt x="198882" y="932166"/>
                </a:cubicBezTo>
                <a:cubicBezTo>
                  <a:pt x="198882" y="940024"/>
                  <a:pt x="191739" y="947166"/>
                  <a:pt x="183166" y="947166"/>
                </a:cubicBezTo>
                <a:cubicBezTo>
                  <a:pt x="183166" y="947166"/>
                  <a:pt x="183166" y="947166"/>
                  <a:pt x="157449" y="947166"/>
                </a:cubicBezTo>
                <a:cubicBezTo>
                  <a:pt x="148876" y="947166"/>
                  <a:pt x="141732" y="940024"/>
                  <a:pt x="141732" y="932166"/>
                </a:cubicBezTo>
                <a:cubicBezTo>
                  <a:pt x="141732" y="932166"/>
                  <a:pt x="141732" y="932166"/>
                  <a:pt x="141732" y="609312"/>
                </a:cubicBezTo>
                <a:cubicBezTo>
                  <a:pt x="141732" y="600027"/>
                  <a:pt x="148876" y="593598"/>
                  <a:pt x="157449" y="593598"/>
                </a:cubicBezTo>
                <a:close/>
                <a:moveTo>
                  <a:pt x="1052370" y="458724"/>
                </a:moveTo>
                <a:cubicBezTo>
                  <a:pt x="1052370" y="460866"/>
                  <a:pt x="1053084" y="463007"/>
                  <a:pt x="1052370" y="464435"/>
                </a:cubicBezTo>
                <a:cubicBezTo>
                  <a:pt x="1050941" y="477285"/>
                  <a:pt x="1043796" y="507981"/>
                  <a:pt x="1017359" y="525827"/>
                </a:cubicBezTo>
                <a:cubicBezTo>
                  <a:pt x="1006641" y="554382"/>
                  <a:pt x="973058" y="644329"/>
                  <a:pt x="950908" y="675739"/>
                </a:cubicBezTo>
                <a:cubicBezTo>
                  <a:pt x="950908" y="675739"/>
                  <a:pt x="950908" y="675739"/>
                  <a:pt x="950908" y="764259"/>
                </a:cubicBezTo>
                <a:cubicBezTo>
                  <a:pt x="942334" y="774253"/>
                  <a:pt x="932331" y="783533"/>
                  <a:pt x="919469" y="792099"/>
                </a:cubicBezTo>
                <a:cubicBezTo>
                  <a:pt x="919469" y="792099"/>
                  <a:pt x="919469" y="792099"/>
                  <a:pt x="919469" y="703580"/>
                </a:cubicBezTo>
                <a:cubicBezTo>
                  <a:pt x="890889" y="724996"/>
                  <a:pt x="847303" y="751409"/>
                  <a:pt x="815150" y="751409"/>
                </a:cubicBezTo>
                <a:cubicBezTo>
                  <a:pt x="782997" y="751409"/>
                  <a:pt x="739411" y="724996"/>
                  <a:pt x="710830" y="703580"/>
                </a:cubicBezTo>
                <a:cubicBezTo>
                  <a:pt x="710830" y="703580"/>
                  <a:pt x="710830" y="703580"/>
                  <a:pt x="710830" y="791386"/>
                </a:cubicBezTo>
                <a:cubicBezTo>
                  <a:pt x="697254" y="783533"/>
                  <a:pt x="686537" y="774967"/>
                  <a:pt x="678677" y="766400"/>
                </a:cubicBezTo>
                <a:cubicBezTo>
                  <a:pt x="678677" y="766400"/>
                  <a:pt x="678677" y="766400"/>
                  <a:pt x="678677" y="675739"/>
                </a:cubicBezTo>
                <a:cubicBezTo>
                  <a:pt x="656527" y="645043"/>
                  <a:pt x="622944" y="554382"/>
                  <a:pt x="612227" y="525827"/>
                </a:cubicBezTo>
                <a:cubicBezTo>
                  <a:pt x="587219" y="509409"/>
                  <a:pt x="579359" y="481568"/>
                  <a:pt x="577215" y="465863"/>
                </a:cubicBezTo>
                <a:cubicBezTo>
                  <a:pt x="577215" y="464435"/>
                  <a:pt x="577215" y="463007"/>
                  <a:pt x="577215" y="460866"/>
                </a:cubicBezTo>
                <a:cubicBezTo>
                  <a:pt x="577215" y="460866"/>
                  <a:pt x="577215" y="460866"/>
                  <a:pt x="612941" y="477999"/>
                </a:cubicBezTo>
                <a:cubicBezTo>
                  <a:pt x="616514" y="486565"/>
                  <a:pt x="622230" y="495845"/>
                  <a:pt x="632948" y="501556"/>
                </a:cubicBezTo>
                <a:cubicBezTo>
                  <a:pt x="635806" y="503698"/>
                  <a:pt x="638664" y="506553"/>
                  <a:pt x="640093" y="510123"/>
                </a:cubicBezTo>
                <a:cubicBezTo>
                  <a:pt x="659385" y="564376"/>
                  <a:pt x="692967" y="647185"/>
                  <a:pt x="705829" y="659320"/>
                </a:cubicBezTo>
                <a:cubicBezTo>
                  <a:pt x="707258" y="660748"/>
                  <a:pt x="707972" y="661462"/>
                  <a:pt x="710116" y="662890"/>
                </a:cubicBezTo>
                <a:cubicBezTo>
                  <a:pt x="710116" y="662890"/>
                  <a:pt x="710116" y="662890"/>
                  <a:pt x="710830" y="662890"/>
                </a:cubicBezTo>
                <a:cubicBezTo>
                  <a:pt x="710830" y="662890"/>
                  <a:pt x="710830" y="662890"/>
                  <a:pt x="710830" y="663604"/>
                </a:cubicBezTo>
                <a:cubicBezTo>
                  <a:pt x="734409" y="684306"/>
                  <a:pt x="786569" y="719999"/>
                  <a:pt x="815150" y="719999"/>
                </a:cubicBezTo>
                <a:cubicBezTo>
                  <a:pt x="843731" y="719999"/>
                  <a:pt x="895890" y="684306"/>
                  <a:pt x="919469" y="663604"/>
                </a:cubicBezTo>
                <a:cubicBezTo>
                  <a:pt x="919469" y="663604"/>
                  <a:pt x="919469" y="663604"/>
                  <a:pt x="919469" y="662890"/>
                </a:cubicBezTo>
                <a:cubicBezTo>
                  <a:pt x="919469" y="662890"/>
                  <a:pt x="919469" y="662890"/>
                  <a:pt x="920184" y="662890"/>
                </a:cubicBezTo>
                <a:cubicBezTo>
                  <a:pt x="921613" y="661462"/>
                  <a:pt x="922328" y="660748"/>
                  <a:pt x="923757" y="659320"/>
                </a:cubicBezTo>
                <a:cubicBezTo>
                  <a:pt x="936618" y="647185"/>
                  <a:pt x="970200" y="564376"/>
                  <a:pt x="989492" y="510123"/>
                </a:cubicBezTo>
                <a:cubicBezTo>
                  <a:pt x="990921" y="506553"/>
                  <a:pt x="993779" y="503698"/>
                  <a:pt x="996638" y="501556"/>
                </a:cubicBezTo>
                <a:cubicBezTo>
                  <a:pt x="1008070" y="495845"/>
                  <a:pt x="1014501" y="485137"/>
                  <a:pt x="1017359" y="475143"/>
                </a:cubicBezTo>
                <a:cubicBezTo>
                  <a:pt x="1017359" y="475143"/>
                  <a:pt x="1017359" y="475143"/>
                  <a:pt x="1052370" y="458724"/>
                </a:cubicBezTo>
                <a:close/>
                <a:moveTo>
                  <a:pt x="1003935" y="379476"/>
                </a:moveTo>
                <a:cubicBezTo>
                  <a:pt x="1022444" y="382332"/>
                  <a:pt x="1033834" y="384473"/>
                  <a:pt x="1036681" y="384473"/>
                </a:cubicBezTo>
                <a:cubicBezTo>
                  <a:pt x="1036681" y="384473"/>
                  <a:pt x="1036681" y="384473"/>
                  <a:pt x="1058037" y="388757"/>
                </a:cubicBezTo>
                <a:cubicBezTo>
                  <a:pt x="1056613" y="398752"/>
                  <a:pt x="1054478" y="408747"/>
                  <a:pt x="1050207" y="418741"/>
                </a:cubicBezTo>
                <a:cubicBezTo>
                  <a:pt x="1049495" y="418741"/>
                  <a:pt x="1045935" y="429450"/>
                  <a:pt x="1023868" y="451582"/>
                </a:cubicBezTo>
                <a:cubicBezTo>
                  <a:pt x="1023868" y="453009"/>
                  <a:pt x="1023156" y="453009"/>
                  <a:pt x="1020308" y="453009"/>
                </a:cubicBezTo>
                <a:cubicBezTo>
                  <a:pt x="1020308" y="453009"/>
                  <a:pt x="1020308" y="453009"/>
                  <a:pt x="1010342" y="453009"/>
                </a:cubicBezTo>
                <a:cubicBezTo>
                  <a:pt x="1007495" y="453009"/>
                  <a:pt x="1005359" y="450868"/>
                  <a:pt x="1005359" y="448726"/>
                </a:cubicBezTo>
                <a:cubicBezTo>
                  <a:pt x="1005359" y="441587"/>
                  <a:pt x="1004647" y="423739"/>
                  <a:pt x="1003935" y="379476"/>
                </a:cubicBezTo>
                <a:close/>
                <a:moveTo>
                  <a:pt x="625983" y="379476"/>
                </a:moveTo>
                <a:cubicBezTo>
                  <a:pt x="621693" y="407935"/>
                  <a:pt x="622408" y="434259"/>
                  <a:pt x="622408" y="444930"/>
                </a:cubicBezTo>
                <a:cubicBezTo>
                  <a:pt x="622408" y="447065"/>
                  <a:pt x="620263" y="449199"/>
                  <a:pt x="618118" y="449199"/>
                </a:cubicBezTo>
                <a:cubicBezTo>
                  <a:pt x="618118" y="449199"/>
                  <a:pt x="618118" y="449199"/>
                  <a:pt x="610253" y="448488"/>
                </a:cubicBezTo>
                <a:cubicBezTo>
                  <a:pt x="608823" y="448488"/>
                  <a:pt x="606677" y="447065"/>
                  <a:pt x="606677" y="445642"/>
                </a:cubicBezTo>
                <a:cubicBezTo>
                  <a:pt x="603102" y="442796"/>
                  <a:pt x="598812" y="433547"/>
                  <a:pt x="581651" y="420741"/>
                </a:cubicBezTo>
                <a:cubicBezTo>
                  <a:pt x="577361" y="410780"/>
                  <a:pt x="575216" y="400108"/>
                  <a:pt x="573786" y="388725"/>
                </a:cubicBezTo>
                <a:cubicBezTo>
                  <a:pt x="573786" y="388725"/>
                  <a:pt x="573786" y="388725"/>
                  <a:pt x="595237" y="384456"/>
                </a:cubicBezTo>
                <a:cubicBezTo>
                  <a:pt x="598097" y="384456"/>
                  <a:pt x="609538" y="382322"/>
                  <a:pt x="625983" y="379476"/>
                </a:cubicBezTo>
                <a:close/>
                <a:moveTo>
                  <a:pt x="15725" y="156591"/>
                </a:moveTo>
                <a:cubicBezTo>
                  <a:pt x="24303" y="156591"/>
                  <a:pt x="31450" y="163016"/>
                  <a:pt x="31450" y="172296"/>
                </a:cubicBezTo>
                <a:cubicBezTo>
                  <a:pt x="31450" y="172296"/>
                  <a:pt x="31450" y="172296"/>
                  <a:pt x="31450" y="489970"/>
                </a:cubicBezTo>
                <a:cubicBezTo>
                  <a:pt x="31450" y="512814"/>
                  <a:pt x="50034" y="532089"/>
                  <a:pt x="73622" y="532089"/>
                </a:cubicBezTo>
                <a:cubicBezTo>
                  <a:pt x="73622" y="532089"/>
                  <a:pt x="73622" y="532089"/>
                  <a:pt x="102928" y="532089"/>
                </a:cubicBezTo>
                <a:cubicBezTo>
                  <a:pt x="102928" y="532089"/>
                  <a:pt x="102928" y="532089"/>
                  <a:pt x="102928" y="172296"/>
                </a:cubicBezTo>
                <a:cubicBezTo>
                  <a:pt x="102928" y="163016"/>
                  <a:pt x="110076" y="156591"/>
                  <a:pt x="118653" y="156591"/>
                </a:cubicBezTo>
                <a:cubicBezTo>
                  <a:pt x="127230" y="156591"/>
                  <a:pt x="134378" y="163016"/>
                  <a:pt x="134378" y="172296"/>
                </a:cubicBezTo>
                <a:cubicBezTo>
                  <a:pt x="134378" y="172296"/>
                  <a:pt x="134378" y="172296"/>
                  <a:pt x="134378" y="532089"/>
                </a:cubicBezTo>
                <a:cubicBezTo>
                  <a:pt x="134378" y="532089"/>
                  <a:pt x="134378" y="532089"/>
                  <a:pt x="137237" y="532089"/>
                </a:cubicBezTo>
                <a:cubicBezTo>
                  <a:pt x="137237" y="532089"/>
                  <a:pt x="137237" y="532089"/>
                  <a:pt x="202282" y="532089"/>
                </a:cubicBezTo>
                <a:cubicBezTo>
                  <a:pt x="202282" y="532089"/>
                  <a:pt x="202282" y="532089"/>
                  <a:pt x="205141" y="532089"/>
                </a:cubicBezTo>
                <a:cubicBezTo>
                  <a:pt x="205141" y="532089"/>
                  <a:pt x="205141" y="532089"/>
                  <a:pt x="205141" y="172296"/>
                </a:cubicBezTo>
                <a:cubicBezTo>
                  <a:pt x="205141" y="163016"/>
                  <a:pt x="212289" y="156591"/>
                  <a:pt x="220866" y="156591"/>
                </a:cubicBezTo>
                <a:cubicBezTo>
                  <a:pt x="230158" y="156591"/>
                  <a:pt x="236591" y="163016"/>
                  <a:pt x="236591" y="172296"/>
                </a:cubicBezTo>
                <a:cubicBezTo>
                  <a:pt x="236591" y="172296"/>
                  <a:pt x="236591" y="172296"/>
                  <a:pt x="236591" y="532089"/>
                </a:cubicBezTo>
                <a:cubicBezTo>
                  <a:pt x="236591" y="532089"/>
                  <a:pt x="236591" y="532089"/>
                  <a:pt x="265897" y="532089"/>
                </a:cubicBezTo>
                <a:cubicBezTo>
                  <a:pt x="289484" y="532089"/>
                  <a:pt x="308069" y="512814"/>
                  <a:pt x="308069" y="489970"/>
                </a:cubicBezTo>
                <a:cubicBezTo>
                  <a:pt x="308069" y="489970"/>
                  <a:pt x="308069" y="489970"/>
                  <a:pt x="308069" y="172296"/>
                </a:cubicBezTo>
                <a:cubicBezTo>
                  <a:pt x="308069" y="163016"/>
                  <a:pt x="315216" y="156591"/>
                  <a:pt x="323794" y="156591"/>
                </a:cubicBezTo>
                <a:cubicBezTo>
                  <a:pt x="333800" y="156591"/>
                  <a:pt x="340233" y="163016"/>
                  <a:pt x="340233" y="172296"/>
                </a:cubicBezTo>
                <a:cubicBezTo>
                  <a:pt x="340233" y="172296"/>
                  <a:pt x="340233" y="172296"/>
                  <a:pt x="340233" y="489970"/>
                </a:cubicBezTo>
                <a:cubicBezTo>
                  <a:pt x="340233" y="529947"/>
                  <a:pt x="306639" y="563499"/>
                  <a:pt x="265897" y="563499"/>
                </a:cubicBezTo>
                <a:cubicBezTo>
                  <a:pt x="265897" y="563499"/>
                  <a:pt x="265897" y="563499"/>
                  <a:pt x="218007" y="563499"/>
                </a:cubicBezTo>
                <a:cubicBezTo>
                  <a:pt x="218007" y="563499"/>
                  <a:pt x="218007" y="563499"/>
                  <a:pt x="121512" y="563499"/>
                </a:cubicBezTo>
                <a:cubicBezTo>
                  <a:pt x="121512" y="563499"/>
                  <a:pt x="121512" y="563499"/>
                  <a:pt x="73622" y="563499"/>
                </a:cubicBezTo>
                <a:cubicBezTo>
                  <a:pt x="32880" y="563499"/>
                  <a:pt x="0" y="529947"/>
                  <a:pt x="0" y="489970"/>
                </a:cubicBezTo>
                <a:cubicBezTo>
                  <a:pt x="0" y="489970"/>
                  <a:pt x="0" y="489970"/>
                  <a:pt x="0" y="172296"/>
                </a:cubicBezTo>
                <a:cubicBezTo>
                  <a:pt x="0" y="163016"/>
                  <a:pt x="7148" y="156591"/>
                  <a:pt x="15725" y="156591"/>
                </a:cubicBezTo>
                <a:close/>
                <a:moveTo>
                  <a:pt x="815888" y="55626"/>
                </a:moveTo>
                <a:cubicBezTo>
                  <a:pt x="872302" y="55626"/>
                  <a:pt x="942284" y="70623"/>
                  <a:pt x="1012267" y="97760"/>
                </a:cubicBezTo>
                <a:cubicBezTo>
                  <a:pt x="1012267" y="97760"/>
                  <a:pt x="1012267" y="97760"/>
                  <a:pt x="1012267" y="207021"/>
                </a:cubicBezTo>
                <a:cubicBezTo>
                  <a:pt x="1130808" y="328422"/>
                  <a:pt x="1130808" y="328422"/>
                  <a:pt x="1130808" y="328422"/>
                </a:cubicBezTo>
                <a:cubicBezTo>
                  <a:pt x="1119383" y="325566"/>
                  <a:pt x="1105100" y="321995"/>
                  <a:pt x="1089390" y="318424"/>
                </a:cubicBezTo>
                <a:cubicBezTo>
                  <a:pt x="1089390" y="318424"/>
                  <a:pt x="1089390" y="318424"/>
                  <a:pt x="1049400" y="310569"/>
                </a:cubicBezTo>
                <a:cubicBezTo>
                  <a:pt x="1047972" y="309855"/>
                  <a:pt x="911578" y="286289"/>
                  <a:pt x="820886" y="285574"/>
                </a:cubicBezTo>
                <a:cubicBezTo>
                  <a:pt x="820886" y="285574"/>
                  <a:pt x="820886" y="285574"/>
                  <a:pt x="815888" y="285574"/>
                </a:cubicBezTo>
                <a:cubicBezTo>
                  <a:pt x="815888" y="285574"/>
                  <a:pt x="815888" y="285574"/>
                  <a:pt x="810889" y="285574"/>
                </a:cubicBezTo>
                <a:cubicBezTo>
                  <a:pt x="719484" y="286289"/>
                  <a:pt x="583089" y="309855"/>
                  <a:pt x="581661" y="310569"/>
                </a:cubicBezTo>
                <a:cubicBezTo>
                  <a:pt x="581661" y="310569"/>
                  <a:pt x="581661" y="310569"/>
                  <a:pt x="580947" y="310569"/>
                </a:cubicBezTo>
                <a:cubicBezTo>
                  <a:pt x="580947" y="310569"/>
                  <a:pt x="580947" y="310569"/>
                  <a:pt x="538815" y="319138"/>
                </a:cubicBezTo>
                <a:cubicBezTo>
                  <a:pt x="523819" y="322709"/>
                  <a:pt x="510965" y="325566"/>
                  <a:pt x="500253" y="328422"/>
                </a:cubicBezTo>
                <a:cubicBezTo>
                  <a:pt x="500253" y="328422"/>
                  <a:pt x="500253" y="328422"/>
                  <a:pt x="618795" y="207021"/>
                </a:cubicBezTo>
                <a:cubicBezTo>
                  <a:pt x="618795" y="207021"/>
                  <a:pt x="618795" y="207021"/>
                  <a:pt x="618795" y="97760"/>
                </a:cubicBezTo>
                <a:cubicBezTo>
                  <a:pt x="688777" y="70623"/>
                  <a:pt x="758759" y="55626"/>
                  <a:pt x="815888" y="55626"/>
                </a:cubicBezTo>
                <a:close/>
                <a:moveTo>
                  <a:pt x="817460" y="31242"/>
                </a:moveTo>
                <a:cubicBezTo>
                  <a:pt x="714597" y="31242"/>
                  <a:pt x="613162" y="74105"/>
                  <a:pt x="607447" y="76248"/>
                </a:cubicBezTo>
                <a:cubicBezTo>
                  <a:pt x="601018" y="78391"/>
                  <a:pt x="596732" y="83391"/>
                  <a:pt x="596732" y="89821"/>
                </a:cubicBezTo>
                <a:cubicBezTo>
                  <a:pt x="596732" y="89821"/>
                  <a:pt x="596732" y="89821"/>
                  <a:pt x="596732" y="194120"/>
                </a:cubicBezTo>
                <a:cubicBezTo>
                  <a:pt x="596732" y="194120"/>
                  <a:pt x="596732" y="194120"/>
                  <a:pt x="458867" y="334137"/>
                </a:cubicBezTo>
                <a:cubicBezTo>
                  <a:pt x="455295" y="339138"/>
                  <a:pt x="455295" y="346282"/>
                  <a:pt x="459581" y="351282"/>
                </a:cubicBezTo>
                <a:cubicBezTo>
                  <a:pt x="462439" y="354854"/>
                  <a:pt x="467439" y="356997"/>
                  <a:pt x="472439" y="356997"/>
                </a:cubicBezTo>
                <a:cubicBezTo>
                  <a:pt x="474582" y="356997"/>
                  <a:pt x="476011" y="356283"/>
                  <a:pt x="477440" y="356283"/>
                </a:cubicBezTo>
                <a:cubicBezTo>
                  <a:pt x="478154" y="356283"/>
                  <a:pt x="504584" y="347710"/>
                  <a:pt x="547444" y="338424"/>
                </a:cubicBezTo>
                <a:cubicBezTo>
                  <a:pt x="547444" y="338424"/>
                  <a:pt x="547444" y="338424"/>
                  <a:pt x="588875" y="329851"/>
                </a:cubicBezTo>
                <a:cubicBezTo>
                  <a:pt x="590303" y="329851"/>
                  <a:pt x="723883" y="306277"/>
                  <a:pt x="813174" y="305562"/>
                </a:cubicBezTo>
                <a:cubicBezTo>
                  <a:pt x="814602" y="305562"/>
                  <a:pt x="816031" y="305562"/>
                  <a:pt x="817460" y="305562"/>
                </a:cubicBezTo>
                <a:cubicBezTo>
                  <a:pt x="819603" y="305562"/>
                  <a:pt x="821031" y="305562"/>
                  <a:pt x="822460" y="305562"/>
                </a:cubicBezTo>
                <a:cubicBezTo>
                  <a:pt x="911751" y="306277"/>
                  <a:pt x="1045331" y="329851"/>
                  <a:pt x="1046759" y="329851"/>
                </a:cubicBezTo>
                <a:cubicBezTo>
                  <a:pt x="1046759" y="329851"/>
                  <a:pt x="1046759" y="329851"/>
                  <a:pt x="1085333" y="337709"/>
                </a:cubicBezTo>
                <a:cubicBezTo>
                  <a:pt x="1129621" y="347710"/>
                  <a:pt x="1157480" y="356283"/>
                  <a:pt x="1157480" y="356283"/>
                </a:cubicBezTo>
                <a:cubicBezTo>
                  <a:pt x="1159623" y="356283"/>
                  <a:pt x="1161052" y="356997"/>
                  <a:pt x="1163194" y="356997"/>
                </a:cubicBezTo>
                <a:cubicBezTo>
                  <a:pt x="1168195" y="356997"/>
                  <a:pt x="1173195" y="354854"/>
                  <a:pt x="1176052" y="351282"/>
                </a:cubicBezTo>
                <a:cubicBezTo>
                  <a:pt x="1180338" y="346282"/>
                  <a:pt x="1180338" y="339138"/>
                  <a:pt x="1176767" y="334137"/>
                </a:cubicBezTo>
                <a:cubicBezTo>
                  <a:pt x="1176767" y="334137"/>
                  <a:pt x="1176767" y="334137"/>
                  <a:pt x="1038901" y="194120"/>
                </a:cubicBezTo>
                <a:cubicBezTo>
                  <a:pt x="1038901" y="194120"/>
                  <a:pt x="1038901" y="194120"/>
                  <a:pt x="1038901" y="89821"/>
                </a:cubicBezTo>
                <a:cubicBezTo>
                  <a:pt x="1038901" y="83391"/>
                  <a:pt x="1033901" y="78391"/>
                  <a:pt x="1027472" y="76248"/>
                </a:cubicBezTo>
                <a:cubicBezTo>
                  <a:pt x="1021758" y="74105"/>
                  <a:pt x="920323" y="31242"/>
                  <a:pt x="817460" y="31242"/>
                </a:cubicBezTo>
                <a:close/>
                <a:moveTo>
                  <a:pt x="817460" y="0"/>
                </a:moveTo>
                <a:cubicBezTo>
                  <a:pt x="883178" y="0"/>
                  <a:pt x="958183" y="15716"/>
                  <a:pt x="1035331" y="45720"/>
                </a:cubicBezTo>
                <a:cubicBezTo>
                  <a:pt x="1036760" y="45720"/>
                  <a:pt x="1037474" y="46435"/>
                  <a:pt x="1038188" y="46435"/>
                </a:cubicBezTo>
                <a:cubicBezTo>
                  <a:pt x="1057475" y="52864"/>
                  <a:pt x="1070333" y="70009"/>
                  <a:pt x="1070333" y="90011"/>
                </a:cubicBezTo>
                <a:cubicBezTo>
                  <a:pt x="1070333" y="90011"/>
                  <a:pt x="1070333" y="90011"/>
                  <a:pt x="1070333" y="181451"/>
                </a:cubicBezTo>
                <a:cubicBezTo>
                  <a:pt x="1070333" y="181451"/>
                  <a:pt x="1070333" y="181451"/>
                  <a:pt x="1198913" y="312182"/>
                </a:cubicBezTo>
                <a:cubicBezTo>
                  <a:pt x="1200342" y="313611"/>
                  <a:pt x="1201056" y="314325"/>
                  <a:pt x="1201770" y="315754"/>
                </a:cubicBezTo>
                <a:cubicBezTo>
                  <a:pt x="1214628" y="332899"/>
                  <a:pt x="1213914" y="355759"/>
                  <a:pt x="1199627" y="372190"/>
                </a:cubicBezTo>
                <a:cubicBezTo>
                  <a:pt x="1191055" y="382191"/>
                  <a:pt x="1177483" y="388620"/>
                  <a:pt x="1163196" y="388620"/>
                </a:cubicBezTo>
                <a:cubicBezTo>
                  <a:pt x="1158196" y="388620"/>
                  <a:pt x="1153196" y="387906"/>
                  <a:pt x="1148910" y="386477"/>
                </a:cubicBezTo>
                <a:cubicBezTo>
                  <a:pt x="1147481" y="385763"/>
                  <a:pt x="1121051" y="377905"/>
                  <a:pt x="1078905" y="368618"/>
                </a:cubicBezTo>
                <a:cubicBezTo>
                  <a:pt x="1078905" y="368618"/>
                  <a:pt x="1078905" y="368618"/>
                  <a:pt x="1041046" y="361474"/>
                </a:cubicBezTo>
                <a:cubicBezTo>
                  <a:pt x="1033902" y="360045"/>
                  <a:pt x="906751" y="337900"/>
                  <a:pt x="822460" y="337185"/>
                </a:cubicBezTo>
                <a:cubicBezTo>
                  <a:pt x="822460" y="337185"/>
                  <a:pt x="822460" y="337185"/>
                  <a:pt x="821031" y="337185"/>
                </a:cubicBezTo>
                <a:cubicBezTo>
                  <a:pt x="819603" y="337185"/>
                  <a:pt x="818888" y="337185"/>
                  <a:pt x="817460" y="337185"/>
                </a:cubicBezTo>
                <a:cubicBezTo>
                  <a:pt x="816745" y="337185"/>
                  <a:pt x="816031" y="337185"/>
                  <a:pt x="814602" y="337185"/>
                </a:cubicBezTo>
                <a:cubicBezTo>
                  <a:pt x="814602" y="337185"/>
                  <a:pt x="814602" y="337185"/>
                  <a:pt x="813174" y="337185"/>
                </a:cubicBezTo>
                <a:cubicBezTo>
                  <a:pt x="728883" y="337900"/>
                  <a:pt x="601731" y="360045"/>
                  <a:pt x="594588" y="361474"/>
                </a:cubicBezTo>
                <a:cubicBezTo>
                  <a:pt x="594588" y="361474"/>
                  <a:pt x="594588" y="361474"/>
                  <a:pt x="553871" y="369332"/>
                </a:cubicBezTo>
                <a:cubicBezTo>
                  <a:pt x="514583" y="377905"/>
                  <a:pt x="488867" y="385763"/>
                  <a:pt x="486724" y="386477"/>
                </a:cubicBezTo>
                <a:cubicBezTo>
                  <a:pt x="482438" y="387906"/>
                  <a:pt x="477438" y="388620"/>
                  <a:pt x="472437" y="388620"/>
                </a:cubicBezTo>
                <a:cubicBezTo>
                  <a:pt x="458151" y="388620"/>
                  <a:pt x="444578" y="382191"/>
                  <a:pt x="436006" y="372190"/>
                </a:cubicBezTo>
                <a:cubicBezTo>
                  <a:pt x="421720" y="355759"/>
                  <a:pt x="421005" y="332899"/>
                  <a:pt x="433863" y="315754"/>
                </a:cubicBezTo>
                <a:cubicBezTo>
                  <a:pt x="434578" y="314325"/>
                  <a:pt x="435292" y="313611"/>
                  <a:pt x="436721" y="312182"/>
                </a:cubicBezTo>
                <a:cubicBezTo>
                  <a:pt x="436721" y="312182"/>
                  <a:pt x="436721" y="312182"/>
                  <a:pt x="565301" y="181451"/>
                </a:cubicBezTo>
                <a:cubicBezTo>
                  <a:pt x="565301" y="181451"/>
                  <a:pt x="565301" y="181451"/>
                  <a:pt x="565301" y="90011"/>
                </a:cubicBezTo>
                <a:cubicBezTo>
                  <a:pt x="565301" y="70009"/>
                  <a:pt x="578159" y="52864"/>
                  <a:pt x="597445" y="46435"/>
                </a:cubicBezTo>
                <a:cubicBezTo>
                  <a:pt x="598160" y="46435"/>
                  <a:pt x="598874" y="45720"/>
                  <a:pt x="600303" y="45720"/>
                </a:cubicBezTo>
                <a:cubicBezTo>
                  <a:pt x="677451" y="15716"/>
                  <a:pt x="752456" y="0"/>
                  <a:pt x="817460" y="0"/>
                </a:cubicBez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dirty="0">
              <a:solidFill>
                <a:schemeClr val="tx2">
                  <a:lumMod val="10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5486"/>
            <a:ext cx="6172200" cy="648072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Lagos </a:t>
            </a:r>
            <a:r>
              <a:rPr lang="en-GB" b="1" dirty="0" err="1" smtClean="0"/>
              <a:t>Agriprenurship</a:t>
            </a:r>
            <a:r>
              <a:rPr lang="en-GB" b="1" dirty="0" smtClean="0"/>
              <a:t> Programme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681541"/>
            <a:ext cx="6172200" cy="3913082"/>
          </a:xfrm>
        </p:spPr>
        <p:txBody>
          <a:bodyPr/>
          <a:lstStyle/>
          <a:p>
            <a:endParaRPr lang="en-GB" dirty="0" smtClean="0"/>
          </a:p>
          <a:p>
            <a:r>
              <a:rPr lang="en-US" dirty="0" smtClean="0"/>
              <a:t>To promote employment generation for youths in the State through Agriculture, the Ministry plan to train 2,000 youths annually under this scheme</a:t>
            </a:r>
            <a:endParaRPr lang="en-GB" dirty="0" smtClean="0"/>
          </a:p>
          <a:p>
            <a:r>
              <a:rPr lang="en-GB" dirty="0" smtClean="0"/>
              <a:t> So far 200 Youth </a:t>
            </a:r>
            <a:r>
              <a:rPr lang="en-GB" dirty="0" err="1" smtClean="0"/>
              <a:t>Agriprenurs</a:t>
            </a:r>
            <a:r>
              <a:rPr lang="en-GB" dirty="0" smtClean="0"/>
              <a:t> trained in various Agricultural Enterprises. 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26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843559"/>
            <a:ext cx="6172200" cy="3751064"/>
          </a:xfrm>
        </p:spPr>
        <p:txBody>
          <a:bodyPr/>
          <a:lstStyle/>
          <a:p>
            <a:r>
              <a:rPr lang="en-US" dirty="0" smtClean="0"/>
              <a:t>Also, the Ministry through its World Bank Assisted Agro-processing, Productivity Enhancement and Livelihood Improvement Support Project (APPEALS) has trained </a:t>
            </a:r>
            <a:r>
              <a:rPr lang="en-US" smtClean="0"/>
              <a:t>and supported </a:t>
            </a:r>
            <a:r>
              <a:rPr lang="en-US" dirty="0" smtClean="0"/>
              <a:t>over 500 Youths and women in the 3 value chain of Aquaculture, Poultry and Rice Value Chain.</a:t>
            </a: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05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9900">
              <a:srgbClr val="665C5F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think-cell Slide" r:id="rId7" imgW="286" imgH="286" progId="TCLayout.ActiveDocument.1">
                  <p:embed/>
                </p:oleObj>
              </mc:Choice>
              <mc:Fallback>
                <p:oleObj name="think-cell Slide" r:id="rId7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72D7BDC-062E-4893-8077-852E29BEF9F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375" y="1617521"/>
            <a:ext cx="2704889" cy="2078718"/>
          </a:xfrm>
        </p:spPr>
        <p:txBody>
          <a:bodyPr/>
          <a:lstStyle/>
          <a:p>
            <a:r>
              <a:rPr lang="en-GB" sz="1050" dirty="0"/>
              <a:t>Early activation of the Incident Command System on COVID-19 </a:t>
            </a:r>
            <a:br>
              <a:rPr lang="en-GB" sz="1050" dirty="0"/>
            </a:br>
            <a:r>
              <a:rPr lang="en-GB" sz="1050" dirty="0"/>
              <a:t/>
            </a:r>
            <a:br>
              <a:rPr lang="en-GB" sz="1050" dirty="0"/>
            </a:br>
            <a:r>
              <a:rPr lang="en-GB" sz="1050" dirty="0"/>
              <a:t>Construction and Commissioning of 110-bed Onikan Isolation Centre; a PPP Initiative in collaboration with </a:t>
            </a:r>
            <a:r>
              <a:rPr lang="en-GB" sz="1050" dirty="0" err="1"/>
              <a:t>GTB</a:t>
            </a:r>
            <a:r>
              <a:rPr lang="en-GB" sz="1050" dirty="0"/>
              <a:t> and other partners </a:t>
            </a:r>
            <a:br>
              <a:rPr lang="en-GB" sz="1050" dirty="0"/>
            </a:br>
            <a:r>
              <a:rPr lang="en-GB" sz="1050" dirty="0"/>
              <a:t/>
            </a:r>
            <a:br>
              <a:rPr lang="en-GB" sz="1050" dirty="0"/>
            </a:br>
            <a:r>
              <a:rPr lang="en-GB" sz="1050" dirty="0"/>
              <a:t>Construction and Commissioning of </a:t>
            </a:r>
            <a:r>
              <a:rPr lang="en-GB" sz="1050" dirty="0" err="1"/>
              <a:t>Eti-Osa</a:t>
            </a:r>
            <a:r>
              <a:rPr lang="en-GB" sz="1050" dirty="0"/>
              <a:t> (</a:t>
            </a:r>
            <a:r>
              <a:rPr lang="en-GB" sz="1050" dirty="0" err="1"/>
              <a:t>LandMark</a:t>
            </a:r>
            <a:r>
              <a:rPr lang="en-GB" sz="1050" dirty="0"/>
              <a:t>) Isolation Centre; a PPP Initiative in collaboration with </a:t>
            </a:r>
            <a:r>
              <a:rPr lang="en-GB" sz="1050" dirty="0" err="1"/>
              <a:t>YPO</a:t>
            </a:r>
            <a:r>
              <a:rPr lang="en-GB" sz="1050" dirty="0"/>
              <a:t/>
            </a:r>
            <a:br>
              <a:rPr lang="en-GB" sz="1050" dirty="0"/>
            </a:br>
            <a:r>
              <a:rPr lang="en-GB" sz="1050" dirty="0"/>
              <a:t/>
            </a:r>
            <a:br>
              <a:rPr lang="en-GB" sz="1050" dirty="0"/>
            </a:br>
            <a:r>
              <a:rPr lang="en-GB" sz="1050" dirty="0"/>
              <a:t>Construction and Commissioning of Gbagada Isolation Centre</a:t>
            </a:r>
            <a:endParaRPr lang="en-US" sz="1050" dirty="0"/>
          </a:p>
        </p:txBody>
      </p:sp>
      <p:pic>
        <p:nvPicPr>
          <p:cNvPr id="16" name="Picture 2" descr="C:\Users\PRO\Desktop\backup1\desktop\Picture Folder 2020\92. Commissioning of 110-bed Onikan Isolation Centre 08-04-2020 by MG\IMG_2890.JPG">
            <a:extLst>
              <a:ext uri="{FF2B5EF4-FFF2-40B4-BE49-F238E27FC236}">
                <a16:creationId xmlns:a16="http://schemas.microsoft.com/office/drawing/2014/main" id="{80E1DCBB-217B-4025-98D9-0454F49C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95" y="642938"/>
            <a:ext cx="2059505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PRO\Desktop\backup1\desktop\Picture Folder 2020\92. Commissioning of 110-bed Onikan Isolation Centre 08-04-2020 by MG\IMG_2773.JPG">
            <a:extLst>
              <a:ext uri="{FF2B5EF4-FFF2-40B4-BE49-F238E27FC236}">
                <a16:creationId xmlns:a16="http://schemas.microsoft.com/office/drawing/2014/main" id="{1278EA16-7257-4150-9BBB-29C931EC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42938"/>
            <a:ext cx="138496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PRO\Desktop\backup1\desktop\Picture Folder 2020\101. Commissioning of Eti-Osa Isolation Facility by MG 22-04-2020\IMG_3551.JPG">
            <a:extLst>
              <a:ext uri="{FF2B5EF4-FFF2-40B4-BE49-F238E27FC236}">
                <a16:creationId xmlns:a16="http://schemas.microsoft.com/office/drawing/2014/main" id="{70310950-E635-4B3C-9D05-78207284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19583"/>
            <a:ext cx="1944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PRO\Desktop\backup1\desktop\Picture Folder 2020\97. MG Visit Eti-Osa Isolation Centre @ Land Mark VI 15-04-2020\IMG_3341.JPG">
            <a:extLst>
              <a:ext uri="{FF2B5EF4-FFF2-40B4-BE49-F238E27FC236}">
                <a16:creationId xmlns:a16="http://schemas.microsoft.com/office/drawing/2014/main" id="{F69712D5-8531-4E0C-B7E1-3A9BA22DE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00" y="1719583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PRO\Desktop\backup1\desktop\Picture Folder 2020\97. MG Visit Eti-Osa Isolation Centre @ Land Mark VI 15-04-2020\IMG_3361.JPG">
            <a:extLst>
              <a:ext uri="{FF2B5EF4-FFF2-40B4-BE49-F238E27FC236}">
                <a16:creationId xmlns:a16="http://schemas.microsoft.com/office/drawing/2014/main" id="{2CA1CDA2-C2CB-456E-8169-216EB46A6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00" y="2786984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:\Users\PRO\Desktop\backup1\desktop\Picture Folder 2020\106. Commissioning of Gbagada Isolation Centre 01-05-2020\IMG_3894.JPG">
            <a:extLst>
              <a:ext uri="{FF2B5EF4-FFF2-40B4-BE49-F238E27FC236}">
                <a16:creationId xmlns:a16="http://schemas.microsoft.com/office/drawing/2014/main" id="{318B61FE-4F1D-4B61-9D1F-95E87E61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00" y="3420563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C:\Users\PRO\Desktop\backup1\desktop\Picture Folder 2020\106. Commissioning of Gbagada Isolation Centre 01-05-2020\IMG_3910.JPG">
            <a:extLst>
              <a:ext uri="{FF2B5EF4-FFF2-40B4-BE49-F238E27FC236}">
                <a16:creationId xmlns:a16="http://schemas.microsoft.com/office/drawing/2014/main" id="{087C4405-543A-4768-8369-EEC1CAFFC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15583"/>
            <a:ext cx="2227471" cy="148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NavigationTriangle">
            <a:extLst>
              <a:ext uri="{FF2B5EF4-FFF2-40B4-BE49-F238E27FC236}">
                <a16:creationId xmlns:a16="http://schemas.microsoft.com/office/drawing/2014/main" id="{9C31B36A-3F91-4DF0-97C4-0BA8963E02EA}"/>
              </a:ext>
            </a:extLst>
          </p:cNvPr>
          <p:cNvSpPr/>
          <p:nvPr/>
        </p:nvSpPr>
        <p:spPr>
          <a:xfrm rot="16200000">
            <a:off x="6252842" y="630874"/>
            <a:ext cx="593093" cy="617220"/>
          </a:xfrm>
          <a:prstGeom prst="triangle">
            <a:avLst>
              <a:gd name="adj" fmla="val 100000"/>
            </a:avLst>
          </a:prstGeom>
          <a:solidFill>
            <a:schemeClr val="tx2">
              <a:lumMod val="10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</a:endParaRPr>
          </a:p>
        </p:txBody>
      </p:sp>
      <p:sp>
        <p:nvSpPr>
          <p:cNvPr id="25" name="NavigationIcon">
            <a:extLst>
              <a:ext uri="{FF2B5EF4-FFF2-40B4-BE49-F238E27FC236}">
                <a16:creationId xmlns:a16="http://schemas.microsoft.com/office/drawing/2014/main" id="{4930B29E-FC0B-487D-9E82-8D8FDC59EA5F}"/>
              </a:ext>
            </a:extLst>
          </p:cNvPr>
          <p:cNvSpPr>
            <a:spLocks noChangeAspect="1"/>
          </p:cNvSpPr>
          <p:nvPr/>
        </p:nvSpPr>
        <p:spPr bwMode="auto">
          <a:xfrm>
            <a:off x="6550212" y="743685"/>
            <a:ext cx="257175" cy="153732"/>
          </a:xfrm>
          <a:custGeom>
            <a:avLst/>
            <a:gdLst>
              <a:gd name="connsiteX0" fmla="*/ 1070769 w 1282700"/>
              <a:gd name="connsiteY0" fmla="*/ 644525 h 766763"/>
              <a:gd name="connsiteX1" fmla="*/ 1103313 w 1282700"/>
              <a:gd name="connsiteY1" fmla="*/ 678657 h 766763"/>
              <a:gd name="connsiteX2" fmla="*/ 1070769 w 1282700"/>
              <a:gd name="connsiteY2" fmla="*/ 712789 h 766763"/>
              <a:gd name="connsiteX3" fmla="*/ 1038225 w 1282700"/>
              <a:gd name="connsiteY3" fmla="*/ 678657 h 766763"/>
              <a:gd name="connsiteX4" fmla="*/ 1070769 w 1282700"/>
              <a:gd name="connsiteY4" fmla="*/ 644525 h 766763"/>
              <a:gd name="connsiteX5" fmla="*/ 250032 w 1282700"/>
              <a:gd name="connsiteY5" fmla="*/ 644525 h 766763"/>
              <a:gd name="connsiteX6" fmla="*/ 284164 w 1282700"/>
              <a:gd name="connsiteY6" fmla="*/ 678657 h 766763"/>
              <a:gd name="connsiteX7" fmla="*/ 250032 w 1282700"/>
              <a:gd name="connsiteY7" fmla="*/ 712789 h 766763"/>
              <a:gd name="connsiteX8" fmla="*/ 215900 w 1282700"/>
              <a:gd name="connsiteY8" fmla="*/ 678657 h 766763"/>
              <a:gd name="connsiteX9" fmla="*/ 250032 w 1282700"/>
              <a:gd name="connsiteY9" fmla="*/ 644525 h 766763"/>
              <a:gd name="connsiteX10" fmla="*/ 360362 w 1282700"/>
              <a:gd name="connsiteY10" fmla="*/ 630238 h 766763"/>
              <a:gd name="connsiteX11" fmla="*/ 960437 w 1282700"/>
              <a:gd name="connsiteY11" fmla="*/ 630238 h 766763"/>
              <a:gd name="connsiteX12" fmla="*/ 951303 w 1282700"/>
              <a:gd name="connsiteY12" fmla="*/ 661988 h 766763"/>
              <a:gd name="connsiteX13" fmla="*/ 369497 w 1282700"/>
              <a:gd name="connsiteY13" fmla="*/ 661988 h 766763"/>
              <a:gd name="connsiteX14" fmla="*/ 360362 w 1282700"/>
              <a:gd name="connsiteY14" fmla="*/ 630238 h 766763"/>
              <a:gd name="connsiteX15" fmla="*/ 1070071 w 1282700"/>
              <a:gd name="connsiteY15" fmla="*/ 620713 h 766763"/>
              <a:gd name="connsiteX16" fmla="*/ 1012825 w 1282700"/>
              <a:gd name="connsiteY16" fmla="*/ 677959 h 766763"/>
              <a:gd name="connsiteX17" fmla="*/ 1070071 w 1282700"/>
              <a:gd name="connsiteY17" fmla="*/ 736601 h 766763"/>
              <a:gd name="connsiteX18" fmla="*/ 1128713 w 1282700"/>
              <a:gd name="connsiteY18" fmla="*/ 677959 h 766763"/>
              <a:gd name="connsiteX19" fmla="*/ 1070071 w 1282700"/>
              <a:gd name="connsiteY19" fmla="*/ 620713 h 766763"/>
              <a:gd name="connsiteX20" fmla="*/ 248796 w 1282700"/>
              <a:gd name="connsiteY20" fmla="*/ 620713 h 766763"/>
              <a:gd name="connsiteX21" fmla="*/ 188912 w 1282700"/>
              <a:gd name="connsiteY21" fmla="*/ 677959 h 766763"/>
              <a:gd name="connsiteX22" fmla="*/ 248796 w 1282700"/>
              <a:gd name="connsiteY22" fmla="*/ 736601 h 766763"/>
              <a:gd name="connsiteX23" fmla="*/ 307975 w 1282700"/>
              <a:gd name="connsiteY23" fmla="*/ 677959 h 766763"/>
              <a:gd name="connsiteX24" fmla="*/ 248796 w 1282700"/>
              <a:gd name="connsiteY24" fmla="*/ 620713 h 766763"/>
              <a:gd name="connsiteX25" fmla="*/ 1070069 w 1282700"/>
              <a:gd name="connsiteY25" fmla="*/ 588963 h 766763"/>
              <a:gd name="connsiteX26" fmla="*/ 1158875 w 1282700"/>
              <a:gd name="connsiteY26" fmla="*/ 677863 h 766763"/>
              <a:gd name="connsiteX27" fmla="*/ 1073566 w 1282700"/>
              <a:gd name="connsiteY27" fmla="*/ 766763 h 766763"/>
              <a:gd name="connsiteX28" fmla="*/ 982662 w 1282700"/>
              <a:gd name="connsiteY28" fmla="*/ 677863 h 766763"/>
              <a:gd name="connsiteX29" fmla="*/ 1070069 w 1282700"/>
              <a:gd name="connsiteY29" fmla="*/ 588963 h 766763"/>
              <a:gd name="connsiteX30" fmla="*/ 248444 w 1282700"/>
              <a:gd name="connsiteY30" fmla="*/ 588963 h 766763"/>
              <a:gd name="connsiteX31" fmla="*/ 338138 w 1282700"/>
              <a:gd name="connsiteY31" fmla="*/ 677863 h 766763"/>
              <a:gd name="connsiteX32" fmla="*/ 251247 w 1282700"/>
              <a:gd name="connsiteY32" fmla="*/ 766763 h 766763"/>
              <a:gd name="connsiteX33" fmla="*/ 158750 w 1282700"/>
              <a:gd name="connsiteY33" fmla="*/ 677863 h 766763"/>
              <a:gd name="connsiteX34" fmla="*/ 248444 w 1282700"/>
              <a:gd name="connsiteY34" fmla="*/ 588963 h 766763"/>
              <a:gd name="connsiteX35" fmla="*/ 968342 w 1282700"/>
              <a:gd name="connsiteY35" fmla="*/ 274638 h 766763"/>
              <a:gd name="connsiteX36" fmla="*/ 1108019 w 1282700"/>
              <a:gd name="connsiteY36" fmla="*/ 274638 h 766763"/>
              <a:gd name="connsiteX37" fmla="*/ 1122057 w 1282700"/>
              <a:gd name="connsiteY37" fmla="*/ 285955 h 766763"/>
              <a:gd name="connsiteX38" fmla="*/ 1197861 w 1282700"/>
              <a:gd name="connsiteY38" fmla="*/ 405489 h 766763"/>
              <a:gd name="connsiteX39" fmla="*/ 1198563 w 1282700"/>
              <a:gd name="connsiteY39" fmla="*/ 408318 h 766763"/>
              <a:gd name="connsiteX40" fmla="*/ 1185929 w 1282700"/>
              <a:gd name="connsiteY40" fmla="*/ 417513 h 766763"/>
              <a:gd name="connsiteX41" fmla="*/ 968342 w 1282700"/>
              <a:gd name="connsiteY41" fmla="*/ 417513 h 766763"/>
              <a:gd name="connsiteX42" fmla="*/ 962025 w 1282700"/>
              <a:gd name="connsiteY42" fmla="*/ 411855 h 766763"/>
              <a:gd name="connsiteX43" fmla="*/ 962025 w 1282700"/>
              <a:gd name="connsiteY43" fmla="*/ 280297 h 766763"/>
              <a:gd name="connsiteX44" fmla="*/ 968342 w 1282700"/>
              <a:gd name="connsiteY44" fmla="*/ 274638 h 766763"/>
              <a:gd name="connsiteX45" fmla="*/ 322693 w 1282700"/>
              <a:gd name="connsiteY45" fmla="*/ 230188 h 766763"/>
              <a:gd name="connsiteX46" fmla="*/ 395743 w 1282700"/>
              <a:gd name="connsiteY46" fmla="*/ 230188 h 766763"/>
              <a:gd name="connsiteX47" fmla="*/ 411898 w 1282700"/>
              <a:gd name="connsiteY47" fmla="*/ 246269 h 766763"/>
              <a:gd name="connsiteX48" fmla="*/ 411898 w 1282700"/>
              <a:gd name="connsiteY48" fmla="*/ 312689 h 766763"/>
              <a:gd name="connsiteX49" fmla="*/ 480733 w 1282700"/>
              <a:gd name="connsiteY49" fmla="*/ 312689 h 766763"/>
              <a:gd name="connsiteX50" fmla="*/ 496888 w 1282700"/>
              <a:gd name="connsiteY50" fmla="*/ 328769 h 766763"/>
              <a:gd name="connsiteX51" fmla="*/ 496888 w 1282700"/>
              <a:gd name="connsiteY51" fmla="*/ 401482 h 766763"/>
              <a:gd name="connsiteX52" fmla="*/ 480733 w 1282700"/>
              <a:gd name="connsiteY52" fmla="*/ 417562 h 766763"/>
              <a:gd name="connsiteX53" fmla="*/ 411898 w 1282700"/>
              <a:gd name="connsiteY53" fmla="*/ 417562 h 766763"/>
              <a:gd name="connsiteX54" fmla="*/ 411898 w 1282700"/>
              <a:gd name="connsiteY54" fmla="*/ 483982 h 766763"/>
              <a:gd name="connsiteX55" fmla="*/ 395743 w 1282700"/>
              <a:gd name="connsiteY55" fmla="*/ 500063 h 766763"/>
              <a:gd name="connsiteX56" fmla="*/ 322693 w 1282700"/>
              <a:gd name="connsiteY56" fmla="*/ 500063 h 766763"/>
              <a:gd name="connsiteX57" fmla="*/ 306538 w 1282700"/>
              <a:gd name="connsiteY57" fmla="*/ 483982 h 766763"/>
              <a:gd name="connsiteX58" fmla="*/ 306538 w 1282700"/>
              <a:gd name="connsiteY58" fmla="*/ 417562 h 766763"/>
              <a:gd name="connsiteX59" fmla="*/ 238405 w 1282700"/>
              <a:gd name="connsiteY59" fmla="*/ 417562 h 766763"/>
              <a:gd name="connsiteX60" fmla="*/ 222250 w 1282700"/>
              <a:gd name="connsiteY60" fmla="*/ 401482 h 766763"/>
              <a:gd name="connsiteX61" fmla="*/ 222250 w 1282700"/>
              <a:gd name="connsiteY61" fmla="*/ 328769 h 766763"/>
              <a:gd name="connsiteX62" fmla="*/ 238405 w 1282700"/>
              <a:gd name="connsiteY62" fmla="*/ 312689 h 766763"/>
              <a:gd name="connsiteX63" fmla="*/ 306538 w 1282700"/>
              <a:gd name="connsiteY63" fmla="*/ 312689 h 766763"/>
              <a:gd name="connsiteX64" fmla="*/ 306538 w 1282700"/>
              <a:gd name="connsiteY64" fmla="*/ 246269 h 766763"/>
              <a:gd name="connsiteX65" fmla="*/ 322693 w 1282700"/>
              <a:gd name="connsiteY65" fmla="*/ 230188 h 766763"/>
              <a:gd name="connsiteX66" fmla="*/ 16139 w 1282700"/>
              <a:gd name="connsiteY66" fmla="*/ 120650 h 766763"/>
              <a:gd name="connsiteX67" fmla="*/ 1070086 w 1282700"/>
              <a:gd name="connsiteY67" fmla="*/ 120650 h 766763"/>
              <a:gd name="connsiteX68" fmla="*/ 1083419 w 1282700"/>
              <a:gd name="connsiteY68" fmla="*/ 127671 h 766763"/>
              <a:gd name="connsiteX69" fmla="*/ 1280595 w 1282700"/>
              <a:gd name="connsiteY69" fmla="*/ 430287 h 766763"/>
              <a:gd name="connsiteX70" fmla="*/ 1282700 w 1282700"/>
              <a:gd name="connsiteY70" fmla="*/ 438712 h 766763"/>
              <a:gd name="connsiteX71" fmla="*/ 1282700 w 1282700"/>
              <a:gd name="connsiteY71" fmla="*/ 646541 h 766763"/>
              <a:gd name="connsiteX72" fmla="*/ 1267263 w 1282700"/>
              <a:gd name="connsiteY72" fmla="*/ 661988 h 766763"/>
              <a:gd name="connsiteX73" fmla="*/ 1190076 w 1282700"/>
              <a:gd name="connsiteY73" fmla="*/ 661988 h 766763"/>
              <a:gd name="connsiteX74" fmla="*/ 1180954 w 1282700"/>
              <a:gd name="connsiteY74" fmla="*/ 630393 h 766763"/>
              <a:gd name="connsiteX75" fmla="*/ 1251826 w 1282700"/>
              <a:gd name="connsiteY75" fmla="*/ 630393 h 766763"/>
              <a:gd name="connsiteX76" fmla="*/ 1251826 w 1282700"/>
              <a:gd name="connsiteY76" fmla="*/ 546137 h 766763"/>
              <a:gd name="connsiteX77" fmla="*/ 1238493 w 1282700"/>
              <a:gd name="connsiteY77" fmla="*/ 548946 h 766763"/>
              <a:gd name="connsiteX78" fmla="*/ 1205514 w 1282700"/>
              <a:gd name="connsiteY78" fmla="*/ 516648 h 766763"/>
              <a:gd name="connsiteX79" fmla="*/ 1238493 w 1282700"/>
              <a:gd name="connsiteY79" fmla="*/ 482946 h 766763"/>
              <a:gd name="connsiteX80" fmla="*/ 1251826 w 1282700"/>
              <a:gd name="connsiteY80" fmla="*/ 485755 h 766763"/>
              <a:gd name="connsiteX81" fmla="*/ 1251826 w 1282700"/>
              <a:gd name="connsiteY81" fmla="*/ 443627 h 766763"/>
              <a:gd name="connsiteX82" fmla="*/ 1062368 w 1282700"/>
              <a:gd name="connsiteY82" fmla="*/ 151543 h 766763"/>
              <a:gd name="connsiteX83" fmla="*/ 31576 w 1282700"/>
              <a:gd name="connsiteY83" fmla="*/ 151543 h 766763"/>
              <a:gd name="connsiteX84" fmla="*/ 30874 w 1282700"/>
              <a:gd name="connsiteY84" fmla="*/ 630393 h 766763"/>
              <a:gd name="connsiteX85" fmla="*/ 138936 w 1282700"/>
              <a:gd name="connsiteY85" fmla="*/ 630393 h 766763"/>
              <a:gd name="connsiteX86" fmla="*/ 129112 w 1282700"/>
              <a:gd name="connsiteY86" fmla="*/ 661988 h 766763"/>
              <a:gd name="connsiteX87" fmla="*/ 15437 w 1282700"/>
              <a:gd name="connsiteY87" fmla="*/ 661988 h 766763"/>
              <a:gd name="connsiteX88" fmla="*/ 4210 w 1282700"/>
              <a:gd name="connsiteY88" fmla="*/ 657073 h 766763"/>
              <a:gd name="connsiteX89" fmla="*/ 0 w 1282700"/>
              <a:gd name="connsiteY89" fmla="*/ 646541 h 766763"/>
              <a:gd name="connsiteX90" fmla="*/ 701 w 1282700"/>
              <a:gd name="connsiteY90" fmla="*/ 136097 h 766763"/>
              <a:gd name="connsiteX91" fmla="*/ 16139 w 1282700"/>
              <a:gd name="connsiteY91" fmla="*/ 120650 h 766763"/>
              <a:gd name="connsiteX92" fmla="*/ 900978 w 1282700"/>
              <a:gd name="connsiteY92" fmla="*/ 0 h 766763"/>
              <a:gd name="connsiteX93" fmla="*/ 907354 w 1282700"/>
              <a:gd name="connsiteY93" fmla="*/ 0 h 766763"/>
              <a:gd name="connsiteX94" fmla="*/ 947737 w 1282700"/>
              <a:gd name="connsiteY94" fmla="*/ 39674 h 766763"/>
              <a:gd name="connsiteX95" fmla="*/ 947737 w 1282700"/>
              <a:gd name="connsiteY95" fmla="*/ 85725 h 766763"/>
              <a:gd name="connsiteX96" fmla="*/ 862012 w 1282700"/>
              <a:gd name="connsiteY96" fmla="*/ 85725 h 766763"/>
              <a:gd name="connsiteX97" fmla="*/ 862012 w 1282700"/>
              <a:gd name="connsiteY97" fmla="*/ 39674 h 766763"/>
              <a:gd name="connsiteX98" fmla="*/ 900978 w 1282700"/>
              <a:gd name="connsiteY98" fmla="*/ 0 h 76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282700" h="766763">
                <a:moveTo>
                  <a:pt x="1070769" y="644525"/>
                </a:moveTo>
                <a:cubicBezTo>
                  <a:pt x="1088743" y="644525"/>
                  <a:pt x="1103313" y="659806"/>
                  <a:pt x="1103313" y="678657"/>
                </a:cubicBezTo>
                <a:cubicBezTo>
                  <a:pt x="1103313" y="697508"/>
                  <a:pt x="1088743" y="712789"/>
                  <a:pt x="1070769" y="712789"/>
                </a:cubicBezTo>
                <a:cubicBezTo>
                  <a:pt x="1052795" y="712789"/>
                  <a:pt x="1038225" y="697508"/>
                  <a:pt x="1038225" y="678657"/>
                </a:cubicBezTo>
                <a:cubicBezTo>
                  <a:pt x="1038225" y="659806"/>
                  <a:pt x="1052795" y="644525"/>
                  <a:pt x="1070769" y="644525"/>
                </a:cubicBezTo>
                <a:close/>
                <a:moveTo>
                  <a:pt x="250032" y="644525"/>
                </a:moveTo>
                <a:cubicBezTo>
                  <a:pt x="268883" y="644525"/>
                  <a:pt x="284164" y="659806"/>
                  <a:pt x="284164" y="678657"/>
                </a:cubicBezTo>
                <a:cubicBezTo>
                  <a:pt x="284164" y="697508"/>
                  <a:pt x="268883" y="712789"/>
                  <a:pt x="250032" y="712789"/>
                </a:cubicBezTo>
                <a:cubicBezTo>
                  <a:pt x="231181" y="712789"/>
                  <a:pt x="215900" y="697508"/>
                  <a:pt x="215900" y="678657"/>
                </a:cubicBezTo>
                <a:cubicBezTo>
                  <a:pt x="215900" y="659806"/>
                  <a:pt x="231181" y="644525"/>
                  <a:pt x="250032" y="644525"/>
                </a:cubicBezTo>
                <a:close/>
                <a:moveTo>
                  <a:pt x="360362" y="630238"/>
                </a:moveTo>
                <a:cubicBezTo>
                  <a:pt x="360362" y="630238"/>
                  <a:pt x="360362" y="630238"/>
                  <a:pt x="960437" y="630238"/>
                </a:cubicBezTo>
                <a:cubicBezTo>
                  <a:pt x="956221" y="640116"/>
                  <a:pt x="952708" y="649994"/>
                  <a:pt x="951303" y="661988"/>
                </a:cubicBezTo>
                <a:cubicBezTo>
                  <a:pt x="951303" y="661988"/>
                  <a:pt x="951303" y="661988"/>
                  <a:pt x="369497" y="661988"/>
                </a:cubicBezTo>
                <a:cubicBezTo>
                  <a:pt x="368092" y="649994"/>
                  <a:pt x="364578" y="640116"/>
                  <a:pt x="360362" y="630238"/>
                </a:cubicBezTo>
                <a:close/>
                <a:moveTo>
                  <a:pt x="1070071" y="620713"/>
                </a:moveTo>
                <a:cubicBezTo>
                  <a:pt x="1038656" y="620713"/>
                  <a:pt x="1012825" y="646544"/>
                  <a:pt x="1012825" y="677959"/>
                </a:cubicBezTo>
                <a:cubicBezTo>
                  <a:pt x="1012825" y="710771"/>
                  <a:pt x="1038656" y="736601"/>
                  <a:pt x="1070071" y="736601"/>
                </a:cubicBezTo>
                <a:cubicBezTo>
                  <a:pt x="1102185" y="736601"/>
                  <a:pt x="1128713" y="710771"/>
                  <a:pt x="1128713" y="677959"/>
                </a:cubicBezTo>
                <a:cubicBezTo>
                  <a:pt x="1128713" y="646544"/>
                  <a:pt x="1102185" y="620713"/>
                  <a:pt x="1070071" y="620713"/>
                </a:cubicBezTo>
                <a:close/>
                <a:moveTo>
                  <a:pt x="248796" y="620713"/>
                </a:moveTo>
                <a:cubicBezTo>
                  <a:pt x="216388" y="620713"/>
                  <a:pt x="188912" y="646544"/>
                  <a:pt x="188912" y="677959"/>
                </a:cubicBezTo>
                <a:cubicBezTo>
                  <a:pt x="188912" y="710771"/>
                  <a:pt x="216388" y="736601"/>
                  <a:pt x="248796" y="736601"/>
                </a:cubicBezTo>
                <a:cubicBezTo>
                  <a:pt x="281204" y="736601"/>
                  <a:pt x="307975" y="710771"/>
                  <a:pt x="307975" y="677959"/>
                </a:cubicBezTo>
                <a:cubicBezTo>
                  <a:pt x="307975" y="646544"/>
                  <a:pt x="281204" y="620713"/>
                  <a:pt x="248796" y="620713"/>
                </a:cubicBezTo>
                <a:close/>
                <a:moveTo>
                  <a:pt x="1070069" y="588963"/>
                </a:moveTo>
                <a:cubicBezTo>
                  <a:pt x="1119717" y="588963"/>
                  <a:pt x="1158875" y="629563"/>
                  <a:pt x="1158875" y="677863"/>
                </a:cubicBezTo>
                <a:cubicBezTo>
                  <a:pt x="1158875" y="727563"/>
                  <a:pt x="1122514" y="766763"/>
                  <a:pt x="1073566" y="766763"/>
                </a:cubicBezTo>
                <a:cubicBezTo>
                  <a:pt x="1024618" y="766763"/>
                  <a:pt x="982662" y="727563"/>
                  <a:pt x="982662" y="677863"/>
                </a:cubicBezTo>
                <a:cubicBezTo>
                  <a:pt x="982662" y="629563"/>
                  <a:pt x="1021821" y="588963"/>
                  <a:pt x="1070069" y="588963"/>
                </a:cubicBezTo>
                <a:close/>
                <a:moveTo>
                  <a:pt x="248444" y="588963"/>
                </a:moveTo>
                <a:cubicBezTo>
                  <a:pt x="297496" y="588963"/>
                  <a:pt x="338138" y="629563"/>
                  <a:pt x="338138" y="677863"/>
                </a:cubicBezTo>
                <a:cubicBezTo>
                  <a:pt x="338138" y="727563"/>
                  <a:pt x="300999" y="766763"/>
                  <a:pt x="251247" y="766763"/>
                </a:cubicBezTo>
                <a:cubicBezTo>
                  <a:pt x="202196" y="766763"/>
                  <a:pt x="158750" y="727563"/>
                  <a:pt x="158750" y="677863"/>
                </a:cubicBezTo>
                <a:cubicBezTo>
                  <a:pt x="158750" y="629563"/>
                  <a:pt x="199393" y="588963"/>
                  <a:pt x="248444" y="588963"/>
                </a:cubicBezTo>
                <a:close/>
                <a:moveTo>
                  <a:pt x="968342" y="274638"/>
                </a:moveTo>
                <a:cubicBezTo>
                  <a:pt x="1108019" y="274638"/>
                  <a:pt x="1108019" y="274638"/>
                  <a:pt x="1108019" y="274638"/>
                </a:cubicBezTo>
                <a:cubicBezTo>
                  <a:pt x="1115038" y="274638"/>
                  <a:pt x="1117144" y="279589"/>
                  <a:pt x="1122057" y="285955"/>
                </a:cubicBezTo>
                <a:cubicBezTo>
                  <a:pt x="1197861" y="405489"/>
                  <a:pt x="1197861" y="405489"/>
                  <a:pt x="1197861" y="405489"/>
                </a:cubicBezTo>
                <a:cubicBezTo>
                  <a:pt x="1198563" y="406196"/>
                  <a:pt x="1198563" y="407611"/>
                  <a:pt x="1198563" y="408318"/>
                </a:cubicBezTo>
                <a:cubicBezTo>
                  <a:pt x="1197159" y="413269"/>
                  <a:pt x="1191544" y="417513"/>
                  <a:pt x="1185929" y="417513"/>
                </a:cubicBezTo>
                <a:cubicBezTo>
                  <a:pt x="968342" y="417513"/>
                  <a:pt x="968342" y="417513"/>
                  <a:pt x="968342" y="417513"/>
                </a:cubicBezTo>
                <a:cubicBezTo>
                  <a:pt x="964833" y="417513"/>
                  <a:pt x="962025" y="414684"/>
                  <a:pt x="962025" y="411855"/>
                </a:cubicBezTo>
                <a:cubicBezTo>
                  <a:pt x="962025" y="280297"/>
                  <a:pt x="962025" y="280297"/>
                  <a:pt x="962025" y="280297"/>
                </a:cubicBezTo>
                <a:cubicBezTo>
                  <a:pt x="962025" y="277467"/>
                  <a:pt x="964833" y="274638"/>
                  <a:pt x="968342" y="274638"/>
                </a:cubicBezTo>
                <a:close/>
                <a:moveTo>
                  <a:pt x="322693" y="230188"/>
                </a:moveTo>
                <a:cubicBezTo>
                  <a:pt x="395743" y="230188"/>
                  <a:pt x="395743" y="230188"/>
                  <a:pt x="395743" y="230188"/>
                </a:cubicBezTo>
                <a:cubicBezTo>
                  <a:pt x="404874" y="230188"/>
                  <a:pt x="411898" y="237879"/>
                  <a:pt x="411898" y="246269"/>
                </a:cubicBezTo>
                <a:cubicBezTo>
                  <a:pt x="411898" y="312689"/>
                  <a:pt x="411898" y="312689"/>
                  <a:pt x="411898" y="312689"/>
                </a:cubicBezTo>
                <a:cubicBezTo>
                  <a:pt x="480733" y="312689"/>
                  <a:pt x="480733" y="312689"/>
                  <a:pt x="480733" y="312689"/>
                </a:cubicBezTo>
                <a:cubicBezTo>
                  <a:pt x="489162" y="312689"/>
                  <a:pt x="496888" y="319680"/>
                  <a:pt x="496888" y="328769"/>
                </a:cubicBezTo>
                <a:cubicBezTo>
                  <a:pt x="496888" y="401482"/>
                  <a:pt x="496888" y="401482"/>
                  <a:pt x="496888" y="401482"/>
                </a:cubicBezTo>
                <a:cubicBezTo>
                  <a:pt x="496888" y="410571"/>
                  <a:pt x="489162" y="417562"/>
                  <a:pt x="480733" y="417562"/>
                </a:cubicBezTo>
                <a:cubicBezTo>
                  <a:pt x="411898" y="417562"/>
                  <a:pt x="411898" y="417562"/>
                  <a:pt x="411898" y="417562"/>
                </a:cubicBezTo>
                <a:cubicBezTo>
                  <a:pt x="411898" y="483982"/>
                  <a:pt x="411898" y="483982"/>
                  <a:pt x="411898" y="483982"/>
                </a:cubicBezTo>
                <a:cubicBezTo>
                  <a:pt x="411898" y="493072"/>
                  <a:pt x="404874" y="500063"/>
                  <a:pt x="395743" y="500063"/>
                </a:cubicBezTo>
                <a:cubicBezTo>
                  <a:pt x="322693" y="500063"/>
                  <a:pt x="322693" y="500063"/>
                  <a:pt x="322693" y="500063"/>
                </a:cubicBezTo>
                <a:cubicBezTo>
                  <a:pt x="313562" y="500063"/>
                  <a:pt x="306538" y="493072"/>
                  <a:pt x="306538" y="483982"/>
                </a:cubicBezTo>
                <a:cubicBezTo>
                  <a:pt x="306538" y="417562"/>
                  <a:pt x="306538" y="417562"/>
                  <a:pt x="306538" y="417562"/>
                </a:cubicBezTo>
                <a:cubicBezTo>
                  <a:pt x="238405" y="417562"/>
                  <a:pt x="238405" y="417562"/>
                  <a:pt x="238405" y="417562"/>
                </a:cubicBezTo>
                <a:cubicBezTo>
                  <a:pt x="229274" y="417562"/>
                  <a:pt x="222250" y="410571"/>
                  <a:pt x="222250" y="401482"/>
                </a:cubicBezTo>
                <a:cubicBezTo>
                  <a:pt x="222250" y="328769"/>
                  <a:pt x="222250" y="328769"/>
                  <a:pt x="222250" y="328769"/>
                </a:cubicBezTo>
                <a:cubicBezTo>
                  <a:pt x="222250" y="319680"/>
                  <a:pt x="229274" y="312689"/>
                  <a:pt x="238405" y="312689"/>
                </a:cubicBezTo>
                <a:cubicBezTo>
                  <a:pt x="306538" y="312689"/>
                  <a:pt x="306538" y="312689"/>
                  <a:pt x="306538" y="312689"/>
                </a:cubicBezTo>
                <a:cubicBezTo>
                  <a:pt x="306538" y="246269"/>
                  <a:pt x="306538" y="246269"/>
                  <a:pt x="306538" y="246269"/>
                </a:cubicBezTo>
                <a:cubicBezTo>
                  <a:pt x="306538" y="237879"/>
                  <a:pt x="313562" y="230188"/>
                  <a:pt x="322693" y="230188"/>
                </a:cubicBezTo>
                <a:close/>
                <a:moveTo>
                  <a:pt x="16139" y="120650"/>
                </a:moveTo>
                <a:cubicBezTo>
                  <a:pt x="1070086" y="120650"/>
                  <a:pt x="1070086" y="120650"/>
                  <a:pt x="1070086" y="120650"/>
                </a:cubicBezTo>
                <a:cubicBezTo>
                  <a:pt x="1075700" y="120650"/>
                  <a:pt x="1080612" y="122756"/>
                  <a:pt x="1083419" y="127671"/>
                </a:cubicBezTo>
                <a:cubicBezTo>
                  <a:pt x="1280595" y="430287"/>
                  <a:pt x="1280595" y="430287"/>
                  <a:pt x="1280595" y="430287"/>
                </a:cubicBezTo>
                <a:cubicBezTo>
                  <a:pt x="1281998" y="433095"/>
                  <a:pt x="1282700" y="435904"/>
                  <a:pt x="1282700" y="438712"/>
                </a:cubicBezTo>
                <a:cubicBezTo>
                  <a:pt x="1282700" y="646541"/>
                  <a:pt x="1282700" y="646541"/>
                  <a:pt x="1282700" y="646541"/>
                </a:cubicBezTo>
                <a:cubicBezTo>
                  <a:pt x="1282700" y="654967"/>
                  <a:pt x="1275683" y="661988"/>
                  <a:pt x="1267263" y="661988"/>
                </a:cubicBezTo>
                <a:cubicBezTo>
                  <a:pt x="1190076" y="661988"/>
                  <a:pt x="1190076" y="661988"/>
                  <a:pt x="1190076" y="661988"/>
                </a:cubicBezTo>
                <a:cubicBezTo>
                  <a:pt x="1187971" y="650754"/>
                  <a:pt x="1185164" y="640222"/>
                  <a:pt x="1180954" y="630393"/>
                </a:cubicBezTo>
                <a:cubicBezTo>
                  <a:pt x="1251826" y="630393"/>
                  <a:pt x="1251826" y="630393"/>
                  <a:pt x="1251826" y="630393"/>
                </a:cubicBezTo>
                <a:cubicBezTo>
                  <a:pt x="1251826" y="546137"/>
                  <a:pt x="1251826" y="546137"/>
                  <a:pt x="1251826" y="546137"/>
                </a:cubicBezTo>
                <a:cubicBezTo>
                  <a:pt x="1248317" y="548244"/>
                  <a:pt x="1243405" y="548946"/>
                  <a:pt x="1238493" y="548946"/>
                </a:cubicBezTo>
                <a:cubicBezTo>
                  <a:pt x="1220249" y="548946"/>
                  <a:pt x="1205514" y="534201"/>
                  <a:pt x="1205514" y="516648"/>
                </a:cubicBezTo>
                <a:cubicBezTo>
                  <a:pt x="1205514" y="498393"/>
                  <a:pt x="1220249" y="482946"/>
                  <a:pt x="1238493" y="482946"/>
                </a:cubicBezTo>
                <a:cubicBezTo>
                  <a:pt x="1243405" y="482946"/>
                  <a:pt x="1248317" y="484350"/>
                  <a:pt x="1251826" y="485755"/>
                </a:cubicBezTo>
                <a:cubicBezTo>
                  <a:pt x="1251826" y="443627"/>
                  <a:pt x="1251826" y="443627"/>
                  <a:pt x="1251826" y="443627"/>
                </a:cubicBezTo>
                <a:cubicBezTo>
                  <a:pt x="1062368" y="151543"/>
                  <a:pt x="1062368" y="151543"/>
                  <a:pt x="1062368" y="151543"/>
                </a:cubicBezTo>
                <a:cubicBezTo>
                  <a:pt x="31576" y="151543"/>
                  <a:pt x="31576" y="151543"/>
                  <a:pt x="31576" y="151543"/>
                </a:cubicBezTo>
                <a:cubicBezTo>
                  <a:pt x="30874" y="630393"/>
                  <a:pt x="30874" y="630393"/>
                  <a:pt x="30874" y="630393"/>
                </a:cubicBezTo>
                <a:cubicBezTo>
                  <a:pt x="138936" y="630393"/>
                  <a:pt x="138936" y="630393"/>
                  <a:pt x="138936" y="630393"/>
                </a:cubicBezTo>
                <a:cubicBezTo>
                  <a:pt x="134024" y="640222"/>
                  <a:pt x="131217" y="650754"/>
                  <a:pt x="129112" y="661988"/>
                </a:cubicBezTo>
                <a:cubicBezTo>
                  <a:pt x="15437" y="661988"/>
                  <a:pt x="15437" y="661988"/>
                  <a:pt x="15437" y="661988"/>
                </a:cubicBezTo>
                <a:cubicBezTo>
                  <a:pt x="11227" y="661988"/>
                  <a:pt x="7017" y="659882"/>
                  <a:pt x="4210" y="657073"/>
                </a:cubicBezTo>
                <a:cubicBezTo>
                  <a:pt x="1403" y="654265"/>
                  <a:pt x="0" y="650754"/>
                  <a:pt x="0" y="646541"/>
                </a:cubicBezTo>
                <a:cubicBezTo>
                  <a:pt x="701" y="136097"/>
                  <a:pt x="701" y="136097"/>
                  <a:pt x="701" y="136097"/>
                </a:cubicBezTo>
                <a:cubicBezTo>
                  <a:pt x="701" y="126969"/>
                  <a:pt x="7718" y="120650"/>
                  <a:pt x="16139" y="120650"/>
                </a:cubicBezTo>
                <a:close/>
                <a:moveTo>
                  <a:pt x="900978" y="0"/>
                </a:moveTo>
                <a:cubicBezTo>
                  <a:pt x="900978" y="0"/>
                  <a:pt x="900978" y="0"/>
                  <a:pt x="907354" y="0"/>
                </a:cubicBezTo>
                <a:cubicBezTo>
                  <a:pt x="929317" y="0"/>
                  <a:pt x="947737" y="17712"/>
                  <a:pt x="947737" y="39674"/>
                </a:cubicBezTo>
                <a:cubicBezTo>
                  <a:pt x="947737" y="39674"/>
                  <a:pt x="947737" y="39674"/>
                  <a:pt x="947737" y="85725"/>
                </a:cubicBezTo>
                <a:cubicBezTo>
                  <a:pt x="947737" y="85725"/>
                  <a:pt x="947737" y="85725"/>
                  <a:pt x="862012" y="85725"/>
                </a:cubicBezTo>
                <a:cubicBezTo>
                  <a:pt x="862012" y="85725"/>
                  <a:pt x="862012" y="85725"/>
                  <a:pt x="862012" y="39674"/>
                </a:cubicBezTo>
                <a:cubicBezTo>
                  <a:pt x="862012" y="17712"/>
                  <a:pt x="879724" y="0"/>
                  <a:pt x="900978" y="0"/>
                </a:cubicBez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>
              <a:solidFill>
                <a:schemeClr val="tx2">
                  <a:lumMod val="10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D7E13431-224F-4DBD-9A26-630FAB547C76}"/>
              </a:ext>
            </a:extLst>
          </p:cNvPr>
          <p:cNvSpPr txBox="1">
            <a:spLocks/>
          </p:cNvSpPr>
          <p:nvPr/>
        </p:nvSpPr>
        <p:spPr bwMode="blackWhite">
          <a:xfrm>
            <a:off x="354376" y="993263"/>
            <a:ext cx="2818196" cy="242767"/>
          </a:xfrm>
          <a:prstGeom prst="rect">
            <a:avLst/>
          </a:prstGeom>
          <a:noFill/>
        </p:spPr>
        <p:txBody>
          <a:bodyPr vert="horz" wrap="square" lIns="0" tIns="0" rIns="240030" bIns="0" rtlCol="0" anchor="ctr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sz="1350" b="1" dirty="0">
                <a:solidFill>
                  <a:schemeClr val="accent3"/>
                </a:solidFill>
              </a:rPr>
              <a:t>COVID-19</a:t>
            </a:r>
            <a:r>
              <a:rPr lang="en-US" sz="1350" b="1" dirty="0"/>
              <a:t>:</a:t>
            </a:r>
            <a:r>
              <a:rPr lang="en-US" sz="1350" dirty="0"/>
              <a:t> State has maintained strong response since inception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085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53" y="1216352"/>
            <a:ext cx="2839791" cy="14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75" y="1151447"/>
            <a:ext cx="3209254" cy="149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002804" y="577751"/>
            <a:ext cx="4629150" cy="385763"/>
          </a:xfrm>
        </p:spPr>
        <p:txBody>
          <a:bodyPr/>
          <a:lstStyle/>
          <a:p>
            <a:pPr eaLnBrk="1" hangingPunct="1"/>
            <a:r>
              <a:rPr lang="en-US" sz="900"/>
              <a:t> </a:t>
            </a: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50711" y="770632"/>
            <a:ext cx="6679305" cy="5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1013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 NETWORKOJOKORO State Government has completed and commissioned 31 networks of roads In </a:t>
            </a:r>
            <a:r>
              <a:rPr lang="en-GB" sz="1013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Ojokoro</a:t>
            </a:r>
            <a:r>
              <a:rPr lang="en-GB" sz="1013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LCDA. The completion of this road has offered traffic relief to the area, improve the socio-economic activities and improve connectivity within the axis and neighbouring Ogun State </a:t>
            </a:r>
            <a:endParaRPr lang="en-GB" sz="1013" b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0" y="2653779"/>
            <a:ext cx="6730016" cy="4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1013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013" b="1" dirty="0"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he 13.701 km. length network of which are in two phases with 31 streets roads are presently providing major by-pass/alternate route to Lagos-Abeokuta Expressway.</a:t>
            </a:r>
            <a:endParaRPr lang="en-GB" sz="1013" b="1" dirty="0">
              <a:latin typeface="Arial" panose="020B0604020202020204" pitchFamily="34" charset="0"/>
            </a:endParaRPr>
          </a:p>
        </p:txBody>
      </p:sp>
      <p:pic>
        <p:nvPicPr>
          <p:cNvPr id="1843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4" y="2958895"/>
            <a:ext cx="2982265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73" y="2975731"/>
            <a:ext cx="3013656" cy="14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1"/>
          <p:cNvSpPr>
            <a:spLocks noChangeArrowheads="1"/>
          </p:cNvSpPr>
          <p:nvPr/>
        </p:nvSpPr>
        <p:spPr bwMode="auto">
          <a:xfrm>
            <a:off x="1797547" y="2452092"/>
            <a:ext cx="728084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013" b="1">
                <a:solidFill>
                  <a:schemeClr val="bg1"/>
                </a:solidFill>
                <a:latin typeface="Arial" panose="020B0604020202020204" pitchFamily="34" charset="0"/>
              </a:rPr>
              <a:t>BEFORE</a:t>
            </a:r>
            <a:endParaRPr lang="en-GB" sz="1013"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942975" y="659905"/>
            <a:ext cx="4972050" cy="4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013" b="1" dirty="0">
                <a:latin typeface="Arial" panose="020B0604020202020204" pitchFamily="34" charset="0"/>
              </a:rPr>
              <a:t>IYANA ISOLO ROAD - OKE AFA - EGBE - IKOTUN ROAD, OSHODI-ISOLO LG (COMPLETED)</a:t>
            </a:r>
          </a:p>
        </p:txBody>
      </p:sp>
      <p:pic>
        <p:nvPicPr>
          <p:cNvPr id="1741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0" y="978694"/>
            <a:ext cx="2963588" cy="122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38" y="978694"/>
            <a:ext cx="2956091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>
            <a:spLocks noChangeArrowheads="1"/>
          </p:cNvSpPr>
          <p:nvPr/>
        </p:nvSpPr>
        <p:spPr bwMode="auto">
          <a:xfrm>
            <a:off x="1514476" y="1904703"/>
            <a:ext cx="1366242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788" b="1" dirty="0">
                <a:solidFill>
                  <a:schemeClr val="bg1"/>
                </a:solidFill>
                <a:latin typeface="Arial" panose="020B0604020202020204" pitchFamily="34" charset="0"/>
              </a:rPr>
              <a:t>DURING SPREADING OF STONE BASE</a:t>
            </a: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3616446" y="2006502"/>
            <a:ext cx="1973617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788" b="1">
                <a:solidFill>
                  <a:schemeClr val="bg1"/>
                </a:solidFill>
                <a:latin typeface="Arial" panose="020B0604020202020204" pitchFamily="34" charset="0"/>
              </a:rPr>
              <a:t> LAYING OF ASPHALTIC PAVEMENT</a:t>
            </a:r>
          </a:p>
        </p:txBody>
      </p:sp>
      <p:sp>
        <p:nvSpPr>
          <p:cNvPr id="15367" name="Rectangle 14"/>
          <p:cNvSpPr>
            <a:spLocks noChangeArrowheads="1"/>
          </p:cNvSpPr>
          <p:nvPr/>
        </p:nvSpPr>
        <p:spPr bwMode="auto">
          <a:xfrm>
            <a:off x="1593951" y="4091583"/>
            <a:ext cx="21341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DURING RECONSTRUCTION</a:t>
            </a:r>
          </a:p>
        </p:txBody>
      </p:sp>
      <p:sp>
        <p:nvSpPr>
          <p:cNvPr id="15368" name="Rectangle 15"/>
          <p:cNvSpPr>
            <a:spLocks noChangeArrowheads="1"/>
          </p:cNvSpPr>
          <p:nvPr/>
        </p:nvSpPr>
        <p:spPr bwMode="auto">
          <a:xfrm>
            <a:off x="4037518" y="4110336"/>
            <a:ext cx="19351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AFTER ASPHALTIC PAVEMENT</a:t>
            </a:r>
          </a:p>
        </p:txBody>
      </p:sp>
      <p:pic>
        <p:nvPicPr>
          <p:cNvPr id="1741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7" y="2815531"/>
            <a:ext cx="3154809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80" y="2776240"/>
            <a:ext cx="3035314" cy="125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57816" y="2399408"/>
            <a:ext cx="5592650" cy="20181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350" b="1" u="sng" dirty="0">
                <a:latin typeface="+mn-lt"/>
              </a:rPr>
              <a:t>CONSTRUCTION OF MORADEUN ALABI CRESCENT, MAGODO G.R.A PHASE II </a:t>
            </a:r>
            <a:r>
              <a:rPr lang="en-US" sz="1350" b="1" dirty="0">
                <a:latin typeface="Arial" panose="020B0604020202020204" pitchFamily="34" charset="0"/>
              </a:rPr>
              <a:t>(COMPLETED)</a:t>
            </a:r>
          </a:p>
          <a:p>
            <a:pPr>
              <a:defRPr/>
            </a:pPr>
            <a:endParaRPr lang="en-GB" sz="1350" b="1" u="sng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942975" y="659905"/>
            <a:ext cx="4972050" cy="5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013" b="1" dirty="0">
                <a:latin typeface="Arial" panose="020B0604020202020204" pitchFamily="34" charset="0"/>
              </a:rPr>
              <a:t>IYANA ISOLO ROAD - OKE AFA - EGBE - IKOTUN ROAD, OSHODI-ISOLO LG (COMPLETED)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1013" b="1" dirty="0">
              <a:latin typeface="Arial" panose="020B0604020202020204" pitchFamily="34" charset="0"/>
            </a:endParaRPr>
          </a:p>
        </p:txBody>
      </p:sp>
      <p:pic>
        <p:nvPicPr>
          <p:cNvPr id="2048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2" y="978694"/>
            <a:ext cx="2927366" cy="122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39" y="978694"/>
            <a:ext cx="2796715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1514476" y="1904703"/>
            <a:ext cx="1366242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788" b="1" dirty="0">
                <a:solidFill>
                  <a:schemeClr val="bg1"/>
                </a:solidFill>
                <a:latin typeface="Arial" panose="020B0604020202020204" pitchFamily="34" charset="0"/>
              </a:rPr>
              <a:t>DURING SPREADING OF STONE BASE</a:t>
            </a: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3616446" y="2006502"/>
            <a:ext cx="1973617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788" b="1" dirty="0">
                <a:solidFill>
                  <a:schemeClr val="bg1"/>
                </a:solidFill>
                <a:latin typeface="Arial" panose="020B0604020202020204" pitchFamily="34" charset="0"/>
              </a:rPr>
              <a:t> LAYING OF ASPHALTIC PAVEMENT</a:t>
            </a:r>
          </a:p>
        </p:txBody>
      </p:sp>
      <p:sp>
        <p:nvSpPr>
          <p:cNvPr id="15367" name="Rectangle 14"/>
          <p:cNvSpPr>
            <a:spLocks noChangeArrowheads="1"/>
          </p:cNvSpPr>
          <p:nvPr/>
        </p:nvSpPr>
        <p:spPr bwMode="auto">
          <a:xfrm>
            <a:off x="1593951" y="4091583"/>
            <a:ext cx="21341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DURING RECONSTRUCTION</a:t>
            </a:r>
          </a:p>
        </p:txBody>
      </p:sp>
      <p:sp>
        <p:nvSpPr>
          <p:cNvPr id="15368" name="Rectangle 15"/>
          <p:cNvSpPr>
            <a:spLocks noChangeArrowheads="1"/>
          </p:cNvSpPr>
          <p:nvPr/>
        </p:nvSpPr>
        <p:spPr bwMode="auto">
          <a:xfrm>
            <a:off x="4037518" y="4110336"/>
            <a:ext cx="19351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AFTER ASPHALTIC PAVEMENT</a:t>
            </a:r>
          </a:p>
        </p:txBody>
      </p:sp>
      <p:pic>
        <p:nvPicPr>
          <p:cNvPr id="2048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2" y="2706589"/>
            <a:ext cx="2980944" cy="13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80" y="2716411"/>
            <a:ext cx="2817983" cy="13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42975" y="2442270"/>
            <a:ext cx="4800600" cy="20181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125" b="1" dirty="0">
                <a:latin typeface="+mn-lt"/>
              </a:rPr>
              <a:t>CONSTRUCTION OF MORADEUN ALABI CRESCENT, MAGODO  G.R.A PHASE II, </a:t>
            </a:r>
            <a:r>
              <a:rPr lang="en-US" sz="1125" b="1" dirty="0">
                <a:latin typeface="Arial" panose="020B0604020202020204" pitchFamily="34" charset="0"/>
              </a:rPr>
              <a:t>(COMPLETED)</a:t>
            </a:r>
          </a:p>
          <a:p>
            <a:pPr>
              <a:defRPr/>
            </a:pPr>
            <a:endParaRPr lang="en-GB" sz="1125" b="1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2918" y="1595289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  <p:sp>
        <p:nvSpPr>
          <p:cNvPr id="8" name="TextBox 7"/>
          <p:cNvSpPr txBox="1"/>
          <p:nvPr/>
        </p:nvSpPr>
        <p:spPr>
          <a:xfrm>
            <a:off x="1117400" y="719199"/>
            <a:ext cx="455376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u="sng" dirty="0">
                <a:cs typeface="Calibri" panose="020F0502020204030204" pitchFamily="34" charset="0"/>
              </a:rPr>
              <a:t>REHABILITATION / UPGRADING OF ALHAJI AKINWUNMI STREET IN MUSHIN L.G.A  (COMPLETED)</a:t>
            </a:r>
            <a:endParaRPr lang="en-US" sz="675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6856" y="2281596"/>
            <a:ext cx="588891" cy="183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9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63322" y="2280786"/>
            <a:ext cx="18473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013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1549" y="3608861"/>
            <a:ext cx="18473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013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6739" y="2400990"/>
            <a:ext cx="18473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013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68864" y="1238714"/>
            <a:ext cx="46856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75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89F627-89DE-4BA6-BAF2-91A8E8507697}"/>
              </a:ext>
            </a:extLst>
          </p:cNvPr>
          <p:cNvSpPr txBox="1"/>
          <p:nvPr/>
        </p:nvSpPr>
        <p:spPr>
          <a:xfrm>
            <a:off x="1521197" y="2435714"/>
            <a:ext cx="181344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 dirty="0"/>
              <a:t> </a:t>
            </a:r>
            <a:endParaRPr lang="x-none" sz="675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17A476-5C95-49DC-B927-8025B1104194}"/>
              </a:ext>
            </a:extLst>
          </p:cNvPr>
          <p:cNvSpPr/>
          <p:nvPr/>
        </p:nvSpPr>
        <p:spPr>
          <a:xfrm>
            <a:off x="2784672" y="3651297"/>
            <a:ext cx="18473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013" b="1" dirty="0">
              <a:solidFill>
                <a:srgbClr val="FFFF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2C6EE2-F4B2-41B0-878D-BD8B10B55768}"/>
              </a:ext>
            </a:extLst>
          </p:cNvPr>
          <p:cNvSpPr/>
          <p:nvPr/>
        </p:nvSpPr>
        <p:spPr>
          <a:xfrm>
            <a:off x="2784672" y="3611741"/>
            <a:ext cx="18473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013" b="1" dirty="0">
              <a:solidFill>
                <a:srgbClr val="FFFF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E04688-470C-48EF-85AA-0457245B002C}"/>
              </a:ext>
            </a:extLst>
          </p:cNvPr>
          <p:cNvSpPr txBox="1"/>
          <p:nvPr/>
        </p:nvSpPr>
        <p:spPr>
          <a:xfrm>
            <a:off x="2573736" y="3675312"/>
            <a:ext cx="760905" cy="248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6" dirty="0">
                <a:solidFill>
                  <a:schemeClr val="bg2"/>
                </a:solidFill>
              </a:rPr>
              <a:t>Nov 21, 2019 1:10:34 PM</a:t>
            </a:r>
            <a:endParaRPr lang="x-none" sz="506" dirty="0">
              <a:solidFill>
                <a:schemeClr val="bg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BF280-83B7-4D1A-82A1-A4D571BBAD0A}"/>
              </a:ext>
            </a:extLst>
          </p:cNvPr>
          <p:cNvSpPr/>
          <p:nvPr/>
        </p:nvSpPr>
        <p:spPr>
          <a:xfrm>
            <a:off x="2586852" y="2275732"/>
            <a:ext cx="857927" cy="17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6" dirty="0">
                <a:solidFill>
                  <a:schemeClr val="bg2"/>
                </a:solidFill>
              </a:rPr>
              <a:t>Nov 21, 2019 1:10:34 PM</a:t>
            </a:r>
            <a:endParaRPr lang="x-none" sz="506" dirty="0">
              <a:solidFill>
                <a:schemeClr val="bg2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AF57AC5-704C-435E-8EF1-27A91534BA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64706" y="2507456"/>
            <a:ext cx="128588" cy="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8576" tIns="19288" rIns="38576" bIns="19288" numCol="1" anchor="t" anchorCtr="0" compatLnSpc="1">
            <a:prstTxWarp prst="textNoShape">
              <a:avLst/>
            </a:prstTxWarp>
          </a:bodyPr>
          <a:lstStyle/>
          <a:p>
            <a:endParaRPr lang="x-none" sz="1013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54EC3-C999-4069-B3C5-D2E2672AF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92" y="1577032"/>
            <a:ext cx="2359047" cy="14386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6BEB64-BF67-4BDE-8E66-5BA36BC81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18" y="3030011"/>
            <a:ext cx="2311900" cy="1419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0759C9-5DE5-460B-89EF-1CB03B0331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73" y="3030011"/>
            <a:ext cx="2257765" cy="14109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26D4C1-7D91-4AB3-A930-8E6987ACFD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10"/>
          <a:stretch/>
        </p:blipFill>
        <p:spPr>
          <a:xfrm>
            <a:off x="1117400" y="1602255"/>
            <a:ext cx="2375894" cy="1388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5838" y="899025"/>
            <a:ext cx="49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GB" sz="9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Recently completed </a:t>
            </a:r>
            <a:r>
              <a:rPr lang="en-GB" sz="900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Alhaji</a:t>
            </a:r>
            <a:r>
              <a:rPr lang="en-GB" sz="9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Akinwunmi Street. Akinwunmi Street is a complete rehabilitation with a length of 16.4m. </a:t>
            </a:r>
            <a:r>
              <a:rPr lang="en-GB" sz="900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a dual carriage way with reinforced concrete pavement of 200mm thickness, 1m x 1m drains and walkway on both sides. It traversed from </a:t>
            </a:r>
            <a:r>
              <a:rPr lang="en-GB" sz="900" b="1" dirty="0" err="1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Ladipo</a:t>
            </a:r>
            <a:r>
              <a:rPr lang="en-GB" sz="900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Street Intersection and terminates at </a:t>
            </a:r>
            <a:r>
              <a:rPr lang="en-GB" sz="900" b="1" dirty="0" err="1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Apapa</a:t>
            </a:r>
            <a:r>
              <a:rPr lang="en-GB" sz="900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900" b="1" dirty="0" err="1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Oshodi</a:t>
            </a:r>
            <a:endParaRPr lang="en-GB" sz="900" b="1" dirty="0">
              <a:ea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6B8F4-DA90-4550-84A7-0A2D684C428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2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723292"/>
            <a:ext cx="4629150" cy="200919"/>
          </a:xfrm>
        </p:spPr>
        <p:txBody>
          <a:bodyPr>
            <a:normAutofit fontScale="90000"/>
          </a:bodyPr>
          <a:lstStyle/>
          <a:p>
            <a:r>
              <a:rPr lang="en-GB" sz="788" b="1" u="sng" dirty="0">
                <a:latin typeface="Comic Sans MS" pitchFamily="66" charset="0"/>
              </a:rPr>
              <a:t>CONSTRUCTION OF AGO-IJAIYE/ADEJUMOBI/ISHOLA DANIEL STREET,  ORILE OSHODI IN OSHODI-ISOLO LOCAL GOVT AREA</a:t>
            </a:r>
            <a:endParaRPr lang="en-US" sz="788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368" y="1004579"/>
            <a:ext cx="2290481" cy="144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151" y="2732486"/>
            <a:ext cx="2290481" cy="148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 b="18792"/>
          <a:stretch>
            <a:fillRect/>
          </a:stretch>
        </p:blipFill>
        <p:spPr bwMode="auto">
          <a:xfrm>
            <a:off x="3509368" y="2692302"/>
            <a:ext cx="2330665" cy="152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259072" y="4259473"/>
            <a:ext cx="1762021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b="1" dirty="0">
                <a:latin typeface="Comic Sans MS" pitchFamily="66" charset="0"/>
              </a:rPr>
              <a:t>SPRAYING OF MCI AT ADEJUMOBI</a:t>
            </a:r>
            <a:endParaRPr lang="en-US" sz="675" b="1" dirty="0">
              <a:latin typeface="Comic Sans MS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8151" y="1004579"/>
            <a:ext cx="2250297" cy="144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618307" y="2531566"/>
            <a:ext cx="2459328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b="1" dirty="0">
                <a:latin typeface="Comic Sans MS" panose="030F0702030302020204" pitchFamily="66" charset="0"/>
              </a:rPr>
              <a:t>BASE COURSE IN PLACE AT AADEJUMOBI STRRET</a:t>
            </a:r>
          </a:p>
          <a:p>
            <a:endParaRPr lang="en-US" sz="1013" dirty="0"/>
          </a:p>
        </p:txBody>
      </p:sp>
      <p:sp>
        <p:nvSpPr>
          <p:cNvPr id="13" name="TextBox 12"/>
          <p:cNvSpPr txBox="1"/>
          <p:nvPr/>
        </p:nvSpPr>
        <p:spPr>
          <a:xfrm>
            <a:off x="1540358" y="2571751"/>
            <a:ext cx="1495922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b="1" dirty="0">
                <a:latin typeface="Comic Sans MS" pitchFamily="66" charset="0"/>
              </a:rPr>
              <a:t>ADEJUMOBI STREET BEFORE</a:t>
            </a:r>
            <a:endParaRPr lang="en-US" sz="675" b="1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4259473"/>
            <a:ext cx="2571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b="1" dirty="0">
                <a:latin typeface="Comic Sans MS" pitchFamily="66" charset="0"/>
              </a:rPr>
              <a:t>ASPHALTIC CONCTRET AT ADEJUMOBI STR.IN PLACE</a:t>
            </a:r>
            <a:endParaRPr lang="en-US" sz="675" b="1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8520" y="2129728"/>
            <a:ext cx="6431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b="1" dirty="0">
                <a:solidFill>
                  <a:schemeClr val="bg1"/>
                </a:solidFill>
              </a:rPr>
              <a:t>July 17, 2020</a:t>
            </a:r>
          </a:p>
          <a:p>
            <a:r>
              <a:rPr lang="en-GB" sz="675" b="1" dirty="0">
                <a:solidFill>
                  <a:schemeClr val="bg1"/>
                </a:solidFill>
              </a:rPr>
              <a:t>12:34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0104" y="3938002"/>
            <a:ext cx="6703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b="1" dirty="0">
                <a:solidFill>
                  <a:schemeClr val="bg1"/>
                </a:solidFill>
              </a:rPr>
              <a:t>June 09, 2020</a:t>
            </a:r>
          </a:p>
          <a:p>
            <a:r>
              <a:rPr lang="en-GB" sz="675" b="1" dirty="0">
                <a:solidFill>
                  <a:schemeClr val="bg1"/>
                </a:solidFill>
              </a:rPr>
              <a:t>15:35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8888" y="3938002"/>
            <a:ext cx="665567" cy="455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b="1" dirty="0">
                <a:solidFill>
                  <a:schemeClr val="bg1"/>
                </a:solidFill>
              </a:rPr>
              <a:t>May 23, 2020</a:t>
            </a:r>
          </a:p>
          <a:p>
            <a:r>
              <a:rPr lang="en-GB" sz="675" b="1" dirty="0">
                <a:solidFill>
                  <a:schemeClr val="bg1"/>
                </a:solidFill>
              </a:rPr>
              <a:t>12:34</a:t>
            </a:r>
            <a:endParaRPr lang="en-US" sz="675" b="1" dirty="0">
              <a:solidFill>
                <a:schemeClr val="bg1"/>
              </a:solidFill>
            </a:endParaRPr>
          </a:p>
          <a:p>
            <a:endParaRPr lang="en-US" sz="1013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8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9694" y="92434"/>
            <a:ext cx="6124775" cy="549275"/>
          </a:xfrm>
        </p:spPr>
        <p:txBody>
          <a:bodyPr anchor="b">
            <a:noAutofit/>
          </a:bodyPr>
          <a:lstStyle/>
          <a:p>
            <a:pPr eaLnBrk="1" hangingPunct="1"/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Introduction: Aims and Objectives 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2"/>
          </p:nvPr>
        </p:nvSpPr>
        <p:spPr>
          <a:xfrm>
            <a:off x="167745" y="645357"/>
            <a:ext cx="6484026" cy="3898526"/>
          </a:xfr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lIns="45720" tIns="45720" rIns="45720" bIns="45720" rtlCol="0">
            <a:noAutofit/>
          </a:bodyPr>
          <a:lstStyle/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 smtClean="0"/>
              <a:t>The </a:t>
            </a:r>
            <a:r>
              <a:rPr lang="en-US" sz="1600" dirty="0"/>
              <a:t>objectives of this Stakeholders’ Consultative Forum is to: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50185" y="1733550"/>
            <a:ext cx="6288457" cy="2209800"/>
            <a:chOff x="517853" y="2266950"/>
            <a:chExt cx="7810608" cy="2026510"/>
          </a:xfrm>
        </p:grpSpPr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914400" y="2266950"/>
              <a:ext cx="5562600" cy="3588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6350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91440" bIns="91440" anchor="ctr"/>
            <a:lstStyle>
              <a:lvl1pPr marL="177800" indent="-177800">
                <a:lnSpc>
                  <a:spcPct val="102000"/>
                </a:lnSpc>
                <a:spcAft>
                  <a:spcPct val="37000"/>
                </a:spcAft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382588" indent="-190500">
                <a:lnSpc>
                  <a:spcPct val="94000"/>
                </a:lnSpc>
                <a:spcAft>
                  <a:spcPct val="36000"/>
                </a:spcAft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574675" indent="-190500">
                <a:lnSpc>
                  <a:spcPct val="95000"/>
                </a:lnSpc>
                <a:spcAft>
                  <a:spcPct val="30000"/>
                </a:spcAft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771525" indent="-195263">
                <a:lnSpc>
                  <a:spcPct val="97000"/>
                </a:lnSpc>
                <a:spcAft>
                  <a:spcPct val="28000"/>
                </a:spcAft>
                <a:buChar char="–"/>
                <a:defRPr sz="1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960438" indent="-187325"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1417638" indent="-187325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1874838" indent="-187325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2332038" indent="-187325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2789238" indent="-187325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</a:pPr>
              <a:r>
                <a:rPr lang="en-US" alt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Update Stakeholders on the Half-Year performance of the </a:t>
              </a:r>
              <a:r>
                <a:rPr lang="en-US" altLang="en-US" sz="11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Y2020 </a:t>
              </a:r>
              <a:r>
                <a:rPr lang="en-US" alt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Budget</a:t>
              </a:r>
              <a:endParaRPr lang="en-GB" alt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1522708" y="2809563"/>
              <a:ext cx="5562601" cy="3588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6350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91440" bIns="91440" anchor="ctr"/>
            <a:lstStyle/>
            <a:p>
              <a:pPr marL="177800" indent="-177800" eaLnBrk="0" fontAlgn="auto" hangingPunct="0">
                <a:spcBef>
                  <a:spcPts val="0"/>
                </a:spcBef>
                <a:buChar char="•"/>
              </a:pPr>
              <a:r>
                <a:rPr lang="en-US" alt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 the public of Government’s plan for the rest of </a:t>
              </a:r>
              <a:r>
                <a:rPr lang="en-US" altLang="en-US" sz="11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Y2020 </a:t>
              </a:r>
              <a:r>
                <a:rPr lang="en-US" alt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the focus areas for </a:t>
              </a:r>
              <a:r>
                <a:rPr lang="en-US" altLang="en-US" sz="11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Y2021</a:t>
              </a:r>
              <a:endParaRPr lang="en-GB" alt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>
              <a:off x="2133600" y="3360169"/>
              <a:ext cx="5562601" cy="3588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6350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91440" bIns="91440" anchor="ctr"/>
            <a:lstStyle/>
            <a:p>
              <a:pPr marL="177800" indent="-177800" eaLnBrk="0" fontAlgn="auto" hangingPunct="0">
                <a:spcBef>
                  <a:spcPts val="0"/>
                </a:spcBef>
                <a:buChar char="•"/>
              </a:pPr>
              <a:r>
                <a:rPr lang="en-US" alt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Obtain inputs/contributions/suggestions on the </a:t>
              </a:r>
              <a:r>
                <a:rPr lang="en-US" altLang="en-US" sz="11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Y2021 </a:t>
              </a:r>
              <a:r>
                <a:rPr lang="en-US" alt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Budget process</a:t>
              </a:r>
              <a:endParaRPr lang="en-GB" alt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2765860" y="3934656"/>
              <a:ext cx="5562601" cy="3588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6350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91440" bIns="91440" anchor="ctr"/>
            <a:lstStyle/>
            <a:p>
              <a:pPr marL="177800" indent="-177800" eaLnBrk="0" fontAlgn="auto" hangingPunct="0">
                <a:spcBef>
                  <a:spcPts val="0"/>
                </a:spcBef>
                <a:buChar char="•"/>
              </a:pPr>
              <a:r>
                <a:rPr lang="en-US" alt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Overall, to promote citizens’ participation in budget preparation</a:t>
              </a:r>
              <a:endParaRPr lang="en-GB" alt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8"/>
            <p:cNvGrpSpPr>
              <a:grpSpLocks/>
            </p:cNvGrpSpPr>
            <p:nvPr/>
          </p:nvGrpSpPr>
          <p:grpSpPr bwMode="auto">
            <a:xfrm flipV="1">
              <a:off x="973770" y="2676672"/>
              <a:ext cx="520608" cy="319230"/>
              <a:chOff x="4073" y="2750"/>
              <a:chExt cx="408" cy="363"/>
            </a:xfrm>
          </p:grpSpPr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 flipV="1">
                <a:off x="4073" y="2750"/>
                <a:ext cx="0" cy="363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4073" y="2750"/>
                <a:ext cx="408" cy="0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 flipV="1">
              <a:off x="1587844" y="3218418"/>
              <a:ext cx="520608" cy="319230"/>
              <a:chOff x="4073" y="2750"/>
              <a:chExt cx="408" cy="363"/>
            </a:xfrm>
          </p:grpSpPr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 flipV="1">
                <a:off x="4073" y="2750"/>
                <a:ext cx="0" cy="363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4073" y="2750"/>
                <a:ext cx="408" cy="0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14"/>
            <p:cNvGrpSpPr>
              <a:grpSpLocks/>
            </p:cNvGrpSpPr>
            <p:nvPr/>
          </p:nvGrpSpPr>
          <p:grpSpPr bwMode="auto">
            <a:xfrm flipV="1">
              <a:off x="2197425" y="3784047"/>
              <a:ext cx="520608" cy="319230"/>
              <a:chOff x="4073" y="2750"/>
              <a:chExt cx="408" cy="363"/>
            </a:xfrm>
          </p:grpSpPr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V="1">
                <a:off x="4073" y="2750"/>
                <a:ext cx="0" cy="363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>
                <a:off x="4073" y="2750"/>
                <a:ext cx="408" cy="0"/>
              </a:xfrm>
              <a:prstGeom prst="line">
                <a:avLst/>
              </a:prstGeom>
              <a:noFill/>
              <a:ln w="6350">
                <a:solidFill>
                  <a:srgbClr val="091D5D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kern="0">
                  <a:solidFill>
                    <a:srgbClr val="091D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Oval 38"/>
            <p:cNvSpPr/>
            <p:nvPr/>
          </p:nvSpPr>
          <p:spPr>
            <a:xfrm>
              <a:off x="2258504" y="3958323"/>
              <a:ext cx="320347" cy="2950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517853" y="2292780"/>
              <a:ext cx="320347" cy="2950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1033540" y="2835881"/>
              <a:ext cx="320347" cy="2950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1635817" y="3392265"/>
              <a:ext cx="320347" cy="2950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A71F4-90B2-4FA4-8A7B-9EC07F00E77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2"/>
          <a:stretch/>
        </p:blipFill>
        <p:spPr bwMode="auto">
          <a:xfrm>
            <a:off x="199821" y="2860685"/>
            <a:ext cx="3114879" cy="222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" t="-378" r="662" b="6382"/>
          <a:stretch/>
        </p:blipFill>
        <p:spPr bwMode="auto">
          <a:xfrm>
            <a:off x="3464532" y="2860685"/>
            <a:ext cx="3267332" cy="222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7"/>
          <a:stretch/>
        </p:blipFill>
        <p:spPr bwMode="auto">
          <a:xfrm>
            <a:off x="3464532" y="517538"/>
            <a:ext cx="3301365" cy="208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2" y="517538"/>
            <a:ext cx="3076778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571500" y="69319"/>
            <a:ext cx="5486401" cy="2767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" b="1" dirty="0">
                <a:latin typeface="Comic Sans MS" panose="030F0702030302020204" pitchFamily="66" charset="0"/>
              </a:rPr>
              <a:t>STRATEGIC PHOTOGRAPHS OF WORK DONE </a:t>
            </a:r>
            <a:r>
              <a:rPr lang="en-US" sz="900" b="1" dirty="0">
                <a:latin typeface="Comic Sans MS" panose="030F0702030302020204" pitchFamily="66" charset="0"/>
                <a:cs typeface="Arial" pitchFamily="34" charset="0"/>
              </a:rPr>
              <a:t>ON </a:t>
            </a:r>
            <a:r>
              <a:rPr lang="en-US" sz="900" b="1" dirty="0">
                <a:solidFill>
                  <a:prstClr val="black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BAJULAYE STREET, SOMOLU L.G.A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B0E404-CBA6-4D85-AAE6-DA48D9FF18EE}"/>
              </a:ext>
            </a:extLst>
          </p:cNvPr>
          <p:cNvPicPr/>
          <p:nvPr/>
        </p:nvPicPr>
        <p:blipFill rotWithShape="1">
          <a:blip r:embed="rId7"/>
          <a:srcRect l="92552" t="-206" r="-1295" b="87536"/>
          <a:stretch/>
        </p:blipFill>
        <p:spPr bwMode="auto">
          <a:xfrm>
            <a:off x="6212046" y="-19056"/>
            <a:ext cx="551657" cy="472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Image result for Lagos state public works corporation">
            <a:extLst>
              <a:ext uri="{FF2B5EF4-FFF2-40B4-BE49-F238E27FC236}">
                <a16:creationId xmlns:a16="http://schemas.microsoft.com/office/drawing/2014/main" id="{54607EE5-762F-4C5C-BEC4-4E5D12B4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"/>
            <a:ext cx="514350" cy="45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16D633-346C-449A-8369-8FD33941D99E}"/>
              </a:ext>
            </a:extLst>
          </p:cNvPr>
          <p:cNvSpPr txBox="1"/>
          <p:nvPr/>
        </p:nvSpPr>
        <p:spPr>
          <a:xfrm>
            <a:off x="314325" y="2343713"/>
            <a:ext cx="828675" cy="28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7" dirty="0">
                <a:solidFill>
                  <a:schemeClr val="bg2"/>
                </a:solidFill>
                <a:latin typeface="Comic Sans MS" panose="030F0702030302020204" pitchFamily="66" charset="0"/>
              </a:rPr>
              <a:t>BEFORE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16D633-346C-449A-8369-8FD33941D99E}"/>
              </a:ext>
            </a:extLst>
          </p:cNvPr>
          <p:cNvSpPr txBox="1"/>
          <p:nvPr/>
        </p:nvSpPr>
        <p:spPr>
          <a:xfrm>
            <a:off x="3464533" y="2186037"/>
            <a:ext cx="1932002" cy="47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7" dirty="0">
                <a:solidFill>
                  <a:schemeClr val="bg2"/>
                </a:solidFill>
                <a:latin typeface="Comic Sans MS" panose="030F0702030302020204" pitchFamily="66" charset="0"/>
              </a:rPr>
              <a:t>EARTH WORKS IN PROGRESS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16D633-346C-449A-8369-8FD33941D99E}"/>
              </a:ext>
            </a:extLst>
          </p:cNvPr>
          <p:cNvSpPr txBox="1"/>
          <p:nvPr/>
        </p:nvSpPr>
        <p:spPr>
          <a:xfrm>
            <a:off x="3439684" y="4572000"/>
            <a:ext cx="1731398" cy="47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7" dirty="0">
                <a:solidFill>
                  <a:schemeClr val="bg2"/>
                </a:solidFill>
                <a:latin typeface="Comic Sans MS" panose="030F0702030302020204" pitchFamily="66" charset="0"/>
              </a:rPr>
              <a:t>COMPLETED ROAD SECTION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16D633-346C-449A-8369-8FD33941D99E}"/>
              </a:ext>
            </a:extLst>
          </p:cNvPr>
          <p:cNvSpPr txBox="1"/>
          <p:nvPr/>
        </p:nvSpPr>
        <p:spPr>
          <a:xfrm>
            <a:off x="109353" y="4588312"/>
            <a:ext cx="1932002" cy="47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7" dirty="0">
                <a:solidFill>
                  <a:schemeClr val="bg2"/>
                </a:solidFill>
                <a:latin typeface="Comic Sans MS" panose="030F0702030302020204" pitchFamily="66" charset="0"/>
              </a:rPr>
              <a:t>ASPHALT WORKS IN PROGRESS</a:t>
            </a:r>
          </a:p>
        </p:txBody>
      </p:sp>
    </p:spTree>
    <p:extLst>
      <p:ext uri="{BB962C8B-B14F-4D97-AF65-F5344CB8AC3E}">
        <p14:creationId xmlns:p14="http://schemas.microsoft.com/office/powerpoint/2010/main" val="2900888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68" y="2809838"/>
            <a:ext cx="3326695" cy="2210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1" y="2761108"/>
            <a:ext cx="3114879" cy="2280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/>
          <a:stretch/>
        </p:blipFill>
        <p:spPr>
          <a:xfrm>
            <a:off x="199821" y="542875"/>
            <a:ext cx="3114879" cy="2053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87" y="551135"/>
            <a:ext cx="3259277" cy="2053659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571500" y="5092"/>
            <a:ext cx="5486401" cy="40522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" b="1" dirty="0">
                <a:latin typeface="Comic Sans MS" panose="030F0702030302020204" pitchFamily="66" charset="0"/>
              </a:rPr>
              <a:t>STRATEGIC PHOTOGRAPHS OF WORK DONE </a:t>
            </a:r>
            <a:r>
              <a:rPr lang="en-US" sz="900" b="1" dirty="0">
                <a:latin typeface="Comic Sans MS" panose="030F0702030302020204" pitchFamily="66" charset="0"/>
                <a:cs typeface="Arial" pitchFamily="34" charset="0"/>
              </a:rPr>
              <a:t>ON </a:t>
            </a:r>
            <a:r>
              <a:rPr lang="en-US" sz="9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OBA OMOLAJA</a:t>
            </a:r>
            <a:r>
              <a:rPr lang="en-US" sz="900" b="1" dirty="0">
                <a:solidFill>
                  <a:prstClr val="black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900" b="1" dirty="0">
                <a:solidFill>
                  <a:prstClr val="black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IKORODU L.G.A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B0E404-CBA6-4D85-AAE6-DA48D9FF18EE}"/>
              </a:ext>
            </a:extLst>
          </p:cNvPr>
          <p:cNvPicPr/>
          <p:nvPr/>
        </p:nvPicPr>
        <p:blipFill rotWithShape="1">
          <a:blip r:embed="rId7"/>
          <a:srcRect l="92552" t="-206" r="-1295" b="87536"/>
          <a:stretch/>
        </p:blipFill>
        <p:spPr bwMode="auto">
          <a:xfrm>
            <a:off x="6212046" y="-19056"/>
            <a:ext cx="551657" cy="472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Image result for Lagos state public works corporation">
            <a:extLst>
              <a:ext uri="{FF2B5EF4-FFF2-40B4-BE49-F238E27FC236}">
                <a16:creationId xmlns:a16="http://schemas.microsoft.com/office/drawing/2014/main" id="{54607EE5-762F-4C5C-BEC4-4E5D12B4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"/>
            <a:ext cx="514350" cy="45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16D633-346C-449A-8369-8FD33941D99E}"/>
              </a:ext>
            </a:extLst>
          </p:cNvPr>
          <p:cNvSpPr txBox="1"/>
          <p:nvPr/>
        </p:nvSpPr>
        <p:spPr>
          <a:xfrm>
            <a:off x="314325" y="2343713"/>
            <a:ext cx="828675" cy="28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7" dirty="0">
                <a:solidFill>
                  <a:schemeClr val="bg2"/>
                </a:solidFill>
                <a:latin typeface="Comic Sans MS" panose="030F0702030302020204" pitchFamily="66" charset="0"/>
              </a:rPr>
              <a:t>BEFORE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16D633-346C-449A-8369-8FD33941D99E}"/>
              </a:ext>
            </a:extLst>
          </p:cNvPr>
          <p:cNvSpPr txBox="1"/>
          <p:nvPr/>
        </p:nvSpPr>
        <p:spPr>
          <a:xfrm>
            <a:off x="3464533" y="2186037"/>
            <a:ext cx="1932002" cy="47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7" dirty="0">
                <a:solidFill>
                  <a:schemeClr val="bg2"/>
                </a:solidFill>
                <a:latin typeface="Comic Sans MS" panose="030F0702030302020204" pitchFamily="66" charset="0"/>
              </a:rPr>
              <a:t>EARTH WORKS IN PROGRESS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16D633-346C-449A-8369-8FD33941D99E}"/>
              </a:ext>
            </a:extLst>
          </p:cNvPr>
          <p:cNvSpPr txBox="1"/>
          <p:nvPr/>
        </p:nvSpPr>
        <p:spPr>
          <a:xfrm>
            <a:off x="3439684" y="4632380"/>
            <a:ext cx="1731398" cy="47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7" dirty="0">
                <a:solidFill>
                  <a:schemeClr val="bg2"/>
                </a:solidFill>
                <a:latin typeface="Comic Sans MS" panose="030F0702030302020204" pitchFamily="66" charset="0"/>
              </a:rPr>
              <a:t>COMPLETED ROAD SECTION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16D633-346C-449A-8369-8FD33941D99E}"/>
              </a:ext>
            </a:extLst>
          </p:cNvPr>
          <p:cNvSpPr txBox="1"/>
          <p:nvPr/>
        </p:nvSpPr>
        <p:spPr>
          <a:xfrm>
            <a:off x="109353" y="4588312"/>
            <a:ext cx="1932002" cy="47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7" dirty="0">
                <a:solidFill>
                  <a:schemeClr val="bg2"/>
                </a:solidFill>
                <a:latin typeface="Comic Sans MS" panose="030F0702030302020204" pitchFamily="66" charset="0"/>
              </a:rPr>
              <a:t>ASPHALT WORKS IN PROGRESS</a:t>
            </a:r>
          </a:p>
        </p:txBody>
      </p:sp>
    </p:spTree>
    <p:extLst>
      <p:ext uri="{BB962C8B-B14F-4D97-AF65-F5344CB8AC3E}">
        <p14:creationId xmlns:p14="http://schemas.microsoft.com/office/powerpoint/2010/main" val="2041466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25500">
              <a:srgbClr val="6F5E5B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" name="think-cell Slide" r:id="rId7" imgW="286" imgH="286" progId="TCLayout.ActiveDocument.1">
                  <p:embed/>
                </p:oleObj>
              </mc:Choice>
              <mc:Fallback>
                <p:oleObj name="think-cell Slide" r:id="rId7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72D7BDC-062E-4893-8077-852E29BEF9F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pic>
        <p:nvPicPr>
          <p:cNvPr id="281611" name="Picture 11" descr="60 gridlock points: Sanwo-Olu expresses commitment to free flow of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84" y="1756802"/>
            <a:ext cx="2411016" cy="158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D7E13431-224F-4DBD-9A26-630FAB547C76}"/>
              </a:ext>
            </a:extLst>
          </p:cNvPr>
          <p:cNvSpPr txBox="1">
            <a:spLocks/>
          </p:cNvSpPr>
          <p:nvPr/>
        </p:nvSpPr>
        <p:spPr bwMode="blackWhite">
          <a:xfrm>
            <a:off x="354376" y="923421"/>
            <a:ext cx="2818196" cy="56092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sz="1350" b="1" dirty="0">
                <a:solidFill>
                  <a:schemeClr val="accent3"/>
                </a:solidFill>
              </a:rPr>
              <a:t>Traffic Management</a:t>
            </a:r>
            <a:r>
              <a:rPr lang="en-US" sz="1350" b="1" dirty="0"/>
              <a:t>:</a:t>
            </a:r>
            <a:r>
              <a:rPr lang="en-US" sz="1350" dirty="0"/>
              <a:t> Focus on reducing traffic congestion and enhancing enforcement of traffic laws</a:t>
            </a:r>
          </a:p>
        </p:txBody>
      </p: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804397" y="1804919"/>
            <a:ext cx="2368175" cy="436273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sz="1050" dirty="0"/>
              <a:t>Resolved 60 identified gridlock points across the State in collaboration with the traffic taskforce team</a:t>
            </a:r>
            <a:endParaRPr lang="en-US" sz="1050" dirty="0"/>
          </a:p>
        </p:txBody>
      </p:sp>
      <p:pic>
        <p:nvPicPr>
          <p:cNvPr id="281604" name="Picture 4" descr="https://silverbirdtv.com/wp-content/uploads/2018/11/LASTMA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14"/>
          <a:stretch/>
        </p:blipFill>
        <p:spPr bwMode="auto">
          <a:xfrm>
            <a:off x="3430852" y="642937"/>
            <a:ext cx="3427148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6" name="Picture 6" descr="Sanwo-Olu Welcomes LASTMA Recruits (Photos) - Politics - Niger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482" y="3257550"/>
            <a:ext cx="1864519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9" name="Picture 9" descr="Lagos Begins Removal Of Bottlenecks At Lekki Roundabouts As Sanwo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52" y="1885950"/>
            <a:ext cx="1583294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vigationTriangle"/>
          <p:cNvSpPr/>
          <p:nvPr/>
        </p:nvSpPr>
        <p:spPr>
          <a:xfrm rot="16200000">
            <a:off x="6252842" y="630874"/>
            <a:ext cx="593093" cy="617220"/>
          </a:xfrm>
          <a:prstGeom prst="triangle">
            <a:avLst>
              <a:gd name="adj" fmla="val 100000"/>
            </a:avLst>
          </a:prstGeom>
          <a:solidFill>
            <a:schemeClr val="tx2">
              <a:lumMod val="10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</a:endParaRPr>
          </a:p>
        </p:txBody>
      </p:sp>
      <p:sp>
        <p:nvSpPr>
          <p:cNvPr id="27" name="NavigationIcon"/>
          <p:cNvSpPr>
            <a:spLocks noChangeAspect="1"/>
          </p:cNvSpPr>
          <p:nvPr/>
        </p:nvSpPr>
        <p:spPr bwMode="auto">
          <a:xfrm>
            <a:off x="6597323" y="717681"/>
            <a:ext cx="162954" cy="205740"/>
          </a:xfrm>
          <a:custGeom>
            <a:avLst/>
            <a:gdLst>
              <a:gd name="connsiteX0" fmla="*/ 516134 w 1032296"/>
              <a:gd name="connsiteY0" fmla="*/ 950912 h 1303338"/>
              <a:gd name="connsiteX1" fmla="*/ 405009 w 1032296"/>
              <a:gd name="connsiteY1" fmla="*/ 1062037 h 1303338"/>
              <a:gd name="connsiteX2" fmla="*/ 516134 w 1032296"/>
              <a:gd name="connsiteY2" fmla="*/ 1173162 h 1303338"/>
              <a:gd name="connsiteX3" fmla="*/ 627259 w 1032296"/>
              <a:gd name="connsiteY3" fmla="*/ 1062037 h 1303338"/>
              <a:gd name="connsiteX4" fmla="*/ 516134 w 1032296"/>
              <a:gd name="connsiteY4" fmla="*/ 950912 h 1303338"/>
              <a:gd name="connsiteX5" fmla="*/ 779659 w 1032296"/>
              <a:gd name="connsiteY5" fmla="*/ 881062 h 1303338"/>
              <a:gd name="connsiteX6" fmla="*/ 1017653 w 1032296"/>
              <a:gd name="connsiteY6" fmla="*/ 881062 h 1303338"/>
              <a:gd name="connsiteX7" fmla="*/ 1029020 w 1032296"/>
              <a:gd name="connsiteY7" fmla="*/ 904642 h 1303338"/>
              <a:gd name="connsiteX8" fmla="*/ 779659 w 1032296"/>
              <a:gd name="connsiteY8" fmla="*/ 1231900 h 1303338"/>
              <a:gd name="connsiteX9" fmla="*/ 779659 w 1032296"/>
              <a:gd name="connsiteY9" fmla="*/ 881062 h 1303338"/>
              <a:gd name="connsiteX10" fmla="*/ 14734 w 1032296"/>
              <a:gd name="connsiteY10" fmla="*/ 881062 h 1303338"/>
              <a:gd name="connsiteX11" fmla="*/ 254197 w 1032296"/>
              <a:gd name="connsiteY11" fmla="*/ 881062 h 1303338"/>
              <a:gd name="connsiteX12" fmla="*/ 254197 w 1032296"/>
              <a:gd name="connsiteY12" fmla="*/ 1231900 h 1303338"/>
              <a:gd name="connsiteX13" fmla="*/ 3297 w 1032296"/>
              <a:gd name="connsiteY13" fmla="*/ 904642 h 1303338"/>
              <a:gd name="connsiteX14" fmla="*/ 14734 w 1032296"/>
              <a:gd name="connsiteY14" fmla="*/ 881062 h 1303338"/>
              <a:gd name="connsiteX15" fmla="*/ 516134 w 1032296"/>
              <a:gd name="connsiteY15" fmla="*/ 539750 h 1303338"/>
              <a:gd name="connsiteX16" fmla="*/ 405009 w 1032296"/>
              <a:gd name="connsiteY16" fmla="*/ 651669 h 1303338"/>
              <a:gd name="connsiteX17" fmla="*/ 516134 w 1032296"/>
              <a:gd name="connsiteY17" fmla="*/ 763588 h 1303338"/>
              <a:gd name="connsiteX18" fmla="*/ 627259 w 1032296"/>
              <a:gd name="connsiteY18" fmla="*/ 651669 h 1303338"/>
              <a:gd name="connsiteX19" fmla="*/ 516134 w 1032296"/>
              <a:gd name="connsiteY19" fmla="*/ 539750 h 1303338"/>
              <a:gd name="connsiteX20" fmla="*/ 779659 w 1032296"/>
              <a:gd name="connsiteY20" fmla="*/ 469900 h 1303338"/>
              <a:gd name="connsiteX21" fmla="*/ 1017653 w 1032296"/>
              <a:gd name="connsiteY21" fmla="*/ 469900 h 1303338"/>
              <a:gd name="connsiteX22" fmla="*/ 1029020 w 1032296"/>
              <a:gd name="connsiteY22" fmla="*/ 494194 h 1303338"/>
              <a:gd name="connsiteX23" fmla="*/ 779659 w 1032296"/>
              <a:gd name="connsiteY23" fmla="*/ 820738 h 1303338"/>
              <a:gd name="connsiteX24" fmla="*/ 779659 w 1032296"/>
              <a:gd name="connsiteY24" fmla="*/ 469900 h 1303338"/>
              <a:gd name="connsiteX25" fmla="*/ 14734 w 1032296"/>
              <a:gd name="connsiteY25" fmla="*/ 469900 h 1303338"/>
              <a:gd name="connsiteX26" fmla="*/ 254197 w 1032296"/>
              <a:gd name="connsiteY26" fmla="*/ 469900 h 1303338"/>
              <a:gd name="connsiteX27" fmla="*/ 254197 w 1032296"/>
              <a:gd name="connsiteY27" fmla="*/ 820738 h 1303338"/>
              <a:gd name="connsiteX28" fmla="*/ 3297 w 1032296"/>
              <a:gd name="connsiteY28" fmla="*/ 494194 h 1303338"/>
              <a:gd name="connsiteX29" fmla="*/ 14734 w 1032296"/>
              <a:gd name="connsiteY29" fmla="*/ 469900 h 1303338"/>
              <a:gd name="connsiteX30" fmla="*/ 516134 w 1032296"/>
              <a:gd name="connsiteY30" fmla="*/ 130175 h 1303338"/>
              <a:gd name="connsiteX31" fmla="*/ 405009 w 1032296"/>
              <a:gd name="connsiteY31" fmla="*/ 241300 h 1303338"/>
              <a:gd name="connsiteX32" fmla="*/ 516134 w 1032296"/>
              <a:gd name="connsiteY32" fmla="*/ 352425 h 1303338"/>
              <a:gd name="connsiteX33" fmla="*/ 627259 w 1032296"/>
              <a:gd name="connsiteY33" fmla="*/ 241300 h 1303338"/>
              <a:gd name="connsiteX34" fmla="*/ 516134 w 1032296"/>
              <a:gd name="connsiteY34" fmla="*/ 130175 h 1303338"/>
              <a:gd name="connsiteX35" fmla="*/ 779659 w 1032296"/>
              <a:gd name="connsiteY35" fmla="*/ 58737 h 1303338"/>
              <a:gd name="connsiteX36" fmla="*/ 1017653 w 1032296"/>
              <a:gd name="connsiteY36" fmla="*/ 58737 h 1303338"/>
              <a:gd name="connsiteX37" fmla="*/ 1029020 w 1032296"/>
              <a:gd name="connsiteY37" fmla="*/ 83031 h 1303338"/>
              <a:gd name="connsiteX38" fmla="*/ 779659 w 1032296"/>
              <a:gd name="connsiteY38" fmla="*/ 409575 h 1303338"/>
              <a:gd name="connsiteX39" fmla="*/ 779659 w 1032296"/>
              <a:gd name="connsiteY39" fmla="*/ 58737 h 1303338"/>
              <a:gd name="connsiteX40" fmla="*/ 14734 w 1032296"/>
              <a:gd name="connsiteY40" fmla="*/ 58737 h 1303338"/>
              <a:gd name="connsiteX41" fmla="*/ 254197 w 1032296"/>
              <a:gd name="connsiteY41" fmla="*/ 58737 h 1303338"/>
              <a:gd name="connsiteX42" fmla="*/ 254197 w 1032296"/>
              <a:gd name="connsiteY42" fmla="*/ 409575 h 1303338"/>
              <a:gd name="connsiteX43" fmla="*/ 3297 w 1032296"/>
              <a:gd name="connsiteY43" fmla="*/ 83031 h 1303338"/>
              <a:gd name="connsiteX44" fmla="*/ 14734 w 1032296"/>
              <a:gd name="connsiteY44" fmla="*/ 58737 h 1303338"/>
              <a:gd name="connsiteX45" fmla="*/ 327281 w 1032296"/>
              <a:gd name="connsiteY45" fmla="*/ 0 h 1303338"/>
              <a:gd name="connsiteX46" fmla="*/ 704988 w 1032296"/>
              <a:gd name="connsiteY46" fmla="*/ 0 h 1303338"/>
              <a:gd name="connsiteX47" fmla="*/ 747909 w 1032296"/>
              <a:gd name="connsiteY47" fmla="*/ 42826 h 1303338"/>
              <a:gd name="connsiteX48" fmla="*/ 747909 w 1032296"/>
              <a:gd name="connsiteY48" fmla="*/ 59957 h 1303338"/>
              <a:gd name="connsiteX49" fmla="*/ 747909 w 1032296"/>
              <a:gd name="connsiteY49" fmla="*/ 406133 h 1303338"/>
              <a:gd name="connsiteX50" fmla="*/ 747909 w 1032296"/>
              <a:gd name="connsiteY50" fmla="*/ 470372 h 1303338"/>
              <a:gd name="connsiteX51" fmla="*/ 747909 w 1032296"/>
              <a:gd name="connsiteY51" fmla="*/ 817977 h 1303338"/>
              <a:gd name="connsiteX52" fmla="*/ 747909 w 1032296"/>
              <a:gd name="connsiteY52" fmla="*/ 882216 h 1303338"/>
              <a:gd name="connsiteX53" fmla="*/ 747909 w 1032296"/>
              <a:gd name="connsiteY53" fmla="*/ 1228393 h 1303338"/>
              <a:gd name="connsiteX54" fmla="*/ 747909 w 1032296"/>
              <a:gd name="connsiteY54" fmla="*/ 1260512 h 1303338"/>
              <a:gd name="connsiteX55" fmla="*/ 704988 w 1032296"/>
              <a:gd name="connsiteY55" fmla="*/ 1303338 h 1303338"/>
              <a:gd name="connsiteX56" fmla="*/ 327281 w 1032296"/>
              <a:gd name="connsiteY56" fmla="*/ 1303338 h 1303338"/>
              <a:gd name="connsiteX57" fmla="*/ 284359 w 1032296"/>
              <a:gd name="connsiteY57" fmla="*/ 1260512 h 1303338"/>
              <a:gd name="connsiteX58" fmla="*/ 284359 w 1032296"/>
              <a:gd name="connsiteY58" fmla="*/ 1228393 h 1303338"/>
              <a:gd name="connsiteX59" fmla="*/ 284359 w 1032296"/>
              <a:gd name="connsiteY59" fmla="*/ 882216 h 1303338"/>
              <a:gd name="connsiteX60" fmla="*/ 284359 w 1032296"/>
              <a:gd name="connsiteY60" fmla="*/ 817977 h 1303338"/>
              <a:gd name="connsiteX61" fmla="*/ 284359 w 1032296"/>
              <a:gd name="connsiteY61" fmla="*/ 470372 h 1303338"/>
              <a:gd name="connsiteX62" fmla="*/ 284359 w 1032296"/>
              <a:gd name="connsiteY62" fmla="*/ 406133 h 1303338"/>
              <a:gd name="connsiteX63" fmla="*/ 284359 w 1032296"/>
              <a:gd name="connsiteY63" fmla="*/ 59957 h 1303338"/>
              <a:gd name="connsiteX64" fmla="*/ 284359 w 1032296"/>
              <a:gd name="connsiteY64" fmla="*/ 42826 h 1303338"/>
              <a:gd name="connsiteX65" fmla="*/ 327281 w 1032296"/>
              <a:gd name="connsiteY65" fmla="*/ 0 h 130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32296" h="1303338">
                <a:moveTo>
                  <a:pt x="516134" y="950912"/>
                </a:moveTo>
                <a:cubicBezTo>
                  <a:pt x="454761" y="950912"/>
                  <a:pt x="405009" y="1000664"/>
                  <a:pt x="405009" y="1062037"/>
                </a:cubicBezTo>
                <a:cubicBezTo>
                  <a:pt x="405009" y="1123410"/>
                  <a:pt x="454761" y="1173162"/>
                  <a:pt x="516134" y="1173162"/>
                </a:cubicBezTo>
                <a:cubicBezTo>
                  <a:pt x="577507" y="1173162"/>
                  <a:pt x="627259" y="1123410"/>
                  <a:pt x="627259" y="1062037"/>
                </a:cubicBezTo>
                <a:cubicBezTo>
                  <a:pt x="627259" y="1000664"/>
                  <a:pt x="577507" y="950912"/>
                  <a:pt x="516134" y="950912"/>
                </a:cubicBezTo>
                <a:close/>
                <a:moveTo>
                  <a:pt x="779659" y="881062"/>
                </a:moveTo>
                <a:cubicBezTo>
                  <a:pt x="779659" y="881062"/>
                  <a:pt x="779659" y="881062"/>
                  <a:pt x="1017653" y="881062"/>
                </a:cubicBezTo>
                <a:cubicBezTo>
                  <a:pt x="1029730" y="881062"/>
                  <a:pt x="1036834" y="895353"/>
                  <a:pt x="1029020" y="904642"/>
                </a:cubicBezTo>
                <a:cubicBezTo>
                  <a:pt x="1029020" y="904642"/>
                  <a:pt x="1029020" y="904642"/>
                  <a:pt x="779659" y="1231900"/>
                </a:cubicBezTo>
                <a:cubicBezTo>
                  <a:pt x="779659" y="1231900"/>
                  <a:pt x="779659" y="1231900"/>
                  <a:pt x="779659" y="881062"/>
                </a:cubicBezTo>
                <a:close/>
                <a:moveTo>
                  <a:pt x="14734" y="881062"/>
                </a:moveTo>
                <a:cubicBezTo>
                  <a:pt x="14734" y="881062"/>
                  <a:pt x="14734" y="881062"/>
                  <a:pt x="254197" y="881062"/>
                </a:cubicBezTo>
                <a:cubicBezTo>
                  <a:pt x="254197" y="881062"/>
                  <a:pt x="254197" y="881062"/>
                  <a:pt x="254197" y="1231900"/>
                </a:cubicBezTo>
                <a:cubicBezTo>
                  <a:pt x="254197" y="1231900"/>
                  <a:pt x="254197" y="1231900"/>
                  <a:pt x="3297" y="904642"/>
                </a:cubicBezTo>
                <a:cubicBezTo>
                  <a:pt x="-4566" y="895353"/>
                  <a:pt x="2582" y="881062"/>
                  <a:pt x="14734" y="881062"/>
                </a:cubicBezTo>
                <a:close/>
                <a:moveTo>
                  <a:pt x="516134" y="539750"/>
                </a:moveTo>
                <a:cubicBezTo>
                  <a:pt x="454761" y="539750"/>
                  <a:pt x="405009" y="589858"/>
                  <a:pt x="405009" y="651669"/>
                </a:cubicBezTo>
                <a:cubicBezTo>
                  <a:pt x="405009" y="713480"/>
                  <a:pt x="454761" y="763588"/>
                  <a:pt x="516134" y="763588"/>
                </a:cubicBezTo>
                <a:cubicBezTo>
                  <a:pt x="577507" y="763588"/>
                  <a:pt x="627259" y="713480"/>
                  <a:pt x="627259" y="651669"/>
                </a:cubicBezTo>
                <a:cubicBezTo>
                  <a:pt x="627259" y="589858"/>
                  <a:pt x="577507" y="539750"/>
                  <a:pt x="516134" y="539750"/>
                </a:cubicBezTo>
                <a:close/>
                <a:moveTo>
                  <a:pt x="779659" y="469900"/>
                </a:moveTo>
                <a:cubicBezTo>
                  <a:pt x="779659" y="469900"/>
                  <a:pt x="779659" y="469900"/>
                  <a:pt x="1017653" y="469900"/>
                </a:cubicBezTo>
                <a:cubicBezTo>
                  <a:pt x="1029730" y="469900"/>
                  <a:pt x="1036834" y="484191"/>
                  <a:pt x="1029020" y="494194"/>
                </a:cubicBezTo>
                <a:cubicBezTo>
                  <a:pt x="1029020" y="494194"/>
                  <a:pt x="1029020" y="494194"/>
                  <a:pt x="779659" y="820738"/>
                </a:cubicBezTo>
                <a:cubicBezTo>
                  <a:pt x="779659" y="820738"/>
                  <a:pt x="779659" y="820738"/>
                  <a:pt x="779659" y="469900"/>
                </a:cubicBezTo>
                <a:close/>
                <a:moveTo>
                  <a:pt x="14734" y="469900"/>
                </a:moveTo>
                <a:cubicBezTo>
                  <a:pt x="14734" y="469900"/>
                  <a:pt x="14734" y="469900"/>
                  <a:pt x="254197" y="469900"/>
                </a:cubicBezTo>
                <a:cubicBezTo>
                  <a:pt x="254197" y="469900"/>
                  <a:pt x="254197" y="469900"/>
                  <a:pt x="254197" y="820738"/>
                </a:cubicBezTo>
                <a:cubicBezTo>
                  <a:pt x="254197" y="820738"/>
                  <a:pt x="254197" y="820738"/>
                  <a:pt x="3297" y="494194"/>
                </a:cubicBezTo>
                <a:cubicBezTo>
                  <a:pt x="-4566" y="484191"/>
                  <a:pt x="2582" y="469900"/>
                  <a:pt x="14734" y="469900"/>
                </a:cubicBezTo>
                <a:close/>
                <a:moveTo>
                  <a:pt x="516134" y="130175"/>
                </a:moveTo>
                <a:cubicBezTo>
                  <a:pt x="454761" y="130175"/>
                  <a:pt x="405009" y="179927"/>
                  <a:pt x="405009" y="241300"/>
                </a:cubicBezTo>
                <a:cubicBezTo>
                  <a:pt x="405009" y="302673"/>
                  <a:pt x="454761" y="352425"/>
                  <a:pt x="516134" y="352425"/>
                </a:cubicBezTo>
                <a:cubicBezTo>
                  <a:pt x="577507" y="352425"/>
                  <a:pt x="627259" y="302673"/>
                  <a:pt x="627259" y="241300"/>
                </a:cubicBezTo>
                <a:cubicBezTo>
                  <a:pt x="627259" y="179927"/>
                  <a:pt x="577507" y="130175"/>
                  <a:pt x="516134" y="130175"/>
                </a:cubicBezTo>
                <a:close/>
                <a:moveTo>
                  <a:pt x="779659" y="58737"/>
                </a:moveTo>
                <a:cubicBezTo>
                  <a:pt x="779659" y="58737"/>
                  <a:pt x="779659" y="58737"/>
                  <a:pt x="1017653" y="58737"/>
                </a:cubicBezTo>
                <a:cubicBezTo>
                  <a:pt x="1029730" y="58737"/>
                  <a:pt x="1036834" y="73028"/>
                  <a:pt x="1029020" y="83031"/>
                </a:cubicBezTo>
                <a:cubicBezTo>
                  <a:pt x="1029020" y="83031"/>
                  <a:pt x="1029020" y="83031"/>
                  <a:pt x="779659" y="409575"/>
                </a:cubicBezTo>
                <a:cubicBezTo>
                  <a:pt x="779659" y="409575"/>
                  <a:pt x="779659" y="409575"/>
                  <a:pt x="779659" y="58737"/>
                </a:cubicBezTo>
                <a:close/>
                <a:moveTo>
                  <a:pt x="14734" y="58737"/>
                </a:moveTo>
                <a:cubicBezTo>
                  <a:pt x="14734" y="58737"/>
                  <a:pt x="14734" y="58737"/>
                  <a:pt x="254197" y="58737"/>
                </a:cubicBezTo>
                <a:cubicBezTo>
                  <a:pt x="254197" y="58737"/>
                  <a:pt x="254197" y="58737"/>
                  <a:pt x="254197" y="409575"/>
                </a:cubicBezTo>
                <a:cubicBezTo>
                  <a:pt x="254197" y="409575"/>
                  <a:pt x="254197" y="409575"/>
                  <a:pt x="3297" y="83031"/>
                </a:cubicBezTo>
                <a:cubicBezTo>
                  <a:pt x="-4566" y="73028"/>
                  <a:pt x="2582" y="58737"/>
                  <a:pt x="14734" y="58737"/>
                </a:cubicBezTo>
                <a:close/>
                <a:moveTo>
                  <a:pt x="327281" y="0"/>
                </a:moveTo>
                <a:cubicBezTo>
                  <a:pt x="327281" y="0"/>
                  <a:pt x="327281" y="0"/>
                  <a:pt x="704988" y="0"/>
                </a:cubicBezTo>
                <a:cubicBezTo>
                  <a:pt x="728595" y="0"/>
                  <a:pt x="747909" y="19272"/>
                  <a:pt x="747909" y="42826"/>
                </a:cubicBezTo>
                <a:cubicBezTo>
                  <a:pt x="747909" y="42826"/>
                  <a:pt x="747909" y="42826"/>
                  <a:pt x="747909" y="59957"/>
                </a:cubicBezTo>
                <a:cubicBezTo>
                  <a:pt x="747909" y="59957"/>
                  <a:pt x="747909" y="59957"/>
                  <a:pt x="747909" y="406133"/>
                </a:cubicBezTo>
                <a:cubicBezTo>
                  <a:pt x="747909" y="406133"/>
                  <a:pt x="747909" y="406133"/>
                  <a:pt x="747909" y="470372"/>
                </a:cubicBezTo>
                <a:cubicBezTo>
                  <a:pt x="747909" y="470372"/>
                  <a:pt x="747909" y="470372"/>
                  <a:pt x="747909" y="817977"/>
                </a:cubicBezTo>
                <a:cubicBezTo>
                  <a:pt x="747909" y="817977"/>
                  <a:pt x="747909" y="817977"/>
                  <a:pt x="747909" y="882216"/>
                </a:cubicBezTo>
                <a:cubicBezTo>
                  <a:pt x="747909" y="882216"/>
                  <a:pt x="747909" y="882216"/>
                  <a:pt x="747909" y="1228393"/>
                </a:cubicBezTo>
                <a:cubicBezTo>
                  <a:pt x="747909" y="1228393"/>
                  <a:pt x="747909" y="1228393"/>
                  <a:pt x="747909" y="1260512"/>
                </a:cubicBezTo>
                <a:cubicBezTo>
                  <a:pt x="747909" y="1284066"/>
                  <a:pt x="728595" y="1303338"/>
                  <a:pt x="704988" y="1303338"/>
                </a:cubicBezTo>
                <a:cubicBezTo>
                  <a:pt x="704988" y="1303338"/>
                  <a:pt x="704988" y="1303338"/>
                  <a:pt x="327281" y="1303338"/>
                </a:cubicBezTo>
                <a:cubicBezTo>
                  <a:pt x="303674" y="1303338"/>
                  <a:pt x="284359" y="1284066"/>
                  <a:pt x="284359" y="1260512"/>
                </a:cubicBezTo>
                <a:cubicBezTo>
                  <a:pt x="284359" y="1260512"/>
                  <a:pt x="284359" y="1260512"/>
                  <a:pt x="284359" y="1228393"/>
                </a:cubicBezTo>
                <a:cubicBezTo>
                  <a:pt x="284359" y="1228393"/>
                  <a:pt x="284359" y="1228393"/>
                  <a:pt x="284359" y="882216"/>
                </a:cubicBezTo>
                <a:cubicBezTo>
                  <a:pt x="284359" y="882216"/>
                  <a:pt x="284359" y="882216"/>
                  <a:pt x="284359" y="817977"/>
                </a:cubicBezTo>
                <a:cubicBezTo>
                  <a:pt x="284359" y="817977"/>
                  <a:pt x="284359" y="817977"/>
                  <a:pt x="284359" y="470372"/>
                </a:cubicBezTo>
                <a:cubicBezTo>
                  <a:pt x="284359" y="470372"/>
                  <a:pt x="284359" y="470372"/>
                  <a:pt x="284359" y="406133"/>
                </a:cubicBezTo>
                <a:cubicBezTo>
                  <a:pt x="284359" y="406133"/>
                  <a:pt x="284359" y="406133"/>
                  <a:pt x="284359" y="59957"/>
                </a:cubicBezTo>
                <a:cubicBezTo>
                  <a:pt x="284359" y="59957"/>
                  <a:pt x="284359" y="59957"/>
                  <a:pt x="284359" y="42826"/>
                </a:cubicBezTo>
                <a:cubicBezTo>
                  <a:pt x="284359" y="19272"/>
                  <a:pt x="303674" y="0"/>
                  <a:pt x="327281" y="0"/>
                </a:cubicBez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>
              <a:solidFill>
                <a:schemeClr val="tx2">
                  <a:lumMod val="100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54376" y="1859855"/>
            <a:ext cx="326400" cy="326400"/>
            <a:chOff x="5273040" y="2606040"/>
            <a:chExt cx="1645920" cy="1645920"/>
          </a:xfrm>
        </p:grpSpPr>
        <p:sp>
          <p:nvSpPr>
            <p:cNvPr id="17" name="AutoShape 27"/>
            <p:cNvSpPr>
              <a:spLocks noChangeAspect="1" noChangeArrowheads="1" noTextEdit="1"/>
            </p:cNvSpPr>
            <p:nvPr/>
          </p:nvSpPr>
          <p:spPr bwMode="auto">
            <a:xfrm>
              <a:off x="5273040" y="2606040"/>
              <a:ext cx="164592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440870" y="2779967"/>
              <a:ext cx="1310259" cy="1298067"/>
            </a:xfrm>
            <a:custGeom>
              <a:avLst/>
              <a:gdLst>
                <a:gd name="connsiteX0" fmla="*/ 702327 w 1310259"/>
                <a:gd name="connsiteY0" fmla="*/ 953643 h 1298067"/>
                <a:gd name="connsiteX1" fmla="*/ 686610 w 1310259"/>
                <a:gd name="connsiteY1" fmla="*/ 969354 h 1298067"/>
                <a:gd name="connsiteX2" fmla="*/ 681610 w 1310259"/>
                <a:gd name="connsiteY2" fmla="*/ 1199299 h 1298067"/>
                <a:gd name="connsiteX3" fmla="*/ 685896 w 1310259"/>
                <a:gd name="connsiteY3" fmla="*/ 1210724 h 1298067"/>
                <a:gd name="connsiteX4" fmla="*/ 697326 w 1310259"/>
                <a:gd name="connsiteY4" fmla="*/ 1215009 h 1298067"/>
                <a:gd name="connsiteX5" fmla="*/ 734474 w 1310259"/>
                <a:gd name="connsiteY5" fmla="*/ 1215009 h 1298067"/>
                <a:gd name="connsiteX6" fmla="*/ 745904 w 1310259"/>
                <a:gd name="connsiteY6" fmla="*/ 1210724 h 1298067"/>
                <a:gd name="connsiteX7" fmla="*/ 750190 w 1310259"/>
                <a:gd name="connsiteY7" fmla="*/ 1199299 h 1298067"/>
                <a:gd name="connsiteX8" fmla="*/ 748047 w 1310259"/>
                <a:gd name="connsiteY8" fmla="*/ 969354 h 1298067"/>
                <a:gd name="connsiteX9" fmla="*/ 732330 w 1310259"/>
                <a:gd name="connsiteY9" fmla="*/ 953643 h 1298067"/>
                <a:gd name="connsiteX10" fmla="*/ 702327 w 1310259"/>
                <a:gd name="connsiteY10" fmla="*/ 953643 h 1298067"/>
                <a:gd name="connsiteX11" fmla="*/ 705899 w 1310259"/>
                <a:gd name="connsiteY11" fmla="*/ 635889 h 1298067"/>
                <a:gd name="connsiteX12" fmla="*/ 690182 w 1310259"/>
                <a:gd name="connsiteY12" fmla="*/ 651583 h 1298067"/>
                <a:gd name="connsiteX13" fmla="*/ 687325 w 1310259"/>
                <a:gd name="connsiteY13" fmla="*/ 814936 h 1298067"/>
                <a:gd name="connsiteX14" fmla="*/ 692326 w 1310259"/>
                <a:gd name="connsiteY14" fmla="*/ 826349 h 1298067"/>
                <a:gd name="connsiteX15" fmla="*/ 703041 w 1310259"/>
                <a:gd name="connsiteY15" fmla="*/ 831342 h 1298067"/>
                <a:gd name="connsiteX16" fmla="*/ 728759 w 1310259"/>
                <a:gd name="connsiteY16" fmla="*/ 831342 h 1298067"/>
                <a:gd name="connsiteX17" fmla="*/ 739474 w 1310259"/>
                <a:gd name="connsiteY17" fmla="*/ 826349 h 1298067"/>
                <a:gd name="connsiteX18" fmla="*/ 744475 w 1310259"/>
                <a:gd name="connsiteY18" fmla="*/ 814936 h 1298067"/>
                <a:gd name="connsiteX19" fmla="*/ 742332 w 1310259"/>
                <a:gd name="connsiteY19" fmla="*/ 651583 h 1298067"/>
                <a:gd name="connsiteX20" fmla="*/ 726616 w 1310259"/>
                <a:gd name="connsiteY20" fmla="*/ 635889 h 1298067"/>
                <a:gd name="connsiteX21" fmla="*/ 705899 w 1310259"/>
                <a:gd name="connsiteY21" fmla="*/ 635889 h 1298067"/>
                <a:gd name="connsiteX22" fmla="*/ 708594 w 1310259"/>
                <a:gd name="connsiteY22" fmla="*/ 400812 h 1298067"/>
                <a:gd name="connsiteX23" fmla="*/ 692939 w 1310259"/>
                <a:gd name="connsiteY23" fmla="*/ 416523 h 1298067"/>
                <a:gd name="connsiteX24" fmla="*/ 691516 w 1310259"/>
                <a:gd name="connsiteY24" fmla="*/ 509356 h 1298067"/>
                <a:gd name="connsiteX25" fmla="*/ 695785 w 1310259"/>
                <a:gd name="connsiteY25" fmla="*/ 520782 h 1298067"/>
                <a:gd name="connsiteX26" fmla="*/ 707171 w 1310259"/>
                <a:gd name="connsiteY26" fmla="*/ 525780 h 1298067"/>
                <a:gd name="connsiteX27" fmla="*/ 724248 w 1310259"/>
                <a:gd name="connsiteY27" fmla="*/ 525780 h 1298067"/>
                <a:gd name="connsiteX28" fmla="*/ 735634 w 1310259"/>
                <a:gd name="connsiteY28" fmla="*/ 520782 h 1298067"/>
                <a:gd name="connsiteX29" fmla="*/ 739903 w 1310259"/>
                <a:gd name="connsiteY29" fmla="*/ 509356 h 1298067"/>
                <a:gd name="connsiteX30" fmla="*/ 738480 w 1310259"/>
                <a:gd name="connsiteY30" fmla="*/ 416523 h 1298067"/>
                <a:gd name="connsiteX31" fmla="*/ 722825 w 1310259"/>
                <a:gd name="connsiteY31" fmla="*/ 400812 h 1298067"/>
                <a:gd name="connsiteX32" fmla="*/ 708594 w 1310259"/>
                <a:gd name="connsiteY32" fmla="*/ 400812 h 1298067"/>
                <a:gd name="connsiteX33" fmla="*/ 583043 w 1310259"/>
                <a:gd name="connsiteY33" fmla="*/ 302895 h 1298067"/>
                <a:gd name="connsiteX34" fmla="*/ 858092 w 1310259"/>
                <a:gd name="connsiteY34" fmla="*/ 302895 h 1298067"/>
                <a:gd name="connsiteX35" fmla="*/ 873094 w 1310259"/>
                <a:gd name="connsiteY35" fmla="*/ 314326 h 1298067"/>
                <a:gd name="connsiteX36" fmla="*/ 1178148 w 1310259"/>
                <a:gd name="connsiteY36" fmla="*/ 1278064 h 1298067"/>
                <a:gd name="connsiteX37" fmla="*/ 1175291 w 1310259"/>
                <a:gd name="connsiteY37" fmla="*/ 1291638 h 1298067"/>
                <a:gd name="connsiteX38" fmla="*/ 1163146 w 1310259"/>
                <a:gd name="connsiteY38" fmla="*/ 1298067 h 1298067"/>
                <a:gd name="connsiteX39" fmla="*/ 269416 w 1310259"/>
                <a:gd name="connsiteY39" fmla="*/ 1298067 h 1298067"/>
                <a:gd name="connsiteX40" fmla="*/ 256557 w 1310259"/>
                <a:gd name="connsiteY40" fmla="*/ 1291638 h 1298067"/>
                <a:gd name="connsiteX41" fmla="*/ 254414 w 1310259"/>
                <a:gd name="connsiteY41" fmla="*/ 1278064 h 1298067"/>
                <a:gd name="connsiteX42" fmla="*/ 568041 w 1310259"/>
                <a:gd name="connsiteY42" fmla="*/ 314326 h 1298067"/>
                <a:gd name="connsiteX43" fmla="*/ 583043 w 1310259"/>
                <a:gd name="connsiteY43" fmla="*/ 302895 h 1298067"/>
                <a:gd name="connsiteX44" fmla="*/ 1149495 w 1310259"/>
                <a:gd name="connsiteY44" fmla="*/ 118491 h 1298067"/>
                <a:gd name="connsiteX45" fmla="*/ 1220959 w 1310259"/>
                <a:gd name="connsiteY45" fmla="*/ 118491 h 1298067"/>
                <a:gd name="connsiteX46" fmla="*/ 1227391 w 1310259"/>
                <a:gd name="connsiteY46" fmla="*/ 125641 h 1298067"/>
                <a:gd name="connsiteX47" fmla="*/ 1190944 w 1310259"/>
                <a:gd name="connsiteY47" fmla="*/ 173543 h 1298067"/>
                <a:gd name="connsiteX48" fmla="*/ 1183798 w 1310259"/>
                <a:gd name="connsiteY48" fmla="*/ 176403 h 1298067"/>
                <a:gd name="connsiteX49" fmla="*/ 1113048 w 1310259"/>
                <a:gd name="connsiteY49" fmla="*/ 176403 h 1298067"/>
                <a:gd name="connsiteX50" fmla="*/ 1105902 w 1310259"/>
                <a:gd name="connsiteY50" fmla="*/ 168539 h 1298067"/>
                <a:gd name="connsiteX51" fmla="*/ 1142349 w 1310259"/>
                <a:gd name="connsiteY51" fmla="*/ 121351 h 1298067"/>
                <a:gd name="connsiteX52" fmla="*/ 1149495 w 1310259"/>
                <a:gd name="connsiteY52" fmla="*/ 118491 h 1298067"/>
                <a:gd name="connsiteX53" fmla="*/ 974218 w 1310259"/>
                <a:gd name="connsiteY53" fmla="*/ 118491 h 1298067"/>
                <a:gd name="connsiteX54" fmla="*/ 1044226 w 1310259"/>
                <a:gd name="connsiteY54" fmla="*/ 118491 h 1298067"/>
                <a:gd name="connsiteX55" fmla="*/ 1051370 w 1310259"/>
                <a:gd name="connsiteY55" fmla="*/ 125641 h 1298067"/>
                <a:gd name="connsiteX56" fmla="*/ 1014937 w 1310259"/>
                <a:gd name="connsiteY56" fmla="*/ 173543 h 1298067"/>
                <a:gd name="connsiteX57" fmla="*/ 1008508 w 1310259"/>
                <a:gd name="connsiteY57" fmla="*/ 176403 h 1298067"/>
                <a:gd name="connsiteX58" fmla="*/ 937784 w 1310259"/>
                <a:gd name="connsiteY58" fmla="*/ 176403 h 1298067"/>
                <a:gd name="connsiteX59" fmla="*/ 930641 w 1310259"/>
                <a:gd name="connsiteY59" fmla="*/ 168539 h 1298067"/>
                <a:gd name="connsiteX60" fmla="*/ 967074 w 1310259"/>
                <a:gd name="connsiteY60" fmla="*/ 121351 h 1298067"/>
                <a:gd name="connsiteX61" fmla="*/ 974218 w 1310259"/>
                <a:gd name="connsiteY61" fmla="*/ 118491 h 1298067"/>
                <a:gd name="connsiteX62" fmla="*/ 796551 w 1310259"/>
                <a:gd name="connsiteY62" fmla="*/ 118491 h 1298067"/>
                <a:gd name="connsiteX63" fmla="*/ 867088 w 1310259"/>
                <a:gd name="connsiteY63" fmla="*/ 118491 h 1298067"/>
                <a:gd name="connsiteX64" fmla="*/ 874213 w 1310259"/>
                <a:gd name="connsiteY64" fmla="*/ 125641 h 1298067"/>
                <a:gd name="connsiteX65" fmla="*/ 837876 w 1310259"/>
                <a:gd name="connsiteY65" fmla="*/ 173543 h 1298067"/>
                <a:gd name="connsiteX66" fmla="*/ 830751 w 1310259"/>
                <a:gd name="connsiteY66" fmla="*/ 176403 h 1298067"/>
                <a:gd name="connsiteX67" fmla="*/ 760214 w 1310259"/>
                <a:gd name="connsiteY67" fmla="*/ 176403 h 1298067"/>
                <a:gd name="connsiteX68" fmla="*/ 753089 w 1310259"/>
                <a:gd name="connsiteY68" fmla="*/ 168539 h 1298067"/>
                <a:gd name="connsiteX69" fmla="*/ 789426 w 1310259"/>
                <a:gd name="connsiteY69" fmla="*/ 121351 h 1298067"/>
                <a:gd name="connsiteX70" fmla="*/ 796551 w 1310259"/>
                <a:gd name="connsiteY70" fmla="*/ 118491 h 1298067"/>
                <a:gd name="connsiteX71" fmla="*/ 621412 w 1310259"/>
                <a:gd name="connsiteY71" fmla="*/ 118491 h 1298067"/>
                <a:gd name="connsiteX72" fmla="*/ 691420 w 1310259"/>
                <a:gd name="connsiteY72" fmla="*/ 118491 h 1298067"/>
                <a:gd name="connsiteX73" fmla="*/ 698564 w 1310259"/>
                <a:gd name="connsiteY73" fmla="*/ 125641 h 1298067"/>
                <a:gd name="connsiteX74" fmla="*/ 662131 w 1310259"/>
                <a:gd name="connsiteY74" fmla="*/ 173543 h 1298067"/>
                <a:gd name="connsiteX75" fmla="*/ 655702 w 1310259"/>
                <a:gd name="connsiteY75" fmla="*/ 176403 h 1298067"/>
                <a:gd name="connsiteX76" fmla="*/ 584978 w 1310259"/>
                <a:gd name="connsiteY76" fmla="*/ 176403 h 1298067"/>
                <a:gd name="connsiteX77" fmla="*/ 577834 w 1310259"/>
                <a:gd name="connsiteY77" fmla="*/ 168539 h 1298067"/>
                <a:gd name="connsiteX78" fmla="*/ 614268 w 1310259"/>
                <a:gd name="connsiteY78" fmla="*/ 121351 h 1298067"/>
                <a:gd name="connsiteX79" fmla="*/ 621412 w 1310259"/>
                <a:gd name="connsiteY79" fmla="*/ 118491 h 1298067"/>
                <a:gd name="connsiteX80" fmla="*/ 445009 w 1310259"/>
                <a:gd name="connsiteY80" fmla="*/ 118491 h 1298067"/>
                <a:gd name="connsiteX81" fmla="*/ 515732 w 1310259"/>
                <a:gd name="connsiteY81" fmla="*/ 118491 h 1298067"/>
                <a:gd name="connsiteX82" fmla="*/ 522875 w 1310259"/>
                <a:gd name="connsiteY82" fmla="*/ 125641 h 1298067"/>
                <a:gd name="connsiteX83" fmla="*/ 486442 w 1310259"/>
                <a:gd name="connsiteY83" fmla="*/ 173543 h 1298067"/>
                <a:gd name="connsiteX84" fmla="*/ 479299 w 1310259"/>
                <a:gd name="connsiteY84" fmla="*/ 176403 h 1298067"/>
                <a:gd name="connsiteX85" fmla="*/ 409290 w 1310259"/>
                <a:gd name="connsiteY85" fmla="*/ 176403 h 1298067"/>
                <a:gd name="connsiteX86" fmla="*/ 402146 w 1310259"/>
                <a:gd name="connsiteY86" fmla="*/ 168539 h 1298067"/>
                <a:gd name="connsiteX87" fmla="*/ 438579 w 1310259"/>
                <a:gd name="connsiteY87" fmla="*/ 121351 h 1298067"/>
                <a:gd name="connsiteX88" fmla="*/ 445009 w 1310259"/>
                <a:gd name="connsiteY88" fmla="*/ 118491 h 1298067"/>
                <a:gd name="connsiteX89" fmla="*/ 288037 w 1310259"/>
                <a:gd name="connsiteY89" fmla="*/ 118491 h 1298067"/>
                <a:gd name="connsiteX90" fmla="*/ 340860 w 1310259"/>
                <a:gd name="connsiteY90" fmla="*/ 118491 h 1298067"/>
                <a:gd name="connsiteX91" fmla="*/ 347284 w 1310259"/>
                <a:gd name="connsiteY91" fmla="*/ 125641 h 1298067"/>
                <a:gd name="connsiteX92" fmla="*/ 311593 w 1310259"/>
                <a:gd name="connsiteY92" fmla="*/ 173543 h 1298067"/>
                <a:gd name="connsiteX93" fmla="*/ 305168 w 1310259"/>
                <a:gd name="connsiteY93" fmla="*/ 176403 h 1298067"/>
                <a:gd name="connsiteX94" fmla="*/ 288037 w 1310259"/>
                <a:gd name="connsiteY94" fmla="*/ 176403 h 1298067"/>
                <a:gd name="connsiteX95" fmla="*/ 288037 w 1310259"/>
                <a:gd name="connsiteY95" fmla="*/ 118491 h 1298067"/>
                <a:gd name="connsiteX96" fmla="*/ 176022 w 1310259"/>
                <a:gd name="connsiteY96" fmla="*/ 116967 h 1298067"/>
                <a:gd name="connsiteX97" fmla="*/ 142113 w 1310259"/>
                <a:gd name="connsiteY97" fmla="*/ 151257 h 1298067"/>
                <a:gd name="connsiteX98" fmla="*/ 176022 w 1310259"/>
                <a:gd name="connsiteY98" fmla="*/ 185547 h 1298067"/>
                <a:gd name="connsiteX99" fmla="*/ 209931 w 1310259"/>
                <a:gd name="connsiteY99" fmla="*/ 151257 h 1298067"/>
                <a:gd name="connsiteX100" fmla="*/ 176022 w 1310259"/>
                <a:gd name="connsiteY100" fmla="*/ 116967 h 1298067"/>
                <a:gd name="connsiteX101" fmla="*/ 282702 w 1310259"/>
                <a:gd name="connsiteY101" fmla="*/ 56388 h 1298067"/>
                <a:gd name="connsiteX102" fmla="*/ 1294539 w 1310259"/>
                <a:gd name="connsiteY102" fmla="*/ 56388 h 1298067"/>
                <a:gd name="connsiteX103" fmla="*/ 1310259 w 1310259"/>
                <a:gd name="connsiteY103" fmla="*/ 72104 h 1298067"/>
                <a:gd name="connsiteX104" fmla="*/ 1310259 w 1310259"/>
                <a:gd name="connsiteY104" fmla="*/ 223552 h 1298067"/>
                <a:gd name="connsiteX105" fmla="*/ 1294539 w 1310259"/>
                <a:gd name="connsiteY105" fmla="*/ 239268 h 1298067"/>
                <a:gd name="connsiteX106" fmla="*/ 287704 w 1310259"/>
                <a:gd name="connsiteY106" fmla="*/ 239268 h 1298067"/>
                <a:gd name="connsiteX107" fmla="*/ 287704 w 1310259"/>
                <a:gd name="connsiteY107" fmla="*/ 207836 h 1298067"/>
                <a:gd name="connsiteX108" fmla="*/ 1278818 w 1310259"/>
                <a:gd name="connsiteY108" fmla="*/ 207836 h 1298067"/>
                <a:gd name="connsiteX109" fmla="*/ 1278818 w 1310259"/>
                <a:gd name="connsiteY109" fmla="*/ 87820 h 1298067"/>
                <a:gd name="connsiteX110" fmla="*/ 287704 w 1310259"/>
                <a:gd name="connsiteY110" fmla="*/ 87820 h 1298067"/>
                <a:gd name="connsiteX111" fmla="*/ 287704 w 1310259"/>
                <a:gd name="connsiteY111" fmla="*/ 77105 h 1298067"/>
                <a:gd name="connsiteX112" fmla="*/ 282702 w 1310259"/>
                <a:gd name="connsiteY112" fmla="*/ 56388 h 1298067"/>
                <a:gd name="connsiteX113" fmla="*/ 15682 w 1310259"/>
                <a:gd name="connsiteY113" fmla="*/ 56388 h 1298067"/>
                <a:gd name="connsiteX114" fmla="*/ 66294 w 1310259"/>
                <a:gd name="connsiteY114" fmla="*/ 56388 h 1298067"/>
                <a:gd name="connsiteX115" fmla="*/ 61304 w 1310259"/>
                <a:gd name="connsiteY115" fmla="*/ 77105 h 1298067"/>
                <a:gd name="connsiteX116" fmla="*/ 61304 w 1310259"/>
                <a:gd name="connsiteY116" fmla="*/ 87820 h 1298067"/>
                <a:gd name="connsiteX117" fmla="*/ 31365 w 1310259"/>
                <a:gd name="connsiteY117" fmla="*/ 87820 h 1298067"/>
                <a:gd name="connsiteX118" fmla="*/ 31365 w 1310259"/>
                <a:gd name="connsiteY118" fmla="*/ 207836 h 1298067"/>
                <a:gd name="connsiteX119" fmla="*/ 61304 w 1310259"/>
                <a:gd name="connsiteY119" fmla="*/ 207836 h 1298067"/>
                <a:gd name="connsiteX120" fmla="*/ 61304 w 1310259"/>
                <a:gd name="connsiteY120" fmla="*/ 239268 h 1298067"/>
                <a:gd name="connsiteX121" fmla="*/ 15682 w 1310259"/>
                <a:gd name="connsiteY121" fmla="*/ 239268 h 1298067"/>
                <a:gd name="connsiteX122" fmla="*/ 0 w 1310259"/>
                <a:gd name="connsiteY122" fmla="*/ 223552 h 1298067"/>
                <a:gd name="connsiteX123" fmla="*/ 0 w 1310259"/>
                <a:gd name="connsiteY123" fmla="*/ 72104 h 1298067"/>
                <a:gd name="connsiteX124" fmla="*/ 15682 w 1310259"/>
                <a:gd name="connsiteY124" fmla="*/ 56388 h 1298067"/>
                <a:gd name="connsiteX125" fmla="*/ 175641 w 1310259"/>
                <a:gd name="connsiteY125" fmla="*/ 0 h 1298067"/>
                <a:gd name="connsiteX126" fmla="*/ 257175 w 1310259"/>
                <a:gd name="connsiteY126" fmla="*/ 71409 h 1298067"/>
                <a:gd name="connsiteX127" fmla="*/ 257175 w 1310259"/>
                <a:gd name="connsiteY127" fmla="*/ 73552 h 1298067"/>
                <a:gd name="connsiteX128" fmla="*/ 257175 w 1310259"/>
                <a:gd name="connsiteY128" fmla="*/ 76408 h 1298067"/>
                <a:gd name="connsiteX129" fmla="*/ 257175 w 1310259"/>
                <a:gd name="connsiteY129" fmla="*/ 472732 h 1298067"/>
                <a:gd name="connsiteX130" fmla="*/ 241440 w 1310259"/>
                <a:gd name="connsiteY130" fmla="*/ 488442 h 1298067"/>
                <a:gd name="connsiteX131" fmla="*/ 109841 w 1310259"/>
                <a:gd name="connsiteY131" fmla="*/ 488442 h 1298067"/>
                <a:gd name="connsiteX132" fmla="*/ 94107 w 1310259"/>
                <a:gd name="connsiteY132" fmla="*/ 472732 h 1298067"/>
                <a:gd name="connsiteX133" fmla="*/ 94107 w 1310259"/>
                <a:gd name="connsiteY133" fmla="*/ 76408 h 1298067"/>
                <a:gd name="connsiteX134" fmla="*/ 94822 w 1310259"/>
                <a:gd name="connsiteY134" fmla="*/ 73552 h 1298067"/>
                <a:gd name="connsiteX135" fmla="*/ 94822 w 1310259"/>
                <a:gd name="connsiteY135" fmla="*/ 71409 h 1298067"/>
                <a:gd name="connsiteX136" fmla="*/ 175641 w 1310259"/>
                <a:gd name="connsiteY136" fmla="*/ 0 h 129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310259" h="1298067">
                  <a:moveTo>
                    <a:pt x="702327" y="953643"/>
                  </a:moveTo>
                  <a:cubicBezTo>
                    <a:pt x="693754" y="953643"/>
                    <a:pt x="686610" y="960784"/>
                    <a:pt x="686610" y="969354"/>
                  </a:cubicBezTo>
                  <a:cubicBezTo>
                    <a:pt x="686610" y="969354"/>
                    <a:pt x="686610" y="969354"/>
                    <a:pt x="681610" y="1199299"/>
                  </a:cubicBezTo>
                  <a:cubicBezTo>
                    <a:pt x="681610" y="1203584"/>
                    <a:pt x="683039" y="1207868"/>
                    <a:pt x="685896" y="1210724"/>
                  </a:cubicBezTo>
                  <a:cubicBezTo>
                    <a:pt x="689468" y="1213581"/>
                    <a:pt x="693040" y="1215009"/>
                    <a:pt x="697326" y="1215009"/>
                  </a:cubicBezTo>
                  <a:cubicBezTo>
                    <a:pt x="697326" y="1215009"/>
                    <a:pt x="697326" y="1215009"/>
                    <a:pt x="734474" y="1215009"/>
                  </a:cubicBezTo>
                  <a:cubicBezTo>
                    <a:pt x="738760" y="1215009"/>
                    <a:pt x="742332" y="1213581"/>
                    <a:pt x="745904" y="1210724"/>
                  </a:cubicBezTo>
                  <a:cubicBezTo>
                    <a:pt x="748761" y="1207868"/>
                    <a:pt x="750190" y="1203584"/>
                    <a:pt x="750190" y="1199299"/>
                  </a:cubicBezTo>
                  <a:cubicBezTo>
                    <a:pt x="750190" y="1199299"/>
                    <a:pt x="750190" y="1199299"/>
                    <a:pt x="748047" y="969354"/>
                  </a:cubicBezTo>
                  <a:cubicBezTo>
                    <a:pt x="747332" y="960784"/>
                    <a:pt x="740903" y="953643"/>
                    <a:pt x="732330" y="953643"/>
                  </a:cubicBezTo>
                  <a:cubicBezTo>
                    <a:pt x="732330" y="953643"/>
                    <a:pt x="732330" y="953643"/>
                    <a:pt x="702327" y="953643"/>
                  </a:cubicBezTo>
                  <a:close/>
                  <a:moveTo>
                    <a:pt x="705899" y="635889"/>
                  </a:moveTo>
                  <a:cubicBezTo>
                    <a:pt x="697326" y="635889"/>
                    <a:pt x="690182" y="643022"/>
                    <a:pt x="690182" y="651583"/>
                  </a:cubicBezTo>
                  <a:cubicBezTo>
                    <a:pt x="690182" y="651583"/>
                    <a:pt x="690182" y="651583"/>
                    <a:pt x="687325" y="814936"/>
                  </a:cubicBezTo>
                  <a:cubicBezTo>
                    <a:pt x="687325" y="819216"/>
                    <a:pt x="689468" y="823496"/>
                    <a:pt x="692326" y="826349"/>
                  </a:cubicBezTo>
                  <a:cubicBezTo>
                    <a:pt x="695183" y="829202"/>
                    <a:pt x="699469" y="831342"/>
                    <a:pt x="703041" y="831342"/>
                  </a:cubicBezTo>
                  <a:cubicBezTo>
                    <a:pt x="703041" y="831342"/>
                    <a:pt x="703041" y="831342"/>
                    <a:pt x="728759" y="831342"/>
                  </a:cubicBezTo>
                  <a:cubicBezTo>
                    <a:pt x="732331" y="831342"/>
                    <a:pt x="736617" y="829202"/>
                    <a:pt x="739474" y="826349"/>
                  </a:cubicBezTo>
                  <a:cubicBezTo>
                    <a:pt x="742332" y="823496"/>
                    <a:pt x="744475" y="819216"/>
                    <a:pt x="744475" y="814936"/>
                  </a:cubicBezTo>
                  <a:cubicBezTo>
                    <a:pt x="744475" y="814936"/>
                    <a:pt x="744475" y="814936"/>
                    <a:pt x="742332" y="651583"/>
                  </a:cubicBezTo>
                  <a:cubicBezTo>
                    <a:pt x="742332" y="643022"/>
                    <a:pt x="735188" y="635889"/>
                    <a:pt x="726616" y="635889"/>
                  </a:cubicBezTo>
                  <a:cubicBezTo>
                    <a:pt x="726616" y="635889"/>
                    <a:pt x="726616" y="635889"/>
                    <a:pt x="705899" y="635889"/>
                  </a:cubicBezTo>
                  <a:close/>
                  <a:moveTo>
                    <a:pt x="708594" y="400812"/>
                  </a:moveTo>
                  <a:cubicBezTo>
                    <a:pt x="699343" y="400812"/>
                    <a:pt x="692939" y="407953"/>
                    <a:pt x="692939" y="416523"/>
                  </a:cubicBezTo>
                  <a:cubicBezTo>
                    <a:pt x="692939" y="416523"/>
                    <a:pt x="692939" y="416523"/>
                    <a:pt x="691516" y="509356"/>
                  </a:cubicBezTo>
                  <a:cubicBezTo>
                    <a:pt x="691516" y="513641"/>
                    <a:pt x="692939" y="517925"/>
                    <a:pt x="695785" y="520782"/>
                  </a:cubicBezTo>
                  <a:cubicBezTo>
                    <a:pt x="698632" y="523638"/>
                    <a:pt x="702901" y="525780"/>
                    <a:pt x="707171" y="525780"/>
                  </a:cubicBezTo>
                  <a:cubicBezTo>
                    <a:pt x="707171" y="525780"/>
                    <a:pt x="707171" y="525780"/>
                    <a:pt x="724248" y="525780"/>
                  </a:cubicBezTo>
                  <a:cubicBezTo>
                    <a:pt x="728518" y="525780"/>
                    <a:pt x="732787" y="523638"/>
                    <a:pt x="735634" y="520782"/>
                  </a:cubicBezTo>
                  <a:cubicBezTo>
                    <a:pt x="738480" y="517925"/>
                    <a:pt x="739903" y="513641"/>
                    <a:pt x="739903" y="509356"/>
                  </a:cubicBezTo>
                  <a:cubicBezTo>
                    <a:pt x="739903" y="509356"/>
                    <a:pt x="739903" y="509356"/>
                    <a:pt x="738480" y="416523"/>
                  </a:cubicBezTo>
                  <a:cubicBezTo>
                    <a:pt x="737768" y="407953"/>
                    <a:pt x="731364" y="400812"/>
                    <a:pt x="722825" y="400812"/>
                  </a:cubicBezTo>
                  <a:cubicBezTo>
                    <a:pt x="722825" y="400812"/>
                    <a:pt x="722825" y="400812"/>
                    <a:pt x="708594" y="400812"/>
                  </a:cubicBezTo>
                  <a:close/>
                  <a:moveTo>
                    <a:pt x="583043" y="302895"/>
                  </a:moveTo>
                  <a:cubicBezTo>
                    <a:pt x="583043" y="302895"/>
                    <a:pt x="583043" y="302895"/>
                    <a:pt x="858092" y="302895"/>
                  </a:cubicBezTo>
                  <a:cubicBezTo>
                    <a:pt x="865236" y="302895"/>
                    <a:pt x="870951" y="307896"/>
                    <a:pt x="873094" y="314326"/>
                  </a:cubicBezTo>
                  <a:cubicBezTo>
                    <a:pt x="873094" y="314326"/>
                    <a:pt x="873094" y="314326"/>
                    <a:pt x="1178148" y="1278064"/>
                  </a:cubicBezTo>
                  <a:cubicBezTo>
                    <a:pt x="1179577" y="1283065"/>
                    <a:pt x="1178863" y="1288065"/>
                    <a:pt x="1175291" y="1291638"/>
                  </a:cubicBezTo>
                  <a:cubicBezTo>
                    <a:pt x="1172433" y="1295924"/>
                    <a:pt x="1168147" y="1298067"/>
                    <a:pt x="1163146" y="1298067"/>
                  </a:cubicBezTo>
                  <a:cubicBezTo>
                    <a:pt x="1163146" y="1298067"/>
                    <a:pt x="1163146" y="1298067"/>
                    <a:pt x="269416" y="1298067"/>
                  </a:cubicBezTo>
                  <a:cubicBezTo>
                    <a:pt x="264415" y="1298067"/>
                    <a:pt x="260129" y="1295924"/>
                    <a:pt x="256557" y="1291638"/>
                  </a:cubicBezTo>
                  <a:cubicBezTo>
                    <a:pt x="253699" y="1288065"/>
                    <a:pt x="252984" y="1282350"/>
                    <a:pt x="254414" y="1278064"/>
                  </a:cubicBezTo>
                  <a:cubicBezTo>
                    <a:pt x="254414" y="1278064"/>
                    <a:pt x="254414" y="1278064"/>
                    <a:pt x="568041" y="314326"/>
                  </a:cubicBezTo>
                  <a:cubicBezTo>
                    <a:pt x="570184" y="307896"/>
                    <a:pt x="575899" y="302895"/>
                    <a:pt x="583043" y="302895"/>
                  </a:cubicBezTo>
                  <a:close/>
                  <a:moveTo>
                    <a:pt x="1149495" y="118491"/>
                  </a:moveTo>
                  <a:cubicBezTo>
                    <a:pt x="1149495" y="118491"/>
                    <a:pt x="1149495" y="118491"/>
                    <a:pt x="1220959" y="118491"/>
                  </a:cubicBezTo>
                  <a:cubicBezTo>
                    <a:pt x="1226677" y="118491"/>
                    <a:pt x="1230250" y="122066"/>
                    <a:pt x="1227391" y="125641"/>
                  </a:cubicBezTo>
                  <a:cubicBezTo>
                    <a:pt x="1227391" y="125641"/>
                    <a:pt x="1227391" y="125641"/>
                    <a:pt x="1190944" y="173543"/>
                  </a:cubicBezTo>
                  <a:cubicBezTo>
                    <a:pt x="1189515" y="174973"/>
                    <a:pt x="1186657" y="176403"/>
                    <a:pt x="1183798" y="176403"/>
                  </a:cubicBezTo>
                  <a:cubicBezTo>
                    <a:pt x="1183798" y="176403"/>
                    <a:pt x="1183798" y="176403"/>
                    <a:pt x="1113048" y="176403"/>
                  </a:cubicBezTo>
                  <a:cubicBezTo>
                    <a:pt x="1107331" y="176403"/>
                    <a:pt x="1103758" y="172113"/>
                    <a:pt x="1105902" y="168539"/>
                  </a:cubicBezTo>
                  <a:cubicBezTo>
                    <a:pt x="1105902" y="168539"/>
                    <a:pt x="1105902" y="168539"/>
                    <a:pt x="1142349" y="121351"/>
                  </a:cubicBezTo>
                  <a:cubicBezTo>
                    <a:pt x="1143778" y="119206"/>
                    <a:pt x="1146636" y="118491"/>
                    <a:pt x="1149495" y="118491"/>
                  </a:cubicBezTo>
                  <a:close/>
                  <a:moveTo>
                    <a:pt x="974218" y="118491"/>
                  </a:moveTo>
                  <a:cubicBezTo>
                    <a:pt x="974218" y="118491"/>
                    <a:pt x="974218" y="118491"/>
                    <a:pt x="1044226" y="118491"/>
                  </a:cubicBezTo>
                  <a:cubicBezTo>
                    <a:pt x="1050656" y="118491"/>
                    <a:pt x="1054228" y="122066"/>
                    <a:pt x="1051370" y="125641"/>
                  </a:cubicBezTo>
                  <a:cubicBezTo>
                    <a:pt x="1051370" y="125641"/>
                    <a:pt x="1051370" y="125641"/>
                    <a:pt x="1014937" y="173543"/>
                  </a:cubicBezTo>
                  <a:cubicBezTo>
                    <a:pt x="1014223" y="174973"/>
                    <a:pt x="1011365" y="176403"/>
                    <a:pt x="1008508" y="176403"/>
                  </a:cubicBezTo>
                  <a:cubicBezTo>
                    <a:pt x="1008508" y="176403"/>
                    <a:pt x="1008508" y="176403"/>
                    <a:pt x="937784" y="176403"/>
                  </a:cubicBezTo>
                  <a:cubicBezTo>
                    <a:pt x="932070" y="176403"/>
                    <a:pt x="928498" y="172113"/>
                    <a:pt x="930641" y="168539"/>
                  </a:cubicBezTo>
                  <a:cubicBezTo>
                    <a:pt x="930641" y="168539"/>
                    <a:pt x="930641" y="168539"/>
                    <a:pt x="967074" y="121351"/>
                  </a:cubicBezTo>
                  <a:cubicBezTo>
                    <a:pt x="968503" y="119206"/>
                    <a:pt x="970646" y="118491"/>
                    <a:pt x="974218" y="118491"/>
                  </a:cubicBezTo>
                  <a:close/>
                  <a:moveTo>
                    <a:pt x="796551" y="118491"/>
                  </a:moveTo>
                  <a:cubicBezTo>
                    <a:pt x="796551" y="118491"/>
                    <a:pt x="796551" y="118491"/>
                    <a:pt x="867088" y="118491"/>
                  </a:cubicBezTo>
                  <a:cubicBezTo>
                    <a:pt x="873500" y="118491"/>
                    <a:pt x="877063" y="122066"/>
                    <a:pt x="874213" y="125641"/>
                  </a:cubicBezTo>
                  <a:cubicBezTo>
                    <a:pt x="874213" y="125641"/>
                    <a:pt x="874213" y="125641"/>
                    <a:pt x="837876" y="173543"/>
                  </a:cubicBezTo>
                  <a:cubicBezTo>
                    <a:pt x="836451" y="174973"/>
                    <a:pt x="833601" y="176403"/>
                    <a:pt x="830751" y="176403"/>
                  </a:cubicBezTo>
                  <a:cubicBezTo>
                    <a:pt x="830751" y="176403"/>
                    <a:pt x="830751" y="176403"/>
                    <a:pt x="760214" y="176403"/>
                  </a:cubicBezTo>
                  <a:cubicBezTo>
                    <a:pt x="754514" y="176403"/>
                    <a:pt x="750952" y="172113"/>
                    <a:pt x="753089" y="168539"/>
                  </a:cubicBezTo>
                  <a:cubicBezTo>
                    <a:pt x="753089" y="168539"/>
                    <a:pt x="753089" y="168539"/>
                    <a:pt x="789426" y="121351"/>
                  </a:cubicBezTo>
                  <a:cubicBezTo>
                    <a:pt x="790851" y="119206"/>
                    <a:pt x="793701" y="118491"/>
                    <a:pt x="796551" y="118491"/>
                  </a:cubicBezTo>
                  <a:close/>
                  <a:moveTo>
                    <a:pt x="621412" y="118491"/>
                  </a:moveTo>
                  <a:cubicBezTo>
                    <a:pt x="621412" y="118491"/>
                    <a:pt x="621412" y="118491"/>
                    <a:pt x="691420" y="118491"/>
                  </a:cubicBezTo>
                  <a:cubicBezTo>
                    <a:pt x="697135" y="118491"/>
                    <a:pt x="701422" y="122066"/>
                    <a:pt x="698564" y="125641"/>
                  </a:cubicBezTo>
                  <a:cubicBezTo>
                    <a:pt x="698564" y="125641"/>
                    <a:pt x="698564" y="125641"/>
                    <a:pt x="662131" y="173543"/>
                  </a:cubicBezTo>
                  <a:cubicBezTo>
                    <a:pt x="661416" y="174973"/>
                    <a:pt x="658559" y="176403"/>
                    <a:pt x="655702" y="176403"/>
                  </a:cubicBezTo>
                  <a:cubicBezTo>
                    <a:pt x="655702" y="176403"/>
                    <a:pt x="655702" y="176403"/>
                    <a:pt x="584978" y="176403"/>
                  </a:cubicBezTo>
                  <a:cubicBezTo>
                    <a:pt x="579263" y="176403"/>
                    <a:pt x="575692" y="172113"/>
                    <a:pt x="577834" y="168539"/>
                  </a:cubicBezTo>
                  <a:cubicBezTo>
                    <a:pt x="577834" y="168539"/>
                    <a:pt x="577834" y="168539"/>
                    <a:pt x="614268" y="121351"/>
                  </a:cubicBezTo>
                  <a:cubicBezTo>
                    <a:pt x="615696" y="119206"/>
                    <a:pt x="617840" y="118491"/>
                    <a:pt x="621412" y="118491"/>
                  </a:cubicBezTo>
                  <a:close/>
                  <a:moveTo>
                    <a:pt x="445009" y="118491"/>
                  </a:moveTo>
                  <a:cubicBezTo>
                    <a:pt x="445009" y="118491"/>
                    <a:pt x="445009" y="118491"/>
                    <a:pt x="515732" y="118491"/>
                  </a:cubicBezTo>
                  <a:cubicBezTo>
                    <a:pt x="521447" y="118491"/>
                    <a:pt x="525019" y="122066"/>
                    <a:pt x="522875" y="125641"/>
                  </a:cubicBezTo>
                  <a:cubicBezTo>
                    <a:pt x="522875" y="125641"/>
                    <a:pt x="522875" y="125641"/>
                    <a:pt x="486442" y="173543"/>
                  </a:cubicBezTo>
                  <a:cubicBezTo>
                    <a:pt x="485013" y="174973"/>
                    <a:pt x="482156" y="176403"/>
                    <a:pt x="479299" y="176403"/>
                  </a:cubicBezTo>
                  <a:cubicBezTo>
                    <a:pt x="479299" y="176403"/>
                    <a:pt x="479299" y="176403"/>
                    <a:pt x="409290" y="176403"/>
                  </a:cubicBezTo>
                  <a:cubicBezTo>
                    <a:pt x="402861" y="176403"/>
                    <a:pt x="399289" y="172113"/>
                    <a:pt x="402146" y="168539"/>
                  </a:cubicBezTo>
                  <a:cubicBezTo>
                    <a:pt x="402146" y="168539"/>
                    <a:pt x="402146" y="168539"/>
                    <a:pt x="438579" y="121351"/>
                  </a:cubicBezTo>
                  <a:cubicBezTo>
                    <a:pt x="439293" y="119206"/>
                    <a:pt x="442151" y="118491"/>
                    <a:pt x="445009" y="118491"/>
                  </a:cubicBezTo>
                  <a:close/>
                  <a:moveTo>
                    <a:pt x="288037" y="118491"/>
                  </a:moveTo>
                  <a:cubicBezTo>
                    <a:pt x="288037" y="118491"/>
                    <a:pt x="288037" y="118491"/>
                    <a:pt x="340860" y="118491"/>
                  </a:cubicBezTo>
                  <a:cubicBezTo>
                    <a:pt x="345857" y="118491"/>
                    <a:pt x="350140" y="122066"/>
                    <a:pt x="347284" y="125641"/>
                  </a:cubicBezTo>
                  <a:cubicBezTo>
                    <a:pt x="347284" y="125641"/>
                    <a:pt x="347284" y="125641"/>
                    <a:pt x="311593" y="173543"/>
                  </a:cubicBezTo>
                  <a:cubicBezTo>
                    <a:pt x="310165" y="174973"/>
                    <a:pt x="308024" y="176403"/>
                    <a:pt x="305168" y="176403"/>
                  </a:cubicBezTo>
                  <a:cubicBezTo>
                    <a:pt x="305168" y="176403"/>
                    <a:pt x="305168" y="176403"/>
                    <a:pt x="288037" y="176403"/>
                  </a:cubicBezTo>
                  <a:cubicBezTo>
                    <a:pt x="288037" y="176403"/>
                    <a:pt x="288037" y="176403"/>
                    <a:pt x="288037" y="118491"/>
                  </a:cubicBezTo>
                  <a:close/>
                  <a:moveTo>
                    <a:pt x="176022" y="116967"/>
                  </a:moveTo>
                  <a:cubicBezTo>
                    <a:pt x="157294" y="116967"/>
                    <a:pt x="142113" y="132319"/>
                    <a:pt x="142113" y="151257"/>
                  </a:cubicBezTo>
                  <a:cubicBezTo>
                    <a:pt x="142113" y="170195"/>
                    <a:pt x="157294" y="185547"/>
                    <a:pt x="176022" y="185547"/>
                  </a:cubicBezTo>
                  <a:cubicBezTo>
                    <a:pt x="194749" y="185547"/>
                    <a:pt x="209931" y="170195"/>
                    <a:pt x="209931" y="151257"/>
                  </a:cubicBezTo>
                  <a:cubicBezTo>
                    <a:pt x="209931" y="132319"/>
                    <a:pt x="194749" y="116967"/>
                    <a:pt x="176022" y="116967"/>
                  </a:cubicBezTo>
                  <a:close/>
                  <a:moveTo>
                    <a:pt x="282702" y="56388"/>
                  </a:moveTo>
                  <a:cubicBezTo>
                    <a:pt x="282702" y="56388"/>
                    <a:pt x="282702" y="56388"/>
                    <a:pt x="1294539" y="56388"/>
                  </a:cubicBezTo>
                  <a:cubicBezTo>
                    <a:pt x="1303113" y="56388"/>
                    <a:pt x="1310259" y="62817"/>
                    <a:pt x="1310259" y="72104"/>
                  </a:cubicBezTo>
                  <a:cubicBezTo>
                    <a:pt x="1310259" y="72104"/>
                    <a:pt x="1310259" y="72104"/>
                    <a:pt x="1310259" y="223552"/>
                  </a:cubicBezTo>
                  <a:cubicBezTo>
                    <a:pt x="1310259" y="232124"/>
                    <a:pt x="1303113" y="239268"/>
                    <a:pt x="1294539" y="239268"/>
                  </a:cubicBezTo>
                  <a:cubicBezTo>
                    <a:pt x="1294539" y="239268"/>
                    <a:pt x="1294539" y="239268"/>
                    <a:pt x="287704" y="239268"/>
                  </a:cubicBezTo>
                  <a:cubicBezTo>
                    <a:pt x="287704" y="239268"/>
                    <a:pt x="287704" y="239268"/>
                    <a:pt x="287704" y="207836"/>
                  </a:cubicBezTo>
                  <a:cubicBezTo>
                    <a:pt x="287704" y="207836"/>
                    <a:pt x="287704" y="207836"/>
                    <a:pt x="1278818" y="207836"/>
                  </a:cubicBezTo>
                  <a:cubicBezTo>
                    <a:pt x="1278818" y="207836"/>
                    <a:pt x="1278818" y="207836"/>
                    <a:pt x="1278818" y="87820"/>
                  </a:cubicBezTo>
                  <a:cubicBezTo>
                    <a:pt x="1278818" y="87820"/>
                    <a:pt x="1278818" y="87820"/>
                    <a:pt x="287704" y="87820"/>
                  </a:cubicBezTo>
                  <a:cubicBezTo>
                    <a:pt x="287704" y="87820"/>
                    <a:pt x="287704" y="87820"/>
                    <a:pt x="287704" y="77105"/>
                  </a:cubicBezTo>
                  <a:cubicBezTo>
                    <a:pt x="287704" y="69961"/>
                    <a:pt x="286275" y="62817"/>
                    <a:pt x="282702" y="56388"/>
                  </a:cubicBezTo>
                  <a:close/>
                  <a:moveTo>
                    <a:pt x="15682" y="56388"/>
                  </a:moveTo>
                  <a:cubicBezTo>
                    <a:pt x="15682" y="56388"/>
                    <a:pt x="15682" y="56388"/>
                    <a:pt x="66294" y="56388"/>
                  </a:cubicBezTo>
                  <a:cubicBezTo>
                    <a:pt x="63442" y="62817"/>
                    <a:pt x="61304" y="69961"/>
                    <a:pt x="61304" y="77105"/>
                  </a:cubicBezTo>
                  <a:cubicBezTo>
                    <a:pt x="61304" y="77105"/>
                    <a:pt x="61304" y="77105"/>
                    <a:pt x="61304" y="87820"/>
                  </a:cubicBezTo>
                  <a:cubicBezTo>
                    <a:pt x="61304" y="87820"/>
                    <a:pt x="61304" y="87820"/>
                    <a:pt x="31365" y="87820"/>
                  </a:cubicBezTo>
                  <a:cubicBezTo>
                    <a:pt x="31365" y="87820"/>
                    <a:pt x="31365" y="87820"/>
                    <a:pt x="31365" y="207836"/>
                  </a:cubicBezTo>
                  <a:cubicBezTo>
                    <a:pt x="31365" y="207836"/>
                    <a:pt x="31365" y="207836"/>
                    <a:pt x="61304" y="207836"/>
                  </a:cubicBezTo>
                  <a:cubicBezTo>
                    <a:pt x="61304" y="207836"/>
                    <a:pt x="61304" y="207836"/>
                    <a:pt x="61304" y="239268"/>
                  </a:cubicBezTo>
                  <a:cubicBezTo>
                    <a:pt x="61304" y="239268"/>
                    <a:pt x="61304" y="239268"/>
                    <a:pt x="15682" y="239268"/>
                  </a:cubicBezTo>
                  <a:cubicBezTo>
                    <a:pt x="6415" y="239268"/>
                    <a:pt x="0" y="232124"/>
                    <a:pt x="0" y="223552"/>
                  </a:cubicBezTo>
                  <a:cubicBezTo>
                    <a:pt x="0" y="223552"/>
                    <a:pt x="0" y="223552"/>
                    <a:pt x="0" y="72104"/>
                  </a:cubicBezTo>
                  <a:cubicBezTo>
                    <a:pt x="0" y="62817"/>
                    <a:pt x="6415" y="56388"/>
                    <a:pt x="15682" y="56388"/>
                  </a:cubicBezTo>
                  <a:close/>
                  <a:moveTo>
                    <a:pt x="175641" y="0"/>
                  </a:moveTo>
                  <a:cubicBezTo>
                    <a:pt x="220699" y="0"/>
                    <a:pt x="257175" y="32134"/>
                    <a:pt x="257175" y="71409"/>
                  </a:cubicBezTo>
                  <a:cubicBezTo>
                    <a:pt x="257175" y="72124"/>
                    <a:pt x="257175" y="72838"/>
                    <a:pt x="257175" y="73552"/>
                  </a:cubicBezTo>
                  <a:cubicBezTo>
                    <a:pt x="257175" y="74266"/>
                    <a:pt x="257175" y="75694"/>
                    <a:pt x="257175" y="76408"/>
                  </a:cubicBezTo>
                  <a:cubicBezTo>
                    <a:pt x="257175" y="76408"/>
                    <a:pt x="257175" y="76408"/>
                    <a:pt x="257175" y="472732"/>
                  </a:cubicBezTo>
                  <a:cubicBezTo>
                    <a:pt x="257175" y="481301"/>
                    <a:pt x="250738" y="488442"/>
                    <a:pt x="241440" y="488442"/>
                  </a:cubicBezTo>
                  <a:cubicBezTo>
                    <a:pt x="241440" y="488442"/>
                    <a:pt x="241440" y="488442"/>
                    <a:pt x="109841" y="488442"/>
                  </a:cubicBezTo>
                  <a:cubicBezTo>
                    <a:pt x="101259" y="488442"/>
                    <a:pt x="94107" y="481301"/>
                    <a:pt x="94107" y="472732"/>
                  </a:cubicBezTo>
                  <a:cubicBezTo>
                    <a:pt x="94107" y="472732"/>
                    <a:pt x="94107" y="472732"/>
                    <a:pt x="94107" y="76408"/>
                  </a:cubicBezTo>
                  <a:cubicBezTo>
                    <a:pt x="94107" y="75694"/>
                    <a:pt x="94822" y="74266"/>
                    <a:pt x="94822" y="73552"/>
                  </a:cubicBezTo>
                  <a:cubicBezTo>
                    <a:pt x="94822" y="72838"/>
                    <a:pt x="94822" y="72124"/>
                    <a:pt x="94822" y="71409"/>
                  </a:cubicBezTo>
                  <a:cubicBezTo>
                    <a:pt x="94822" y="32134"/>
                    <a:pt x="131298" y="0"/>
                    <a:pt x="175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 dirty="0"/>
            </a:p>
          </p:txBody>
        </p:sp>
      </p:grpSp>
      <p:sp>
        <p:nvSpPr>
          <p:cNvPr id="12" name="Title 4"/>
          <p:cNvSpPr txBox="1">
            <a:spLocks/>
          </p:cNvSpPr>
          <p:nvPr/>
        </p:nvSpPr>
        <p:spPr bwMode="blackWhite">
          <a:xfrm>
            <a:off x="804397" y="2355144"/>
            <a:ext cx="2368175" cy="43627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GB" sz="1050" dirty="0"/>
              <a:t>Converting 6 critical junctions and roundabouts into synchronized signalization to increase vehicular capacity</a:t>
            </a:r>
            <a:endParaRPr lang="en-US" sz="1050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54376" y="2410080"/>
            <a:ext cx="326400" cy="326400"/>
            <a:chOff x="5273675" y="2606675"/>
            <a:chExt cx="1644650" cy="1644650"/>
          </a:xfrm>
        </p:grpSpPr>
        <p:sp>
          <p:nvSpPr>
            <p:cNvPr id="20" name="AutoShape 21"/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442843" y="2771080"/>
              <a:ext cx="1309489" cy="1309491"/>
            </a:xfrm>
            <a:custGeom>
              <a:avLst/>
              <a:gdLst>
                <a:gd name="connsiteX0" fmla="*/ 654745 w 1309489"/>
                <a:gd name="connsiteY0" fmla="*/ 1094483 h 1309491"/>
                <a:gd name="connsiteX1" fmla="*/ 638870 w 1309489"/>
                <a:gd name="connsiteY1" fmla="*/ 1110139 h 1309491"/>
                <a:gd name="connsiteX2" fmla="*/ 638870 w 1309489"/>
                <a:gd name="connsiteY2" fmla="*/ 1202652 h 1309491"/>
                <a:gd name="connsiteX3" fmla="*/ 654745 w 1309489"/>
                <a:gd name="connsiteY3" fmla="*/ 1218308 h 1309491"/>
                <a:gd name="connsiteX4" fmla="*/ 670620 w 1309489"/>
                <a:gd name="connsiteY4" fmla="*/ 1202652 h 1309491"/>
                <a:gd name="connsiteX5" fmla="*/ 670620 w 1309489"/>
                <a:gd name="connsiteY5" fmla="*/ 1110139 h 1309491"/>
                <a:gd name="connsiteX6" fmla="*/ 654745 w 1309489"/>
                <a:gd name="connsiteY6" fmla="*/ 1094483 h 1309491"/>
                <a:gd name="connsiteX7" fmla="*/ 654745 w 1309489"/>
                <a:gd name="connsiteY7" fmla="*/ 927795 h 1309491"/>
                <a:gd name="connsiteX8" fmla="*/ 638870 w 1309489"/>
                <a:gd name="connsiteY8" fmla="*/ 943652 h 1309491"/>
                <a:gd name="connsiteX9" fmla="*/ 638870 w 1309489"/>
                <a:gd name="connsiteY9" fmla="*/ 1037351 h 1309491"/>
                <a:gd name="connsiteX10" fmla="*/ 654745 w 1309489"/>
                <a:gd name="connsiteY10" fmla="*/ 1053208 h 1309491"/>
                <a:gd name="connsiteX11" fmla="*/ 670620 w 1309489"/>
                <a:gd name="connsiteY11" fmla="*/ 1037351 h 1309491"/>
                <a:gd name="connsiteX12" fmla="*/ 670620 w 1309489"/>
                <a:gd name="connsiteY12" fmla="*/ 943652 h 1309491"/>
                <a:gd name="connsiteX13" fmla="*/ 654745 w 1309489"/>
                <a:gd name="connsiteY13" fmla="*/ 927795 h 1309491"/>
                <a:gd name="connsiteX14" fmla="*/ 781745 w 1309489"/>
                <a:gd name="connsiteY14" fmla="*/ 781745 h 1309491"/>
                <a:gd name="connsiteX15" fmla="*/ 1051620 w 1309489"/>
                <a:gd name="connsiteY15" fmla="*/ 781745 h 1309491"/>
                <a:gd name="connsiteX16" fmla="*/ 1051620 w 1309489"/>
                <a:gd name="connsiteY16" fmla="*/ 813495 h 1309491"/>
                <a:gd name="connsiteX17" fmla="*/ 811908 w 1309489"/>
                <a:gd name="connsiteY17" fmla="*/ 813495 h 1309491"/>
                <a:gd name="connsiteX18" fmla="*/ 811908 w 1309489"/>
                <a:gd name="connsiteY18" fmla="*/ 1054795 h 1309491"/>
                <a:gd name="connsiteX19" fmla="*/ 781745 w 1309489"/>
                <a:gd name="connsiteY19" fmla="*/ 1054795 h 1309491"/>
                <a:gd name="connsiteX20" fmla="*/ 256121 w 1309489"/>
                <a:gd name="connsiteY20" fmla="*/ 781745 h 1309491"/>
                <a:gd name="connsiteX21" fmla="*/ 526319 w 1309489"/>
                <a:gd name="connsiteY21" fmla="*/ 781745 h 1309491"/>
                <a:gd name="connsiteX22" fmla="*/ 527745 w 1309489"/>
                <a:gd name="connsiteY22" fmla="*/ 783167 h 1309491"/>
                <a:gd name="connsiteX23" fmla="*/ 527745 w 1309489"/>
                <a:gd name="connsiteY23" fmla="*/ 1053373 h 1309491"/>
                <a:gd name="connsiteX24" fmla="*/ 526319 w 1309489"/>
                <a:gd name="connsiteY24" fmla="*/ 1054795 h 1309491"/>
                <a:gd name="connsiteX25" fmla="*/ 497802 w 1309489"/>
                <a:gd name="connsiteY25" fmla="*/ 1054795 h 1309491"/>
                <a:gd name="connsiteX26" fmla="*/ 496377 w 1309489"/>
                <a:gd name="connsiteY26" fmla="*/ 1053373 h 1309491"/>
                <a:gd name="connsiteX27" fmla="*/ 496377 w 1309489"/>
                <a:gd name="connsiteY27" fmla="*/ 814454 h 1309491"/>
                <a:gd name="connsiteX28" fmla="*/ 494951 w 1309489"/>
                <a:gd name="connsiteY28" fmla="*/ 813032 h 1309491"/>
                <a:gd name="connsiteX29" fmla="*/ 254695 w 1309489"/>
                <a:gd name="connsiteY29" fmla="*/ 813032 h 1309491"/>
                <a:gd name="connsiteX30" fmla="*/ 254695 w 1309489"/>
                <a:gd name="connsiteY30" fmla="*/ 783167 h 1309491"/>
                <a:gd name="connsiteX31" fmla="*/ 256121 w 1309489"/>
                <a:gd name="connsiteY31" fmla="*/ 781745 h 1309491"/>
                <a:gd name="connsiteX32" fmla="*/ 654745 w 1309489"/>
                <a:gd name="connsiteY32" fmla="*/ 762695 h 1309491"/>
                <a:gd name="connsiteX33" fmla="*/ 638870 w 1309489"/>
                <a:gd name="connsiteY33" fmla="*/ 778351 h 1309491"/>
                <a:gd name="connsiteX34" fmla="*/ 638870 w 1309489"/>
                <a:gd name="connsiteY34" fmla="*/ 870864 h 1309491"/>
                <a:gd name="connsiteX35" fmla="*/ 654745 w 1309489"/>
                <a:gd name="connsiteY35" fmla="*/ 886520 h 1309491"/>
                <a:gd name="connsiteX36" fmla="*/ 670620 w 1309489"/>
                <a:gd name="connsiteY36" fmla="*/ 870864 h 1309491"/>
                <a:gd name="connsiteX37" fmla="*/ 670620 w 1309489"/>
                <a:gd name="connsiteY37" fmla="*/ 778351 h 1309491"/>
                <a:gd name="connsiteX38" fmla="*/ 654745 w 1309489"/>
                <a:gd name="connsiteY38" fmla="*/ 762695 h 1309491"/>
                <a:gd name="connsiteX39" fmla="*/ 1110229 w 1309489"/>
                <a:gd name="connsiteY39" fmla="*/ 638870 h 1309491"/>
                <a:gd name="connsiteX40" fmla="*/ 1094482 w 1309489"/>
                <a:gd name="connsiteY40" fmla="*/ 654745 h 1309491"/>
                <a:gd name="connsiteX41" fmla="*/ 1110229 w 1309489"/>
                <a:gd name="connsiteY41" fmla="*/ 670620 h 1309491"/>
                <a:gd name="connsiteX42" fmla="*/ 1202561 w 1309489"/>
                <a:gd name="connsiteY42" fmla="*/ 670620 h 1309491"/>
                <a:gd name="connsiteX43" fmla="*/ 1218307 w 1309489"/>
                <a:gd name="connsiteY43" fmla="*/ 654745 h 1309491"/>
                <a:gd name="connsiteX44" fmla="*/ 1202561 w 1309489"/>
                <a:gd name="connsiteY44" fmla="*/ 638870 h 1309491"/>
                <a:gd name="connsiteX45" fmla="*/ 1110229 w 1309489"/>
                <a:gd name="connsiteY45" fmla="*/ 638870 h 1309491"/>
                <a:gd name="connsiteX46" fmla="*/ 943451 w 1309489"/>
                <a:gd name="connsiteY46" fmla="*/ 638870 h 1309491"/>
                <a:gd name="connsiteX47" fmla="*/ 927795 w 1309489"/>
                <a:gd name="connsiteY47" fmla="*/ 654745 h 1309491"/>
                <a:gd name="connsiteX48" fmla="*/ 943451 w 1309489"/>
                <a:gd name="connsiteY48" fmla="*/ 670620 h 1309491"/>
                <a:gd name="connsiteX49" fmla="*/ 1035964 w 1309489"/>
                <a:gd name="connsiteY49" fmla="*/ 670620 h 1309491"/>
                <a:gd name="connsiteX50" fmla="*/ 1051620 w 1309489"/>
                <a:gd name="connsiteY50" fmla="*/ 654745 h 1309491"/>
                <a:gd name="connsiteX51" fmla="*/ 1035964 w 1309489"/>
                <a:gd name="connsiteY51" fmla="*/ 638870 h 1309491"/>
                <a:gd name="connsiteX52" fmla="*/ 943451 w 1309489"/>
                <a:gd name="connsiteY52" fmla="*/ 638870 h 1309491"/>
                <a:gd name="connsiteX53" fmla="*/ 776964 w 1309489"/>
                <a:gd name="connsiteY53" fmla="*/ 638870 h 1309491"/>
                <a:gd name="connsiteX54" fmla="*/ 761107 w 1309489"/>
                <a:gd name="connsiteY54" fmla="*/ 654745 h 1309491"/>
                <a:gd name="connsiteX55" fmla="*/ 776964 w 1309489"/>
                <a:gd name="connsiteY55" fmla="*/ 670620 h 1309491"/>
                <a:gd name="connsiteX56" fmla="*/ 870663 w 1309489"/>
                <a:gd name="connsiteY56" fmla="*/ 670620 h 1309491"/>
                <a:gd name="connsiteX57" fmla="*/ 886520 w 1309489"/>
                <a:gd name="connsiteY57" fmla="*/ 654745 h 1309491"/>
                <a:gd name="connsiteX58" fmla="*/ 870663 w 1309489"/>
                <a:gd name="connsiteY58" fmla="*/ 638870 h 1309491"/>
                <a:gd name="connsiteX59" fmla="*/ 776964 w 1309489"/>
                <a:gd name="connsiteY59" fmla="*/ 638870 h 1309491"/>
                <a:gd name="connsiteX60" fmla="*/ 440304 w 1309489"/>
                <a:gd name="connsiteY60" fmla="*/ 638870 h 1309491"/>
                <a:gd name="connsiteX61" fmla="*/ 424557 w 1309489"/>
                <a:gd name="connsiteY61" fmla="*/ 654745 h 1309491"/>
                <a:gd name="connsiteX62" fmla="*/ 440304 w 1309489"/>
                <a:gd name="connsiteY62" fmla="*/ 670620 h 1309491"/>
                <a:gd name="connsiteX63" fmla="*/ 532636 w 1309489"/>
                <a:gd name="connsiteY63" fmla="*/ 670620 h 1309491"/>
                <a:gd name="connsiteX64" fmla="*/ 548382 w 1309489"/>
                <a:gd name="connsiteY64" fmla="*/ 654745 h 1309491"/>
                <a:gd name="connsiteX65" fmla="*/ 532636 w 1309489"/>
                <a:gd name="connsiteY65" fmla="*/ 638870 h 1309491"/>
                <a:gd name="connsiteX66" fmla="*/ 440304 w 1309489"/>
                <a:gd name="connsiteY66" fmla="*/ 638870 h 1309491"/>
                <a:gd name="connsiteX67" fmla="*/ 272139 w 1309489"/>
                <a:gd name="connsiteY67" fmla="*/ 638870 h 1309491"/>
                <a:gd name="connsiteX68" fmla="*/ 256282 w 1309489"/>
                <a:gd name="connsiteY68" fmla="*/ 654745 h 1309491"/>
                <a:gd name="connsiteX69" fmla="*/ 272139 w 1309489"/>
                <a:gd name="connsiteY69" fmla="*/ 670620 h 1309491"/>
                <a:gd name="connsiteX70" fmla="*/ 365838 w 1309489"/>
                <a:gd name="connsiteY70" fmla="*/ 670620 h 1309491"/>
                <a:gd name="connsiteX71" fmla="*/ 381695 w 1309489"/>
                <a:gd name="connsiteY71" fmla="*/ 654745 h 1309491"/>
                <a:gd name="connsiteX72" fmla="*/ 365838 w 1309489"/>
                <a:gd name="connsiteY72" fmla="*/ 638870 h 1309491"/>
                <a:gd name="connsiteX73" fmla="*/ 272139 w 1309489"/>
                <a:gd name="connsiteY73" fmla="*/ 638870 h 1309491"/>
                <a:gd name="connsiteX74" fmla="*/ 106838 w 1309489"/>
                <a:gd name="connsiteY74" fmla="*/ 638870 h 1309491"/>
                <a:gd name="connsiteX75" fmla="*/ 91182 w 1309489"/>
                <a:gd name="connsiteY75" fmla="*/ 654745 h 1309491"/>
                <a:gd name="connsiteX76" fmla="*/ 106838 w 1309489"/>
                <a:gd name="connsiteY76" fmla="*/ 670620 h 1309491"/>
                <a:gd name="connsiteX77" fmla="*/ 199351 w 1309489"/>
                <a:gd name="connsiteY77" fmla="*/ 670620 h 1309491"/>
                <a:gd name="connsiteX78" fmla="*/ 215007 w 1309489"/>
                <a:gd name="connsiteY78" fmla="*/ 654745 h 1309491"/>
                <a:gd name="connsiteX79" fmla="*/ 199351 w 1309489"/>
                <a:gd name="connsiteY79" fmla="*/ 638870 h 1309491"/>
                <a:gd name="connsiteX80" fmla="*/ 106838 w 1309489"/>
                <a:gd name="connsiteY80" fmla="*/ 638870 h 1309491"/>
                <a:gd name="connsiteX81" fmla="*/ 654745 w 1309489"/>
                <a:gd name="connsiteY81" fmla="*/ 594420 h 1309491"/>
                <a:gd name="connsiteX82" fmla="*/ 638870 w 1309489"/>
                <a:gd name="connsiteY82" fmla="*/ 610076 h 1309491"/>
                <a:gd name="connsiteX83" fmla="*/ 638870 w 1309489"/>
                <a:gd name="connsiteY83" fmla="*/ 702589 h 1309491"/>
                <a:gd name="connsiteX84" fmla="*/ 654745 w 1309489"/>
                <a:gd name="connsiteY84" fmla="*/ 718245 h 1309491"/>
                <a:gd name="connsiteX85" fmla="*/ 670620 w 1309489"/>
                <a:gd name="connsiteY85" fmla="*/ 702589 h 1309491"/>
                <a:gd name="connsiteX86" fmla="*/ 670620 w 1309489"/>
                <a:gd name="connsiteY86" fmla="*/ 610076 h 1309491"/>
                <a:gd name="connsiteX87" fmla="*/ 654745 w 1309489"/>
                <a:gd name="connsiteY87" fmla="*/ 594420 h 1309491"/>
                <a:gd name="connsiteX88" fmla="*/ 654745 w 1309489"/>
                <a:gd name="connsiteY88" fmla="*/ 424558 h 1309491"/>
                <a:gd name="connsiteX89" fmla="*/ 638870 w 1309489"/>
                <a:gd name="connsiteY89" fmla="*/ 440214 h 1309491"/>
                <a:gd name="connsiteX90" fmla="*/ 638870 w 1309489"/>
                <a:gd name="connsiteY90" fmla="*/ 532727 h 1309491"/>
                <a:gd name="connsiteX91" fmla="*/ 654745 w 1309489"/>
                <a:gd name="connsiteY91" fmla="*/ 548383 h 1309491"/>
                <a:gd name="connsiteX92" fmla="*/ 670620 w 1309489"/>
                <a:gd name="connsiteY92" fmla="*/ 532727 h 1309491"/>
                <a:gd name="connsiteX93" fmla="*/ 670620 w 1309489"/>
                <a:gd name="connsiteY93" fmla="*/ 440214 h 1309491"/>
                <a:gd name="connsiteX94" fmla="*/ 654745 w 1309489"/>
                <a:gd name="connsiteY94" fmla="*/ 424558 h 1309491"/>
                <a:gd name="connsiteX95" fmla="*/ 781745 w 1309489"/>
                <a:gd name="connsiteY95" fmla="*/ 259458 h 1309491"/>
                <a:gd name="connsiteX96" fmla="*/ 811908 w 1309489"/>
                <a:gd name="connsiteY96" fmla="*/ 259458 h 1309491"/>
                <a:gd name="connsiteX97" fmla="*/ 811908 w 1309489"/>
                <a:gd name="connsiteY97" fmla="*/ 497583 h 1309491"/>
                <a:gd name="connsiteX98" fmla="*/ 1051620 w 1309489"/>
                <a:gd name="connsiteY98" fmla="*/ 497583 h 1309491"/>
                <a:gd name="connsiteX99" fmla="*/ 1051620 w 1309489"/>
                <a:gd name="connsiteY99" fmla="*/ 529333 h 1309491"/>
                <a:gd name="connsiteX100" fmla="*/ 781745 w 1309489"/>
                <a:gd name="connsiteY100" fmla="*/ 529333 h 1309491"/>
                <a:gd name="connsiteX101" fmla="*/ 497583 w 1309489"/>
                <a:gd name="connsiteY101" fmla="*/ 259458 h 1309491"/>
                <a:gd name="connsiteX102" fmla="*/ 527745 w 1309489"/>
                <a:gd name="connsiteY102" fmla="*/ 259458 h 1309491"/>
                <a:gd name="connsiteX103" fmla="*/ 527745 w 1309489"/>
                <a:gd name="connsiteY103" fmla="*/ 529333 h 1309491"/>
                <a:gd name="connsiteX104" fmla="*/ 254695 w 1309489"/>
                <a:gd name="connsiteY104" fmla="*/ 529333 h 1309491"/>
                <a:gd name="connsiteX105" fmla="*/ 254695 w 1309489"/>
                <a:gd name="connsiteY105" fmla="*/ 497583 h 1309491"/>
                <a:gd name="connsiteX106" fmla="*/ 497583 w 1309489"/>
                <a:gd name="connsiteY106" fmla="*/ 497583 h 1309491"/>
                <a:gd name="connsiteX107" fmla="*/ 654745 w 1309489"/>
                <a:gd name="connsiteY107" fmla="*/ 256283 h 1309491"/>
                <a:gd name="connsiteX108" fmla="*/ 638870 w 1309489"/>
                <a:gd name="connsiteY108" fmla="*/ 272049 h 1309491"/>
                <a:gd name="connsiteX109" fmla="*/ 638870 w 1309489"/>
                <a:gd name="connsiteY109" fmla="*/ 365930 h 1309491"/>
                <a:gd name="connsiteX110" fmla="*/ 654745 w 1309489"/>
                <a:gd name="connsiteY110" fmla="*/ 381696 h 1309491"/>
                <a:gd name="connsiteX111" fmla="*/ 670620 w 1309489"/>
                <a:gd name="connsiteY111" fmla="*/ 365930 h 1309491"/>
                <a:gd name="connsiteX112" fmla="*/ 670620 w 1309489"/>
                <a:gd name="connsiteY112" fmla="*/ 272049 h 1309491"/>
                <a:gd name="connsiteX113" fmla="*/ 654745 w 1309489"/>
                <a:gd name="connsiteY113" fmla="*/ 256283 h 1309491"/>
                <a:gd name="connsiteX114" fmla="*/ 654745 w 1309489"/>
                <a:gd name="connsiteY114" fmla="*/ 91183 h 1309491"/>
                <a:gd name="connsiteX115" fmla="*/ 638870 w 1309489"/>
                <a:gd name="connsiteY115" fmla="*/ 106839 h 1309491"/>
                <a:gd name="connsiteX116" fmla="*/ 638870 w 1309489"/>
                <a:gd name="connsiteY116" fmla="*/ 199352 h 1309491"/>
                <a:gd name="connsiteX117" fmla="*/ 654745 w 1309489"/>
                <a:gd name="connsiteY117" fmla="*/ 215008 h 1309491"/>
                <a:gd name="connsiteX118" fmla="*/ 670620 w 1309489"/>
                <a:gd name="connsiteY118" fmla="*/ 199352 h 1309491"/>
                <a:gd name="connsiteX119" fmla="*/ 670620 w 1309489"/>
                <a:gd name="connsiteY119" fmla="*/ 106839 h 1309491"/>
                <a:gd name="connsiteX120" fmla="*/ 654745 w 1309489"/>
                <a:gd name="connsiteY120" fmla="*/ 91183 h 1309491"/>
                <a:gd name="connsiteX121" fmla="*/ 647250 w 1309489"/>
                <a:gd name="connsiteY121" fmla="*/ 2673 h 1309491"/>
                <a:gd name="connsiteX122" fmla="*/ 661526 w 1309489"/>
                <a:gd name="connsiteY122" fmla="*/ 2673 h 1309491"/>
                <a:gd name="connsiteX123" fmla="*/ 745756 w 1309489"/>
                <a:gd name="connsiteY123" fmla="*/ 76829 h 1309491"/>
                <a:gd name="connsiteX124" fmla="*/ 749325 w 1309489"/>
                <a:gd name="connsiteY124" fmla="*/ 83960 h 1309491"/>
                <a:gd name="connsiteX125" fmla="*/ 749325 w 1309489"/>
                <a:gd name="connsiteY125" fmla="*/ 560268 h 1309491"/>
                <a:gd name="connsiteX126" fmla="*/ 1226152 w 1309489"/>
                <a:gd name="connsiteY126" fmla="*/ 560268 h 1309491"/>
                <a:gd name="connsiteX127" fmla="*/ 1232577 w 1309489"/>
                <a:gd name="connsiteY127" fmla="*/ 563833 h 1309491"/>
                <a:gd name="connsiteX128" fmla="*/ 1306813 w 1309489"/>
                <a:gd name="connsiteY128" fmla="*/ 647972 h 1309491"/>
                <a:gd name="connsiteX129" fmla="*/ 1306813 w 1309489"/>
                <a:gd name="connsiteY129" fmla="*/ 662233 h 1309491"/>
                <a:gd name="connsiteX130" fmla="*/ 1232577 w 1309489"/>
                <a:gd name="connsiteY130" fmla="*/ 746371 h 1309491"/>
                <a:gd name="connsiteX131" fmla="*/ 1226152 w 1309489"/>
                <a:gd name="connsiteY131" fmla="*/ 749936 h 1309491"/>
                <a:gd name="connsiteX132" fmla="*/ 749325 w 1309489"/>
                <a:gd name="connsiteY132" fmla="*/ 749936 h 1309491"/>
                <a:gd name="connsiteX133" fmla="*/ 749325 w 1309489"/>
                <a:gd name="connsiteY133" fmla="*/ 1226245 h 1309491"/>
                <a:gd name="connsiteX134" fmla="*/ 745756 w 1309489"/>
                <a:gd name="connsiteY134" fmla="*/ 1232662 h 1309491"/>
                <a:gd name="connsiteX135" fmla="*/ 661526 w 1309489"/>
                <a:gd name="connsiteY135" fmla="*/ 1306818 h 1309491"/>
                <a:gd name="connsiteX136" fmla="*/ 647250 w 1309489"/>
                <a:gd name="connsiteY136" fmla="*/ 1306818 h 1309491"/>
                <a:gd name="connsiteX137" fmla="*/ 563020 w 1309489"/>
                <a:gd name="connsiteY137" fmla="*/ 1232662 h 1309491"/>
                <a:gd name="connsiteX138" fmla="*/ 559451 w 1309489"/>
                <a:gd name="connsiteY138" fmla="*/ 1226245 h 1309491"/>
                <a:gd name="connsiteX139" fmla="*/ 559451 w 1309489"/>
                <a:gd name="connsiteY139" fmla="*/ 749936 h 1309491"/>
                <a:gd name="connsiteX140" fmla="*/ 84051 w 1309489"/>
                <a:gd name="connsiteY140" fmla="*/ 749936 h 1309491"/>
                <a:gd name="connsiteX141" fmla="*/ 76913 w 1309489"/>
                <a:gd name="connsiteY141" fmla="*/ 746371 h 1309491"/>
                <a:gd name="connsiteX142" fmla="*/ 2676 w 1309489"/>
                <a:gd name="connsiteY142" fmla="*/ 662233 h 1309491"/>
                <a:gd name="connsiteX143" fmla="*/ 2676 w 1309489"/>
                <a:gd name="connsiteY143" fmla="*/ 647972 h 1309491"/>
                <a:gd name="connsiteX144" fmla="*/ 76913 w 1309489"/>
                <a:gd name="connsiteY144" fmla="*/ 563833 h 1309491"/>
                <a:gd name="connsiteX145" fmla="*/ 84051 w 1309489"/>
                <a:gd name="connsiteY145" fmla="*/ 560268 h 1309491"/>
                <a:gd name="connsiteX146" fmla="*/ 559451 w 1309489"/>
                <a:gd name="connsiteY146" fmla="*/ 560268 h 1309491"/>
                <a:gd name="connsiteX147" fmla="*/ 559451 w 1309489"/>
                <a:gd name="connsiteY147" fmla="*/ 83960 h 1309491"/>
                <a:gd name="connsiteX148" fmla="*/ 563020 w 1309489"/>
                <a:gd name="connsiteY148" fmla="*/ 76829 h 1309491"/>
                <a:gd name="connsiteX149" fmla="*/ 647250 w 1309489"/>
                <a:gd name="connsiteY149" fmla="*/ 2673 h 130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309489" h="1309491">
                  <a:moveTo>
                    <a:pt x="654745" y="1094483"/>
                  </a:moveTo>
                  <a:cubicBezTo>
                    <a:pt x="646086" y="1094483"/>
                    <a:pt x="638870" y="1101600"/>
                    <a:pt x="638870" y="1110139"/>
                  </a:cubicBezTo>
                  <a:cubicBezTo>
                    <a:pt x="638870" y="1110139"/>
                    <a:pt x="638870" y="1110139"/>
                    <a:pt x="638870" y="1202652"/>
                  </a:cubicBezTo>
                  <a:cubicBezTo>
                    <a:pt x="638870" y="1211192"/>
                    <a:pt x="646086" y="1218308"/>
                    <a:pt x="654745" y="1218308"/>
                  </a:cubicBezTo>
                  <a:cubicBezTo>
                    <a:pt x="663404" y="1218308"/>
                    <a:pt x="670620" y="1211192"/>
                    <a:pt x="670620" y="1202652"/>
                  </a:cubicBezTo>
                  <a:cubicBezTo>
                    <a:pt x="670620" y="1202652"/>
                    <a:pt x="670620" y="1202652"/>
                    <a:pt x="670620" y="1110139"/>
                  </a:cubicBezTo>
                  <a:cubicBezTo>
                    <a:pt x="670620" y="1101600"/>
                    <a:pt x="663404" y="1094483"/>
                    <a:pt x="654745" y="1094483"/>
                  </a:cubicBezTo>
                  <a:close/>
                  <a:moveTo>
                    <a:pt x="654745" y="927795"/>
                  </a:moveTo>
                  <a:cubicBezTo>
                    <a:pt x="646086" y="927795"/>
                    <a:pt x="638870" y="935003"/>
                    <a:pt x="638870" y="943652"/>
                  </a:cubicBezTo>
                  <a:cubicBezTo>
                    <a:pt x="638870" y="943652"/>
                    <a:pt x="638870" y="943652"/>
                    <a:pt x="638870" y="1037351"/>
                  </a:cubicBezTo>
                  <a:cubicBezTo>
                    <a:pt x="638870" y="1046000"/>
                    <a:pt x="646086" y="1053208"/>
                    <a:pt x="654745" y="1053208"/>
                  </a:cubicBezTo>
                  <a:cubicBezTo>
                    <a:pt x="663404" y="1053208"/>
                    <a:pt x="670620" y="1046000"/>
                    <a:pt x="670620" y="1037351"/>
                  </a:cubicBezTo>
                  <a:cubicBezTo>
                    <a:pt x="670620" y="1037351"/>
                    <a:pt x="670620" y="1037351"/>
                    <a:pt x="670620" y="943652"/>
                  </a:cubicBezTo>
                  <a:cubicBezTo>
                    <a:pt x="670620" y="935003"/>
                    <a:pt x="663404" y="927795"/>
                    <a:pt x="654745" y="927795"/>
                  </a:cubicBezTo>
                  <a:close/>
                  <a:moveTo>
                    <a:pt x="781745" y="781745"/>
                  </a:moveTo>
                  <a:lnTo>
                    <a:pt x="1051620" y="781745"/>
                  </a:lnTo>
                  <a:lnTo>
                    <a:pt x="1051620" y="813495"/>
                  </a:lnTo>
                  <a:lnTo>
                    <a:pt x="811908" y="813495"/>
                  </a:lnTo>
                  <a:lnTo>
                    <a:pt x="811908" y="1054795"/>
                  </a:lnTo>
                  <a:lnTo>
                    <a:pt x="781745" y="1054795"/>
                  </a:lnTo>
                  <a:close/>
                  <a:moveTo>
                    <a:pt x="256121" y="781745"/>
                  </a:moveTo>
                  <a:cubicBezTo>
                    <a:pt x="256121" y="781745"/>
                    <a:pt x="256121" y="781745"/>
                    <a:pt x="526319" y="781745"/>
                  </a:cubicBezTo>
                  <a:cubicBezTo>
                    <a:pt x="527032" y="781745"/>
                    <a:pt x="527745" y="782456"/>
                    <a:pt x="527745" y="783167"/>
                  </a:cubicBezTo>
                  <a:cubicBezTo>
                    <a:pt x="527745" y="783167"/>
                    <a:pt x="527745" y="783167"/>
                    <a:pt x="527745" y="1053373"/>
                  </a:cubicBezTo>
                  <a:cubicBezTo>
                    <a:pt x="527745" y="1054084"/>
                    <a:pt x="527032" y="1054795"/>
                    <a:pt x="526319" y="1054795"/>
                  </a:cubicBezTo>
                  <a:cubicBezTo>
                    <a:pt x="526319" y="1054795"/>
                    <a:pt x="526319" y="1054795"/>
                    <a:pt x="497802" y="1054795"/>
                  </a:cubicBezTo>
                  <a:cubicBezTo>
                    <a:pt x="497089" y="1054795"/>
                    <a:pt x="496377" y="1054084"/>
                    <a:pt x="496377" y="1053373"/>
                  </a:cubicBezTo>
                  <a:cubicBezTo>
                    <a:pt x="496377" y="1053373"/>
                    <a:pt x="496377" y="1053373"/>
                    <a:pt x="496377" y="814454"/>
                  </a:cubicBezTo>
                  <a:cubicBezTo>
                    <a:pt x="496377" y="813743"/>
                    <a:pt x="495664" y="813032"/>
                    <a:pt x="494951" y="813032"/>
                  </a:cubicBezTo>
                  <a:cubicBezTo>
                    <a:pt x="494951" y="813032"/>
                    <a:pt x="494951" y="813032"/>
                    <a:pt x="254695" y="813032"/>
                  </a:cubicBezTo>
                  <a:cubicBezTo>
                    <a:pt x="254695" y="813032"/>
                    <a:pt x="254695" y="813032"/>
                    <a:pt x="254695" y="783167"/>
                  </a:cubicBezTo>
                  <a:cubicBezTo>
                    <a:pt x="254695" y="782456"/>
                    <a:pt x="255408" y="781745"/>
                    <a:pt x="256121" y="781745"/>
                  </a:cubicBezTo>
                  <a:close/>
                  <a:moveTo>
                    <a:pt x="654745" y="762695"/>
                  </a:moveTo>
                  <a:cubicBezTo>
                    <a:pt x="646086" y="762695"/>
                    <a:pt x="638870" y="769812"/>
                    <a:pt x="638870" y="778351"/>
                  </a:cubicBezTo>
                  <a:cubicBezTo>
                    <a:pt x="638870" y="778351"/>
                    <a:pt x="638870" y="778351"/>
                    <a:pt x="638870" y="870864"/>
                  </a:cubicBezTo>
                  <a:cubicBezTo>
                    <a:pt x="638870" y="879404"/>
                    <a:pt x="646086" y="886520"/>
                    <a:pt x="654745" y="886520"/>
                  </a:cubicBezTo>
                  <a:cubicBezTo>
                    <a:pt x="663404" y="886520"/>
                    <a:pt x="670620" y="879404"/>
                    <a:pt x="670620" y="870864"/>
                  </a:cubicBezTo>
                  <a:cubicBezTo>
                    <a:pt x="670620" y="870864"/>
                    <a:pt x="670620" y="870864"/>
                    <a:pt x="670620" y="778351"/>
                  </a:cubicBezTo>
                  <a:cubicBezTo>
                    <a:pt x="670620" y="769812"/>
                    <a:pt x="663404" y="762695"/>
                    <a:pt x="654745" y="762695"/>
                  </a:cubicBezTo>
                  <a:close/>
                  <a:moveTo>
                    <a:pt x="1110229" y="638870"/>
                  </a:moveTo>
                  <a:cubicBezTo>
                    <a:pt x="1100924" y="638870"/>
                    <a:pt x="1094482" y="646086"/>
                    <a:pt x="1094482" y="654745"/>
                  </a:cubicBezTo>
                  <a:cubicBezTo>
                    <a:pt x="1094482" y="663404"/>
                    <a:pt x="1100924" y="670620"/>
                    <a:pt x="1110229" y="670620"/>
                  </a:cubicBezTo>
                  <a:cubicBezTo>
                    <a:pt x="1110229" y="670620"/>
                    <a:pt x="1110229" y="670620"/>
                    <a:pt x="1202561" y="670620"/>
                  </a:cubicBezTo>
                  <a:cubicBezTo>
                    <a:pt x="1211150" y="670620"/>
                    <a:pt x="1218307" y="663404"/>
                    <a:pt x="1218307" y="654745"/>
                  </a:cubicBezTo>
                  <a:cubicBezTo>
                    <a:pt x="1218307" y="646086"/>
                    <a:pt x="1211150" y="638870"/>
                    <a:pt x="1202561" y="638870"/>
                  </a:cubicBezTo>
                  <a:cubicBezTo>
                    <a:pt x="1202561" y="638870"/>
                    <a:pt x="1202561" y="638870"/>
                    <a:pt x="1110229" y="638870"/>
                  </a:cubicBezTo>
                  <a:close/>
                  <a:moveTo>
                    <a:pt x="943451" y="638870"/>
                  </a:moveTo>
                  <a:cubicBezTo>
                    <a:pt x="934912" y="638870"/>
                    <a:pt x="927795" y="646086"/>
                    <a:pt x="927795" y="654745"/>
                  </a:cubicBezTo>
                  <a:cubicBezTo>
                    <a:pt x="927795" y="663404"/>
                    <a:pt x="934912" y="670620"/>
                    <a:pt x="943451" y="670620"/>
                  </a:cubicBezTo>
                  <a:cubicBezTo>
                    <a:pt x="943451" y="670620"/>
                    <a:pt x="943451" y="670620"/>
                    <a:pt x="1035964" y="670620"/>
                  </a:cubicBezTo>
                  <a:cubicBezTo>
                    <a:pt x="1044504" y="670620"/>
                    <a:pt x="1051620" y="663404"/>
                    <a:pt x="1051620" y="654745"/>
                  </a:cubicBezTo>
                  <a:cubicBezTo>
                    <a:pt x="1051620" y="646086"/>
                    <a:pt x="1044504" y="638870"/>
                    <a:pt x="1035964" y="638870"/>
                  </a:cubicBezTo>
                  <a:cubicBezTo>
                    <a:pt x="1035964" y="638870"/>
                    <a:pt x="1035964" y="638870"/>
                    <a:pt x="943451" y="638870"/>
                  </a:cubicBezTo>
                  <a:close/>
                  <a:moveTo>
                    <a:pt x="776964" y="638870"/>
                  </a:moveTo>
                  <a:cubicBezTo>
                    <a:pt x="768315" y="638870"/>
                    <a:pt x="761107" y="646086"/>
                    <a:pt x="761107" y="654745"/>
                  </a:cubicBezTo>
                  <a:cubicBezTo>
                    <a:pt x="761107" y="663404"/>
                    <a:pt x="768315" y="670620"/>
                    <a:pt x="776964" y="670620"/>
                  </a:cubicBezTo>
                  <a:cubicBezTo>
                    <a:pt x="776964" y="670620"/>
                    <a:pt x="776964" y="670620"/>
                    <a:pt x="870663" y="670620"/>
                  </a:cubicBezTo>
                  <a:cubicBezTo>
                    <a:pt x="879313" y="670620"/>
                    <a:pt x="886520" y="663404"/>
                    <a:pt x="886520" y="654745"/>
                  </a:cubicBezTo>
                  <a:cubicBezTo>
                    <a:pt x="886520" y="646086"/>
                    <a:pt x="879313" y="638870"/>
                    <a:pt x="870663" y="638870"/>
                  </a:cubicBezTo>
                  <a:cubicBezTo>
                    <a:pt x="870663" y="638870"/>
                    <a:pt x="870663" y="638870"/>
                    <a:pt x="776964" y="638870"/>
                  </a:cubicBezTo>
                  <a:close/>
                  <a:moveTo>
                    <a:pt x="440304" y="638870"/>
                  </a:moveTo>
                  <a:cubicBezTo>
                    <a:pt x="430999" y="638870"/>
                    <a:pt x="424557" y="646086"/>
                    <a:pt x="424557" y="654745"/>
                  </a:cubicBezTo>
                  <a:cubicBezTo>
                    <a:pt x="424557" y="663404"/>
                    <a:pt x="430999" y="670620"/>
                    <a:pt x="440304" y="670620"/>
                  </a:cubicBezTo>
                  <a:cubicBezTo>
                    <a:pt x="440304" y="670620"/>
                    <a:pt x="440304" y="670620"/>
                    <a:pt x="532636" y="670620"/>
                  </a:cubicBezTo>
                  <a:cubicBezTo>
                    <a:pt x="541225" y="670620"/>
                    <a:pt x="548382" y="663404"/>
                    <a:pt x="548382" y="654745"/>
                  </a:cubicBezTo>
                  <a:cubicBezTo>
                    <a:pt x="548382" y="646086"/>
                    <a:pt x="541225" y="638870"/>
                    <a:pt x="532636" y="638870"/>
                  </a:cubicBezTo>
                  <a:cubicBezTo>
                    <a:pt x="532636" y="638870"/>
                    <a:pt x="532636" y="638870"/>
                    <a:pt x="440304" y="638870"/>
                  </a:cubicBezTo>
                  <a:close/>
                  <a:moveTo>
                    <a:pt x="272139" y="638870"/>
                  </a:moveTo>
                  <a:cubicBezTo>
                    <a:pt x="263490" y="638870"/>
                    <a:pt x="256282" y="646086"/>
                    <a:pt x="256282" y="654745"/>
                  </a:cubicBezTo>
                  <a:cubicBezTo>
                    <a:pt x="256282" y="663404"/>
                    <a:pt x="263490" y="670620"/>
                    <a:pt x="272139" y="670620"/>
                  </a:cubicBezTo>
                  <a:cubicBezTo>
                    <a:pt x="272139" y="670620"/>
                    <a:pt x="272139" y="670620"/>
                    <a:pt x="365838" y="670620"/>
                  </a:cubicBezTo>
                  <a:cubicBezTo>
                    <a:pt x="374488" y="670620"/>
                    <a:pt x="381695" y="663404"/>
                    <a:pt x="381695" y="654745"/>
                  </a:cubicBezTo>
                  <a:cubicBezTo>
                    <a:pt x="381695" y="646086"/>
                    <a:pt x="374488" y="638870"/>
                    <a:pt x="365838" y="638870"/>
                  </a:cubicBezTo>
                  <a:cubicBezTo>
                    <a:pt x="365838" y="638870"/>
                    <a:pt x="365838" y="638870"/>
                    <a:pt x="272139" y="638870"/>
                  </a:cubicBezTo>
                  <a:close/>
                  <a:moveTo>
                    <a:pt x="106838" y="638870"/>
                  </a:moveTo>
                  <a:cubicBezTo>
                    <a:pt x="98299" y="638870"/>
                    <a:pt x="91182" y="646086"/>
                    <a:pt x="91182" y="654745"/>
                  </a:cubicBezTo>
                  <a:cubicBezTo>
                    <a:pt x="91182" y="663404"/>
                    <a:pt x="98299" y="670620"/>
                    <a:pt x="106838" y="670620"/>
                  </a:cubicBezTo>
                  <a:cubicBezTo>
                    <a:pt x="106838" y="670620"/>
                    <a:pt x="106838" y="670620"/>
                    <a:pt x="199351" y="670620"/>
                  </a:cubicBezTo>
                  <a:cubicBezTo>
                    <a:pt x="207891" y="670620"/>
                    <a:pt x="215007" y="663404"/>
                    <a:pt x="215007" y="654745"/>
                  </a:cubicBezTo>
                  <a:cubicBezTo>
                    <a:pt x="215007" y="646086"/>
                    <a:pt x="207891" y="638870"/>
                    <a:pt x="199351" y="638870"/>
                  </a:cubicBezTo>
                  <a:cubicBezTo>
                    <a:pt x="199351" y="638870"/>
                    <a:pt x="199351" y="638870"/>
                    <a:pt x="106838" y="638870"/>
                  </a:cubicBezTo>
                  <a:close/>
                  <a:moveTo>
                    <a:pt x="654745" y="594420"/>
                  </a:moveTo>
                  <a:cubicBezTo>
                    <a:pt x="646086" y="594420"/>
                    <a:pt x="638870" y="601537"/>
                    <a:pt x="638870" y="610076"/>
                  </a:cubicBezTo>
                  <a:cubicBezTo>
                    <a:pt x="638870" y="610076"/>
                    <a:pt x="638870" y="610076"/>
                    <a:pt x="638870" y="702589"/>
                  </a:cubicBezTo>
                  <a:cubicBezTo>
                    <a:pt x="638870" y="711129"/>
                    <a:pt x="646086" y="718245"/>
                    <a:pt x="654745" y="718245"/>
                  </a:cubicBezTo>
                  <a:cubicBezTo>
                    <a:pt x="663404" y="718245"/>
                    <a:pt x="670620" y="711129"/>
                    <a:pt x="670620" y="702589"/>
                  </a:cubicBezTo>
                  <a:cubicBezTo>
                    <a:pt x="670620" y="702589"/>
                    <a:pt x="670620" y="702589"/>
                    <a:pt x="670620" y="610076"/>
                  </a:cubicBezTo>
                  <a:cubicBezTo>
                    <a:pt x="670620" y="601537"/>
                    <a:pt x="663404" y="594420"/>
                    <a:pt x="654745" y="594420"/>
                  </a:cubicBezTo>
                  <a:close/>
                  <a:moveTo>
                    <a:pt x="654745" y="424558"/>
                  </a:moveTo>
                  <a:cubicBezTo>
                    <a:pt x="646086" y="424558"/>
                    <a:pt x="638870" y="431675"/>
                    <a:pt x="638870" y="440214"/>
                  </a:cubicBezTo>
                  <a:cubicBezTo>
                    <a:pt x="638870" y="440214"/>
                    <a:pt x="638870" y="440214"/>
                    <a:pt x="638870" y="532727"/>
                  </a:cubicBezTo>
                  <a:cubicBezTo>
                    <a:pt x="638870" y="541267"/>
                    <a:pt x="646086" y="548383"/>
                    <a:pt x="654745" y="548383"/>
                  </a:cubicBezTo>
                  <a:cubicBezTo>
                    <a:pt x="663404" y="548383"/>
                    <a:pt x="670620" y="541267"/>
                    <a:pt x="670620" y="532727"/>
                  </a:cubicBezTo>
                  <a:cubicBezTo>
                    <a:pt x="670620" y="532727"/>
                    <a:pt x="670620" y="532727"/>
                    <a:pt x="670620" y="440214"/>
                  </a:cubicBezTo>
                  <a:cubicBezTo>
                    <a:pt x="670620" y="431675"/>
                    <a:pt x="663404" y="424558"/>
                    <a:pt x="654745" y="424558"/>
                  </a:cubicBezTo>
                  <a:close/>
                  <a:moveTo>
                    <a:pt x="781745" y="259458"/>
                  </a:moveTo>
                  <a:lnTo>
                    <a:pt x="811908" y="259458"/>
                  </a:lnTo>
                  <a:lnTo>
                    <a:pt x="811908" y="497583"/>
                  </a:lnTo>
                  <a:lnTo>
                    <a:pt x="1051620" y="497583"/>
                  </a:lnTo>
                  <a:lnTo>
                    <a:pt x="1051620" y="529333"/>
                  </a:lnTo>
                  <a:lnTo>
                    <a:pt x="781745" y="529333"/>
                  </a:lnTo>
                  <a:close/>
                  <a:moveTo>
                    <a:pt x="497583" y="259458"/>
                  </a:moveTo>
                  <a:lnTo>
                    <a:pt x="527745" y="259458"/>
                  </a:lnTo>
                  <a:lnTo>
                    <a:pt x="527745" y="529333"/>
                  </a:lnTo>
                  <a:lnTo>
                    <a:pt x="254695" y="529333"/>
                  </a:lnTo>
                  <a:lnTo>
                    <a:pt x="254695" y="497583"/>
                  </a:lnTo>
                  <a:lnTo>
                    <a:pt x="497583" y="497583"/>
                  </a:lnTo>
                  <a:close/>
                  <a:moveTo>
                    <a:pt x="654745" y="256283"/>
                  </a:moveTo>
                  <a:cubicBezTo>
                    <a:pt x="646086" y="256283"/>
                    <a:pt x="638870" y="263450"/>
                    <a:pt x="638870" y="272049"/>
                  </a:cubicBezTo>
                  <a:cubicBezTo>
                    <a:pt x="638870" y="272049"/>
                    <a:pt x="638870" y="272049"/>
                    <a:pt x="638870" y="365930"/>
                  </a:cubicBezTo>
                  <a:cubicBezTo>
                    <a:pt x="638870" y="374530"/>
                    <a:pt x="646086" y="381696"/>
                    <a:pt x="654745" y="381696"/>
                  </a:cubicBezTo>
                  <a:cubicBezTo>
                    <a:pt x="663404" y="381696"/>
                    <a:pt x="670620" y="374530"/>
                    <a:pt x="670620" y="365930"/>
                  </a:cubicBezTo>
                  <a:cubicBezTo>
                    <a:pt x="670620" y="365930"/>
                    <a:pt x="670620" y="365930"/>
                    <a:pt x="670620" y="272049"/>
                  </a:cubicBezTo>
                  <a:cubicBezTo>
                    <a:pt x="670620" y="263450"/>
                    <a:pt x="663404" y="256283"/>
                    <a:pt x="654745" y="256283"/>
                  </a:cubicBezTo>
                  <a:close/>
                  <a:moveTo>
                    <a:pt x="654745" y="91183"/>
                  </a:moveTo>
                  <a:cubicBezTo>
                    <a:pt x="646086" y="91183"/>
                    <a:pt x="638870" y="98300"/>
                    <a:pt x="638870" y="106839"/>
                  </a:cubicBezTo>
                  <a:cubicBezTo>
                    <a:pt x="638870" y="106839"/>
                    <a:pt x="638870" y="106839"/>
                    <a:pt x="638870" y="199352"/>
                  </a:cubicBezTo>
                  <a:cubicBezTo>
                    <a:pt x="638870" y="207892"/>
                    <a:pt x="646086" y="215008"/>
                    <a:pt x="654745" y="215008"/>
                  </a:cubicBezTo>
                  <a:cubicBezTo>
                    <a:pt x="663404" y="215008"/>
                    <a:pt x="670620" y="207892"/>
                    <a:pt x="670620" y="199352"/>
                  </a:cubicBezTo>
                  <a:cubicBezTo>
                    <a:pt x="670620" y="199352"/>
                    <a:pt x="670620" y="199352"/>
                    <a:pt x="670620" y="106839"/>
                  </a:cubicBezTo>
                  <a:cubicBezTo>
                    <a:pt x="670620" y="98300"/>
                    <a:pt x="663404" y="91183"/>
                    <a:pt x="654745" y="91183"/>
                  </a:cubicBezTo>
                  <a:close/>
                  <a:moveTo>
                    <a:pt x="647250" y="2673"/>
                  </a:moveTo>
                  <a:cubicBezTo>
                    <a:pt x="651533" y="-892"/>
                    <a:pt x="657243" y="-892"/>
                    <a:pt x="661526" y="2673"/>
                  </a:cubicBezTo>
                  <a:cubicBezTo>
                    <a:pt x="661526" y="2673"/>
                    <a:pt x="661526" y="2673"/>
                    <a:pt x="745756" y="76829"/>
                  </a:cubicBezTo>
                  <a:cubicBezTo>
                    <a:pt x="747897" y="78255"/>
                    <a:pt x="749325" y="81107"/>
                    <a:pt x="749325" y="83960"/>
                  </a:cubicBezTo>
                  <a:cubicBezTo>
                    <a:pt x="749325" y="83960"/>
                    <a:pt x="749325" y="83960"/>
                    <a:pt x="749325" y="560268"/>
                  </a:cubicBezTo>
                  <a:cubicBezTo>
                    <a:pt x="749325" y="560268"/>
                    <a:pt x="749325" y="560268"/>
                    <a:pt x="1226152" y="560268"/>
                  </a:cubicBezTo>
                  <a:cubicBezTo>
                    <a:pt x="1228294" y="560268"/>
                    <a:pt x="1231149" y="561694"/>
                    <a:pt x="1232577" y="563833"/>
                  </a:cubicBezTo>
                  <a:cubicBezTo>
                    <a:pt x="1232577" y="563833"/>
                    <a:pt x="1232577" y="563833"/>
                    <a:pt x="1306813" y="647972"/>
                  </a:cubicBezTo>
                  <a:cubicBezTo>
                    <a:pt x="1310382" y="652250"/>
                    <a:pt x="1310382" y="657954"/>
                    <a:pt x="1306813" y="662233"/>
                  </a:cubicBezTo>
                  <a:cubicBezTo>
                    <a:pt x="1306813" y="662233"/>
                    <a:pt x="1306813" y="662233"/>
                    <a:pt x="1232577" y="746371"/>
                  </a:cubicBezTo>
                  <a:cubicBezTo>
                    <a:pt x="1231149" y="748510"/>
                    <a:pt x="1228294" y="749936"/>
                    <a:pt x="1226152" y="749936"/>
                  </a:cubicBezTo>
                  <a:cubicBezTo>
                    <a:pt x="1226152" y="749936"/>
                    <a:pt x="1226152" y="749936"/>
                    <a:pt x="749325" y="749936"/>
                  </a:cubicBezTo>
                  <a:cubicBezTo>
                    <a:pt x="749325" y="749936"/>
                    <a:pt x="749325" y="749936"/>
                    <a:pt x="749325" y="1226245"/>
                  </a:cubicBezTo>
                  <a:cubicBezTo>
                    <a:pt x="749325" y="1228384"/>
                    <a:pt x="747897" y="1231236"/>
                    <a:pt x="745756" y="1232662"/>
                  </a:cubicBezTo>
                  <a:cubicBezTo>
                    <a:pt x="745756" y="1232662"/>
                    <a:pt x="745756" y="1232662"/>
                    <a:pt x="661526" y="1306818"/>
                  </a:cubicBezTo>
                  <a:cubicBezTo>
                    <a:pt x="657243" y="1310383"/>
                    <a:pt x="651533" y="1310383"/>
                    <a:pt x="647250" y="1306818"/>
                  </a:cubicBezTo>
                  <a:cubicBezTo>
                    <a:pt x="647250" y="1306818"/>
                    <a:pt x="647250" y="1306818"/>
                    <a:pt x="563020" y="1232662"/>
                  </a:cubicBezTo>
                  <a:cubicBezTo>
                    <a:pt x="560878" y="1231236"/>
                    <a:pt x="559451" y="1228384"/>
                    <a:pt x="559451" y="1226245"/>
                  </a:cubicBezTo>
                  <a:cubicBezTo>
                    <a:pt x="559451" y="1226245"/>
                    <a:pt x="559451" y="1226245"/>
                    <a:pt x="559451" y="749936"/>
                  </a:cubicBezTo>
                  <a:cubicBezTo>
                    <a:pt x="559451" y="749936"/>
                    <a:pt x="559451" y="749936"/>
                    <a:pt x="84051" y="749936"/>
                  </a:cubicBezTo>
                  <a:cubicBezTo>
                    <a:pt x="81196" y="749936"/>
                    <a:pt x="78341" y="748510"/>
                    <a:pt x="76913" y="746371"/>
                  </a:cubicBezTo>
                  <a:cubicBezTo>
                    <a:pt x="76913" y="746371"/>
                    <a:pt x="76913" y="746371"/>
                    <a:pt x="2676" y="662233"/>
                  </a:cubicBezTo>
                  <a:cubicBezTo>
                    <a:pt x="-893" y="657954"/>
                    <a:pt x="-893" y="652250"/>
                    <a:pt x="2676" y="647972"/>
                  </a:cubicBezTo>
                  <a:cubicBezTo>
                    <a:pt x="2676" y="647972"/>
                    <a:pt x="2676" y="647972"/>
                    <a:pt x="76913" y="563833"/>
                  </a:cubicBezTo>
                  <a:cubicBezTo>
                    <a:pt x="78341" y="561694"/>
                    <a:pt x="81196" y="560268"/>
                    <a:pt x="84051" y="560268"/>
                  </a:cubicBezTo>
                  <a:cubicBezTo>
                    <a:pt x="84051" y="560268"/>
                    <a:pt x="84051" y="560268"/>
                    <a:pt x="559451" y="560268"/>
                  </a:cubicBezTo>
                  <a:cubicBezTo>
                    <a:pt x="559451" y="560268"/>
                    <a:pt x="559451" y="560268"/>
                    <a:pt x="559451" y="83960"/>
                  </a:cubicBezTo>
                  <a:cubicBezTo>
                    <a:pt x="559451" y="81107"/>
                    <a:pt x="560878" y="78255"/>
                    <a:pt x="563020" y="76829"/>
                  </a:cubicBezTo>
                  <a:cubicBezTo>
                    <a:pt x="563020" y="76829"/>
                    <a:pt x="563020" y="76829"/>
                    <a:pt x="647250" y="26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 dirty="0"/>
            </a:p>
          </p:txBody>
        </p:sp>
      </p:grpSp>
      <p:sp>
        <p:nvSpPr>
          <p:cNvPr id="13" name="Title 4"/>
          <p:cNvSpPr txBox="1">
            <a:spLocks/>
          </p:cNvSpPr>
          <p:nvPr/>
        </p:nvSpPr>
        <p:spPr bwMode="blackWhite">
          <a:xfrm>
            <a:off x="804397" y="2905368"/>
            <a:ext cx="2368175" cy="43627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sz="1050" dirty="0"/>
              <a:t>Acquired 15 vehicles and 26 motorbikes to support the efforts of the traffic enforcement taskforce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54376" y="2960305"/>
            <a:ext cx="326400" cy="326400"/>
            <a:chOff x="5273675" y="2606675"/>
            <a:chExt cx="1644650" cy="1644650"/>
          </a:xfrm>
        </p:grpSpPr>
        <p:sp>
          <p:nvSpPr>
            <p:cNvPr id="2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579866" y="2776538"/>
              <a:ext cx="1032296" cy="1303338"/>
            </a:xfrm>
            <a:custGeom>
              <a:avLst/>
              <a:gdLst>
                <a:gd name="connsiteX0" fmla="*/ 516134 w 1032296"/>
                <a:gd name="connsiteY0" fmla="*/ 950912 h 1303338"/>
                <a:gd name="connsiteX1" fmla="*/ 405009 w 1032296"/>
                <a:gd name="connsiteY1" fmla="*/ 1062037 h 1303338"/>
                <a:gd name="connsiteX2" fmla="*/ 516134 w 1032296"/>
                <a:gd name="connsiteY2" fmla="*/ 1173162 h 1303338"/>
                <a:gd name="connsiteX3" fmla="*/ 627259 w 1032296"/>
                <a:gd name="connsiteY3" fmla="*/ 1062037 h 1303338"/>
                <a:gd name="connsiteX4" fmla="*/ 516134 w 1032296"/>
                <a:gd name="connsiteY4" fmla="*/ 950912 h 1303338"/>
                <a:gd name="connsiteX5" fmla="*/ 779659 w 1032296"/>
                <a:gd name="connsiteY5" fmla="*/ 881062 h 1303338"/>
                <a:gd name="connsiteX6" fmla="*/ 1017653 w 1032296"/>
                <a:gd name="connsiteY6" fmla="*/ 881062 h 1303338"/>
                <a:gd name="connsiteX7" fmla="*/ 1029020 w 1032296"/>
                <a:gd name="connsiteY7" fmla="*/ 904642 h 1303338"/>
                <a:gd name="connsiteX8" fmla="*/ 779659 w 1032296"/>
                <a:gd name="connsiteY8" fmla="*/ 1231900 h 1303338"/>
                <a:gd name="connsiteX9" fmla="*/ 779659 w 1032296"/>
                <a:gd name="connsiteY9" fmla="*/ 881062 h 1303338"/>
                <a:gd name="connsiteX10" fmla="*/ 14734 w 1032296"/>
                <a:gd name="connsiteY10" fmla="*/ 881062 h 1303338"/>
                <a:gd name="connsiteX11" fmla="*/ 254197 w 1032296"/>
                <a:gd name="connsiteY11" fmla="*/ 881062 h 1303338"/>
                <a:gd name="connsiteX12" fmla="*/ 254197 w 1032296"/>
                <a:gd name="connsiteY12" fmla="*/ 1231900 h 1303338"/>
                <a:gd name="connsiteX13" fmla="*/ 3297 w 1032296"/>
                <a:gd name="connsiteY13" fmla="*/ 904642 h 1303338"/>
                <a:gd name="connsiteX14" fmla="*/ 14734 w 1032296"/>
                <a:gd name="connsiteY14" fmla="*/ 881062 h 1303338"/>
                <a:gd name="connsiteX15" fmla="*/ 516134 w 1032296"/>
                <a:gd name="connsiteY15" fmla="*/ 539750 h 1303338"/>
                <a:gd name="connsiteX16" fmla="*/ 405009 w 1032296"/>
                <a:gd name="connsiteY16" fmla="*/ 651669 h 1303338"/>
                <a:gd name="connsiteX17" fmla="*/ 516134 w 1032296"/>
                <a:gd name="connsiteY17" fmla="*/ 763588 h 1303338"/>
                <a:gd name="connsiteX18" fmla="*/ 627259 w 1032296"/>
                <a:gd name="connsiteY18" fmla="*/ 651669 h 1303338"/>
                <a:gd name="connsiteX19" fmla="*/ 516134 w 1032296"/>
                <a:gd name="connsiteY19" fmla="*/ 539750 h 1303338"/>
                <a:gd name="connsiteX20" fmla="*/ 779659 w 1032296"/>
                <a:gd name="connsiteY20" fmla="*/ 469900 h 1303338"/>
                <a:gd name="connsiteX21" fmla="*/ 1017653 w 1032296"/>
                <a:gd name="connsiteY21" fmla="*/ 469900 h 1303338"/>
                <a:gd name="connsiteX22" fmla="*/ 1029020 w 1032296"/>
                <a:gd name="connsiteY22" fmla="*/ 494194 h 1303338"/>
                <a:gd name="connsiteX23" fmla="*/ 779659 w 1032296"/>
                <a:gd name="connsiteY23" fmla="*/ 820738 h 1303338"/>
                <a:gd name="connsiteX24" fmla="*/ 779659 w 1032296"/>
                <a:gd name="connsiteY24" fmla="*/ 469900 h 1303338"/>
                <a:gd name="connsiteX25" fmla="*/ 14734 w 1032296"/>
                <a:gd name="connsiteY25" fmla="*/ 469900 h 1303338"/>
                <a:gd name="connsiteX26" fmla="*/ 254197 w 1032296"/>
                <a:gd name="connsiteY26" fmla="*/ 469900 h 1303338"/>
                <a:gd name="connsiteX27" fmla="*/ 254197 w 1032296"/>
                <a:gd name="connsiteY27" fmla="*/ 820738 h 1303338"/>
                <a:gd name="connsiteX28" fmla="*/ 3297 w 1032296"/>
                <a:gd name="connsiteY28" fmla="*/ 494194 h 1303338"/>
                <a:gd name="connsiteX29" fmla="*/ 14734 w 1032296"/>
                <a:gd name="connsiteY29" fmla="*/ 469900 h 1303338"/>
                <a:gd name="connsiteX30" fmla="*/ 516134 w 1032296"/>
                <a:gd name="connsiteY30" fmla="*/ 130175 h 1303338"/>
                <a:gd name="connsiteX31" fmla="*/ 405009 w 1032296"/>
                <a:gd name="connsiteY31" fmla="*/ 241300 h 1303338"/>
                <a:gd name="connsiteX32" fmla="*/ 516134 w 1032296"/>
                <a:gd name="connsiteY32" fmla="*/ 352425 h 1303338"/>
                <a:gd name="connsiteX33" fmla="*/ 627259 w 1032296"/>
                <a:gd name="connsiteY33" fmla="*/ 241300 h 1303338"/>
                <a:gd name="connsiteX34" fmla="*/ 516134 w 1032296"/>
                <a:gd name="connsiteY34" fmla="*/ 130175 h 1303338"/>
                <a:gd name="connsiteX35" fmla="*/ 779659 w 1032296"/>
                <a:gd name="connsiteY35" fmla="*/ 58737 h 1303338"/>
                <a:gd name="connsiteX36" fmla="*/ 1017653 w 1032296"/>
                <a:gd name="connsiteY36" fmla="*/ 58737 h 1303338"/>
                <a:gd name="connsiteX37" fmla="*/ 1029020 w 1032296"/>
                <a:gd name="connsiteY37" fmla="*/ 83031 h 1303338"/>
                <a:gd name="connsiteX38" fmla="*/ 779659 w 1032296"/>
                <a:gd name="connsiteY38" fmla="*/ 409575 h 1303338"/>
                <a:gd name="connsiteX39" fmla="*/ 779659 w 1032296"/>
                <a:gd name="connsiteY39" fmla="*/ 58737 h 1303338"/>
                <a:gd name="connsiteX40" fmla="*/ 14734 w 1032296"/>
                <a:gd name="connsiteY40" fmla="*/ 58737 h 1303338"/>
                <a:gd name="connsiteX41" fmla="*/ 254197 w 1032296"/>
                <a:gd name="connsiteY41" fmla="*/ 58737 h 1303338"/>
                <a:gd name="connsiteX42" fmla="*/ 254197 w 1032296"/>
                <a:gd name="connsiteY42" fmla="*/ 409575 h 1303338"/>
                <a:gd name="connsiteX43" fmla="*/ 3297 w 1032296"/>
                <a:gd name="connsiteY43" fmla="*/ 83031 h 1303338"/>
                <a:gd name="connsiteX44" fmla="*/ 14734 w 1032296"/>
                <a:gd name="connsiteY44" fmla="*/ 58737 h 1303338"/>
                <a:gd name="connsiteX45" fmla="*/ 327281 w 1032296"/>
                <a:gd name="connsiteY45" fmla="*/ 0 h 1303338"/>
                <a:gd name="connsiteX46" fmla="*/ 704988 w 1032296"/>
                <a:gd name="connsiteY46" fmla="*/ 0 h 1303338"/>
                <a:gd name="connsiteX47" fmla="*/ 747909 w 1032296"/>
                <a:gd name="connsiteY47" fmla="*/ 42826 h 1303338"/>
                <a:gd name="connsiteX48" fmla="*/ 747909 w 1032296"/>
                <a:gd name="connsiteY48" fmla="*/ 59957 h 1303338"/>
                <a:gd name="connsiteX49" fmla="*/ 747909 w 1032296"/>
                <a:gd name="connsiteY49" fmla="*/ 406133 h 1303338"/>
                <a:gd name="connsiteX50" fmla="*/ 747909 w 1032296"/>
                <a:gd name="connsiteY50" fmla="*/ 470372 h 1303338"/>
                <a:gd name="connsiteX51" fmla="*/ 747909 w 1032296"/>
                <a:gd name="connsiteY51" fmla="*/ 817977 h 1303338"/>
                <a:gd name="connsiteX52" fmla="*/ 747909 w 1032296"/>
                <a:gd name="connsiteY52" fmla="*/ 882216 h 1303338"/>
                <a:gd name="connsiteX53" fmla="*/ 747909 w 1032296"/>
                <a:gd name="connsiteY53" fmla="*/ 1228393 h 1303338"/>
                <a:gd name="connsiteX54" fmla="*/ 747909 w 1032296"/>
                <a:gd name="connsiteY54" fmla="*/ 1260512 h 1303338"/>
                <a:gd name="connsiteX55" fmla="*/ 704988 w 1032296"/>
                <a:gd name="connsiteY55" fmla="*/ 1303338 h 1303338"/>
                <a:gd name="connsiteX56" fmla="*/ 327281 w 1032296"/>
                <a:gd name="connsiteY56" fmla="*/ 1303338 h 1303338"/>
                <a:gd name="connsiteX57" fmla="*/ 284359 w 1032296"/>
                <a:gd name="connsiteY57" fmla="*/ 1260512 h 1303338"/>
                <a:gd name="connsiteX58" fmla="*/ 284359 w 1032296"/>
                <a:gd name="connsiteY58" fmla="*/ 1228393 h 1303338"/>
                <a:gd name="connsiteX59" fmla="*/ 284359 w 1032296"/>
                <a:gd name="connsiteY59" fmla="*/ 882216 h 1303338"/>
                <a:gd name="connsiteX60" fmla="*/ 284359 w 1032296"/>
                <a:gd name="connsiteY60" fmla="*/ 817977 h 1303338"/>
                <a:gd name="connsiteX61" fmla="*/ 284359 w 1032296"/>
                <a:gd name="connsiteY61" fmla="*/ 470372 h 1303338"/>
                <a:gd name="connsiteX62" fmla="*/ 284359 w 1032296"/>
                <a:gd name="connsiteY62" fmla="*/ 406133 h 1303338"/>
                <a:gd name="connsiteX63" fmla="*/ 284359 w 1032296"/>
                <a:gd name="connsiteY63" fmla="*/ 59957 h 1303338"/>
                <a:gd name="connsiteX64" fmla="*/ 284359 w 1032296"/>
                <a:gd name="connsiteY64" fmla="*/ 42826 h 1303338"/>
                <a:gd name="connsiteX65" fmla="*/ 327281 w 1032296"/>
                <a:gd name="connsiteY65" fmla="*/ 0 h 130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032296" h="1303338">
                  <a:moveTo>
                    <a:pt x="516134" y="950912"/>
                  </a:moveTo>
                  <a:cubicBezTo>
                    <a:pt x="454761" y="950912"/>
                    <a:pt x="405009" y="1000664"/>
                    <a:pt x="405009" y="1062037"/>
                  </a:cubicBezTo>
                  <a:cubicBezTo>
                    <a:pt x="405009" y="1123410"/>
                    <a:pt x="454761" y="1173162"/>
                    <a:pt x="516134" y="1173162"/>
                  </a:cubicBezTo>
                  <a:cubicBezTo>
                    <a:pt x="577507" y="1173162"/>
                    <a:pt x="627259" y="1123410"/>
                    <a:pt x="627259" y="1062037"/>
                  </a:cubicBezTo>
                  <a:cubicBezTo>
                    <a:pt x="627259" y="1000664"/>
                    <a:pt x="577507" y="950912"/>
                    <a:pt x="516134" y="950912"/>
                  </a:cubicBezTo>
                  <a:close/>
                  <a:moveTo>
                    <a:pt x="779659" y="881062"/>
                  </a:moveTo>
                  <a:cubicBezTo>
                    <a:pt x="779659" y="881062"/>
                    <a:pt x="779659" y="881062"/>
                    <a:pt x="1017653" y="881062"/>
                  </a:cubicBezTo>
                  <a:cubicBezTo>
                    <a:pt x="1029730" y="881062"/>
                    <a:pt x="1036834" y="895353"/>
                    <a:pt x="1029020" y="904642"/>
                  </a:cubicBezTo>
                  <a:cubicBezTo>
                    <a:pt x="1029020" y="904642"/>
                    <a:pt x="1029020" y="904642"/>
                    <a:pt x="779659" y="1231900"/>
                  </a:cubicBezTo>
                  <a:cubicBezTo>
                    <a:pt x="779659" y="1231900"/>
                    <a:pt x="779659" y="1231900"/>
                    <a:pt x="779659" y="881062"/>
                  </a:cubicBezTo>
                  <a:close/>
                  <a:moveTo>
                    <a:pt x="14734" y="881062"/>
                  </a:moveTo>
                  <a:cubicBezTo>
                    <a:pt x="14734" y="881062"/>
                    <a:pt x="14734" y="881062"/>
                    <a:pt x="254197" y="881062"/>
                  </a:cubicBezTo>
                  <a:cubicBezTo>
                    <a:pt x="254197" y="881062"/>
                    <a:pt x="254197" y="881062"/>
                    <a:pt x="254197" y="1231900"/>
                  </a:cubicBezTo>
                  <a:cubicBezTo>
                    <a:pt x="254197" y="1231900"/>
                    <a:pt x="254197" y="1231900"/>
                    <a:pt x="3297" y="904642"/>
                  </a:cubicBezTo>
                  <a:cubicBezTo>
                    <a:pt x="-4566" y="895353"/>
                    <a:pt x="2582" y="881062"/>
                    <a:pt x="14734" y="881062"/>
                  </a:cubicBezTo>
                  <a:close/>
                  <a:moveTo>
                    <a:pt x="516134" y="539750"/>
                  </a:moveTo>
                  <a:cubicBezTo>
                    <a:pt x="454761" y="539750"/>
                    <a:pt x="405009" y="589858"/>
                    <a:pt x="405009" y="651669"/>
                  </a:cubicBezTo>
                  <a:cubicBezTo>
                    <a:pt x="405009" y="713480"/>
                    <a:pt x="454761" y="763588"/>
                    <a:pt x="516134" y="763588"/>
                  </a:cubicBezTo>
                  <a:cubicBezTo>
                    <a:pt x="577507" y="763588"/>
                    <a:pt x="627259" y="713480"/>
                    <a:pt x="627259" y="651669"/>
                  </a:cubicBezTo>
                  <a:cubicBezTo>
                    <a:pt x="627259" y="589858"/>
                    <a:pt x="577507" y="539750"/>
                    <a:pt x="516134" y="539750"/>
                  </a:cubicBezTo>
                  <a:close/>
                  <a:moveTo>
                    <a:pt x="779659" y="469900"/>
                  </a:moveTo>
                  <a:cubicBezTo>
                    <a:pt x="779659" y="469900"/>
                    <a:pt x="779659" y="469900"/>
                    <a:pt x="1017653" y="469900"/>
                  </a:cubicBezTo>
                  <a:cubicBezTo>
                    <a:pt x="1029730" y="469900"/>
                    <a:pt x="1036834" y="484191"/>
                    <a:pt x="1029020" y="494194"/>
                  </a:cubicBezTo>
                  <a:cubicBezTo>
                    <a:pt x="1029020" y="494194"/>
                    <a:pt x="1029020" y="494194"/>
                    <a:pt x="779659" y="820738"/>
                  </a:cubicBezTo>
                  <a:cubicBezTo>
                    <a:pt x="779659" y="820738"/>
                    <a:pt x="779659" y="820738"/>
                    <a:pt x="779659" y="469900"/>
                  </a:cubicBezTo>
                  <a:close/>
                  <a:moveTo>
                    <a:pt x="14734" y="469900"/>
                  </a:moveTo>
                  <a:cubicBezTo>
                    <a:pt x="14734" y="469900"/>
                    <a:pt x="14734" y="469900"/>
                    <a:pt x="254197" y="469900"/>
                  </a:cubicBezTo>
                  <a:cubicBezTo>
                    <a:pt x="254197" y="469900"/>
                    <a:pt x="254197" y="469900"/>
                    <a:pt x="254197" y="820738"/>
                  </a:cubicBezTo>
                  <a:cubicBezTo>
                    <a:pt x="254197" y="820738"/>
                    <a:pt x="254197" y="820738"/>
                    <a:pt x="3297" y="494194"/>
                  </a:cubicBezTo>
                  <a:cubicBezTo>
                    <a:pt x="-4566" y="484191"/>
                    <a:pt x="2582" y="469900"/>
                    <a:pt x="14734" y="469900"/>
                  </a:cubicBezTo>
                  <a:close/>
                  <a:moveTo>
                    <a:pt x="516134" y="130175"/>
                  </a:moveTo>
                  <a:cubicBezTo>
                    <a:pt x="454761" y="130175"/>
                    <a:pt x="405009" y="179927"/>
                    <a:pt x="405009" y="241300"/>
                  </a:cubicBezTo>
                  <a:cubicBezTo>
                    <a:pt x="405009" y="302673"/>
                    <a:pt x="454761" y="352425"/>
                    <a:pt x="516134" y="352425"/>
                  </a:cubicBezTo>
                  <a:cubicBezTo>
                    <a:pt x="577507" y="352425"/>
                    <a:pt x="627259" y="302673"/>
                    <a:pt x="627259" y="241300"/>
                  </a:cubicBezTo>
                  <a:cubicBezTo>
                    <a:pt x="627259" y="179927"/>
                    <a:pt x="577507" y="130175"/>
                    <a:pt x="516134" y="130175"/>
                  </a:cubicBezTo>
                  <a:close/>
                  <a:moveTo>
                    <a:pt x="779659" y="58737"/>
                  </a:moveTo>
                  <a:cubicBezTo>
                    <a:pt x="779659" y="58737"/>
                    <a:pt x="779659" y="58737"/>
                    <a:pt x="1017653" y="58737"/>
                  </a:cubicBezTo>
                  <a:cubicBezTo>
                    <a:pt x="1029730" y="58737"/>
                    <a:pt x="1036834" y="73028"/>
                    <a:pt x="1029020" y="83031"/>
                  </a:cubicBezTo>
                  <a:cubicBezTo>
                    <a:pt x="1029020" y="83031"/>
                    <a:pt x="1029020" y="83031"/>
                    <a:pt x="779659" y="409575"/>
                  </a:cubicBezTo>
                  <a:cubicBezTo>
                    <a:pt x="779659" y="409575"/>
                    <a:pt x="779659" y="409575"/>
                    <a:pt x="779659" y="58737"/>
                  </a:cubicBezTo>
                  <a:close/>
                  <a:moveTo>
                    <a:pt x="14734" y="58737"/>
                  </a:moveTo>
                  <a:cubicBezTo>
                    <a:pt x="14734" y="58737"/>
                    <a:pt x="14734" y="58737"/>
                    <a:pt x="254197" y="58737"/>
                  </a:cubicBezTo>
                  <a:cubicBezTo>
                    <a:pt x="254197" y="58737"/>
                    <a:pt x="254197" y="58737"/>
                    <a:pt x="254197" y="409575"/>
                  </a:cubicBezTo>
                  <a:cubicBezTo>
                    <a:pt x="254197" y="409575"/>
                    <a:pt x="254197" y="409575"/>
                    <a:pt x="3297" y="83031"/>
                  </a:cubicBezTo>
                  <a:cubicBezTo>
                    <a:pt x="-4566" y="73028"/>
                    <a:pt x="2582" y="58737"/>
                    <a:pt x="14734" y="58737"/>
                  </a:cubicBezTo>
                  <a:close/>
                  <a:moveTo>
                    <a:pt x="327281" y="0"/>
                  </a:moveTo>
                  <a:cubicBezTo>
                    <a:pt x="327281" y="0"/>
                    <a:pt x="327281" y="0"/>
                    <a:pt x="704988" y="0"/>
                  </a:cubicBezTo>
                  <a:cubicBezTo>
                    <a:pt x="728595" y="0"/>
                    <a:pt x="747909" y="19272"/>
                    <a:pt x="747909" y="42826"/>
                  </a:cubicBezTo>
                  <a:cubicBezTo>
                    <a:pt x="747909" y="42826"/>
                    <a:pt x="747909" y="42826"/>
                    <a:pt x="747909" y="59957"/>
                  </a:cubicBezTo>
                  <a:cubicBezTo>
                    <a:pt x="747909" y="59957"/>
                    <a:pt x="747909" y="59957"/>
                    <a:pt x="747909" y="406133"/>
                  </a:cubicBezTo>
                  <a:cubicBezTo>
                    <a:pt x="747909" y="406133"/>
                    <a:pt x="747909" y="406133"/>
                    <a:pt x="747909" y="470372"/>
                  </a:cubicBezTo>
                  <a:cubicBezTo>
                    <a:pt x="747909" y="470372"/>
                    <a:pt x="747909" y="470372"/>
                    <a:pt x="747909" y="817977"/>
                  </a:cubicBezTo>
                  <a:cubicBezTo>
                    <a:pt x="747909" y="817977"/>
                    <a:pt x="747909" y="817977"/>
                    <a:pt x="747909" y="882216"/>
                  </a:cubicBezTo>
                  <a:cubicBezTo>
                    <a:pt x="747909" y="882216"/>
                    <a:pt x="747909" y="882216"/>
                    <a:pt x="747909" y="1228393"/>
                  </a:cubicBezTo>
                  <a:cubicBezTo>
                    <a:pt x="747909" y="1228393"/>
                    <a:pt x="747909" y="1228393"/>
                    <a:pt x="747909" y="1260512"/>
                  </a:cubicBezTo>
                  <a:cubicBezTo>
                    <a:pt x="747909" y="1284066"/>
                    <a:pt x="728595" y="1303338"/>
                    <a:pt x="704988" y="1303338"/>
                  </a:cubicBezTo>
                  <a:cubicBezTo>
                    <a:pt x="704988" y="1303338"/>
                    <a:pt x="704988" y="1303338"/>
                    <a:pt x="327281" y="1303338"/>
                  </a:cubicBezTo>
                  <a:cubicBezTo>
                    <a:pt x="303674" y="1303338"/>
                    <a:pt x="284359" y="1284066"/>
                    <a:pt x="284359" y="1260512"/>
                  </a:cubicBezTo>
                  <a:cubicBezTo>
                    <a:pt x="284359" y="1260512"/>
                    <a:pt x="284359" y="1260512"/>
                    <a:pt x="284359" y="1228393"/>
                  </a:cubicBezTo>
                  <a:cubicBezTo>
                    <a:pt x="284359" y="1228393"/>
                    <a:pt x="284359" y="1228393"/>
                    <a:pt x="284359" y="882216"/>
                  </a:cubicBezTo>
                  <a:cubicBezTo>
                    <a:pt x="284359" y="882216"/>
                    <a:pt x="284359" y="882216"/>
                    <a:pt x="284359" y="817977"/>
                  </a:cubicBezTo>
                  <a:cubicBezTo>
                    <a:pt x="284359" y="817977"/>
                    <a:pt x="284359" y="817977"/>
                    <a:pt x="284359" y="470372"/>
                  </a:cubicBezTo>
                  <a:cubicBezTo>
                    <a:pt x="284359" y="470372"/>
                    <a:pt x="284359" y="470372"/>
                    <a:pt x="284359" y="406133"/>
                  </a:cubicBezTo>
                  <a:cubicBezTo>
                    <a:pt x="284359" y="406133"/>
                    <a:pt x="284359" y="406133"/>
                    <a:pt x="284359" y="59957"/>
                  </a:cubicBezTo>
                  <a:cubicBezTo>
                    <a:pt x="284359" y="59957"/>
                    <a:pt x="284359" y="59957"/>
                    <a:pt x="284359" y="42826"/>
                  </a:cubicBezTo>
                  <a:cubicBezTo>
                    <a:pt x="284359" y="19272"/>
                    <a:pt x="303674" y="0"/>
                    <a:pt x="327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 dirty="0"/>
            </a:p>
          </p:txBody>
        </p:sp>
      </p:grpSp>
      <p:sp>
        <p:nvSpPr>
          <p:cNvPr id="14" name="Title 4"/>
          <p:cNvSpPr txBox="1">
            <a:spLocks/>
          </p:cNvSpPr>
          <p:nvPr/>
        </p:nvSpPr>
        <p:spPr bwMode="blackWhite">
          <a:xfrm>
            <a:off x="804397" y="3472647"/>
            <a:ext cx="2368175" cy="29084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sz="1050" dirty="0"/>
              <a:t>Recruited  1000 trained LASTMA officials </a:t>
            </a:r>
            <a:r>
              <a:rPr lang="en-GB" sz="1050" dirty="0"/>
              <a:t>to boost traffic control and management</a:t>
            </a:r>
            <a:endParaRPr lang="en-US" sz="1050" dirty="0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54376" y="3455593"/>
            <a:ext cx="326400" cy="326400"/>
            <a:chOff x="5273675" y="2606675"/>
            <a:chExt cx="1644650" cy="1644650"/>
          </a:xfrm>
        </p:grpSpPr>
        <p:sp>
          <p:nvSpPr>
            <p:cNvPr id="29" name="AutoShape 3"/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5335588" y="2770188"/>
              <a:ext cx="1517650" cy="1311275"/>
            </a:xfrm>
            <a:custGeom>
              <a:avLst/>
              <a:gdLst>
                <a:gd name="connsiteX0" fmla="*/ 955047 w 1517650"/>
                <a:gd name="connsiteY0" fmla="*/ 1035050 h 1311275"/>
                <a:gd name="connsiteX1" fmla="*/ 1088898 w 1517650"/>
                <a:gd name="connsiteY1" fmla="*/ 1144255 h 1311275"/>
                <a:gd name="connsiteX2" fmla="*/ 1095340 w 1517650"/>
                <a:gd name="connsiteY2" fmla="*/ 1144255 h 1311275"/>
                <a:gd name="connsiteX3" fmla="*/ 1228475 w 1517650"/>
                <a:gd name="connsiteY3" fmla="*/ 1035050 h 1311275"/>
                <a:gd name="connsiteX4" fmla="*/ 1410283 w 1517650"/>
                <a:gd name="connsiteY4" fmla="*/ 1065742 h 1311275"/>
                <a:gd name="connsiteX5" fmla="*/ 1466114 w 1517650"/>
                <a:gd name="connsiteY5" fmla="*/ 1119274 h 1311275"/>
                <a:gd name="connsiteX6" fmla="*/ 1517650 w 1517650"/>
                <a:gd name="connsiteY6" fmla="*/ 1293431 h 1311275"/>
                <a:gd name="connsiteX7" fmla="*/ 1517650 w 1517650"/>
                <a:gd name="connsiteY7" fmla="*/ 1295572 h 1311275"/>
                <a:gd name="connsiteX8" fmla="*/ 1501903 w 1517650"/>
                <a:gd name="connsiteY8" fmla="*/ 1311275 h 1311275"/>
                <a:gd name="connsiteX9" fmla="*/ 879175 w 1517650"/>
                <a:gd name="connsiteY9" fmla="*/ 1311275 h 1311275"/>
                <a:gd name="connsiteX10" fmla="*/ 882038 w 1517650"/>
                <a:gd name="connsiteY10" fmla="*/ 1295572 h 1311275"/>
                <a:gd name="connsiteX11" fmla="*/ 882038 w 1517650"/>
                <a:gd name="connsiteY11" fmla="*/ 1293431 h 1311275"/>
                <a:gd name="connsiteX12" fmla="*/ 824776 w 1517650"/>
                <a:gd name="connsiteY12" fmla="*/ 1102144 h 1311275"/>
                <a:gd name="connsiteX13" fmla="*/ 788987 w 1517650"/>
                <a:gd name="connsiteY13" fmla="*/ 1059318 h 1311275"/>
                <a:gd name="connsiteX14" fmla="*/ 955047 w 1517650"/>
                <a:gd name="connsiteY14" fmla="*/ 1035050 h 1311275"/>
                <a:gd name="connsiteX15" fmla="*/ 288162 w 1517650"/>
                <a:gd name="connsiteY15" fmla="*/ 1035050 h 1311275"/>
                <a:gd name="connsiteX16" fmla="*/ 366593 w 1517650"/>
                <a:gd name="connsiteY16" fmla="*/ 1090456 h 1311275"/>
                <a:gd name="connsiteX17" fmla="*/ 425092 w 1517650"/>
                <a:gd name="connsiteY17" fmla="*/ 1100295 h 1311275"/>
                <a:gd name="connsiteX18" fmla="*/ 422590 w 1517650"/>
                <a:gd name="connsiteY18" fmla="*/ 1100716 h 1311275"/>
                <a:gd name="connsiteX19" fmla="*/ 427595 w 1517650"/>
                <a:gd name="connsiteY19" fmla="*/ 1100716 h 1311275"/>
                <a:gd name="connsiteX20" fmla="*/ 425092 w 1517650"/>
                <a:gd name="connsiteY20" fmla="*/ 1100295 h 1311275"/>
                <a:gd name="connsiteX21" fmla="*/ 483592 w 1517650"/>
                <a:gd name="connsiteY21" fmla="*/ 1090456 h 1311275"/>
                <a:gd name="connsiteX22" fmla="*/ 562023 w 1517650"/>
                <a:gd name="connsiteY22" fmla="*/ 1035050 h 1311275"/>
                <a:gd name="connsiteX23" fmla="*/ 744359 w 1517650"/>
                <a:gd name="connsiteY23" fmla="*/ 1065742 h 1311275"/>
                <a:gd name="connsiteX24" fmla="*/ 799417 w 1517650"/>
                <a:gd name="connsiteY24" fmla="*/ 1119274 h 1311275"/>
                <a:gd name="connsiteX25" fmla="*/ 850900 w 1517650"/>
                <a:gd name="connsiteY25" fmla="*/ 1293431 h 1311275"/>
                <a:gd name="connsiteX26" fmla="*/ 850900 w 1517650"/>
                <a:gd name="connsiteY26" fmla="*/ 1295572 h 1311275"/>
                <a:gd name="connsiteX27" fmla="*/ 835169 w 1517650"/>
                <a:gd name="connsiteY27" fmla="*/ 1311275 h 1311275"/>
                <a:gd name="connsiteX28" fmla="*/ 15731 w 1517650"/>
                <a:gd name="connsiteY28" fmla="*/ 1311275 h 1311275"/>
                <a:gd name="connsiteX29" fmla="*/ 0 w 1517650"/>
                <a:gd name="connsiteY29" fmla="*/ 1295572 h 1311275"/>
                <a:gd name="connsiteX30" fmla="*/ 0 w 1517650"/>
                <a:gd name="connsiteY30" fmla="*/ 1293431 h 1311275"/>
                <a:gd name="connsiteX31" fmla="*/ 50768 w 1517650"/>
                <a:gd name="connsiteY31" fmla="*/ 1119274 h 1311275"/>
                <a:gd name="connsiteX32" fmla="*/ 106541 w 1517650"/>
                <a:gd name="connsiteY32" fmla="*/ 1065742 h 1311275"/>
                <a:gd name="connsiteX33" fmla="*/ 288162 w 1517650"/>
                <a:gd name="connsiteY33" fmla="*/ 1035050 h 1311275"/>
                <a:gd name="connsiteX34" fmla="*/ 1302460 w 1517650"/>
                <a:gd name="connsiteY34" fmla="*/ 871537 h 1311275"/>
                <a:gd name="connsiteX35" fmla="*/ 1355725 w 1517650"/>
                <a:gd name="connsiteY35" fmla="*/ 972693 h 1311275"/>
                <a:gd name="connsiteX36" fmla="*/ 1301020 w 1517650"/>
                <a:gd name="connsiteY36" fmla="*/ 1008062 h 1311275"/>
                <a:gd name="connsiteX37" fmla="*/ 1239837 w 1517650"/>
                <a:gd name="connsiteY37" fmla="*/ 1003110 h 1311275"/>
                <a:gd name="connsiteX38" fmla="*/ 1239837 w 1517650"/>
                <a:gd name="connsiteY38" fmla="*/ 990378 h 1311275"/>
                <a:gd name="connsiteX39" fmla="*/ 1302460 w 1517650"/>
                <a:gd name="connsiteY39" fmla="*/ 871537 h 1311275"/>
                <a:gd name="connsiteX40" fmla="*/ 880352 w 1517650"/>
                <a:gd name="connsiteY40" fmla="*/ 869950 h 1311275"/>
                <a:gd name="connsiteX41" fmla="*/ 942975 w 1517650"/>
                <a:gd name="connsiteY41" fmla="*/ 989553 h 1311275"/>
                <a:gd name="connsiteX42" fmla="*/ 942975 w 1517650"/>
                <a:gd name="connsiteY42" fmla="*/ 1003080 h 1311275"/>
                <a:gd name="connsiteX43" fmla="*/ 882511 w 1517650"/>
                <a:gd name="connsiteY43" fmla="*/ 1008063 h 1311275"/>
                <a:gd name="connsiteX44" fmla="*/ 827087 w 1517650"/>
                <a:gd name="connsiteY44" fmla="*/ 972467 h 1311275"/>
                <a:gd name="connsiteX45" fmla="*/ 880352 w 1517650"/>
                <a:gd name="connsiteY45" fmla="*/ 869950 h 1311275"/>
                <a:gd name="connsiteX46" fmla="*/ 863600 w 1517650"/>
                <a:gd name="connsiteY46" fmla="*/ 768350 h 1311275"/>
                <a:gd name="connsiteX47" fmla="*/ 901462 w 1517650"/>
                <a:gd name="connsiteY47" fmla="*/ 786177 h 1311275"/>
                <a:gd name="connsiteX48" fmla="*/ 917178 w 1517650"/>
                <a:gd name="connsiteY48" fmla="*/ 801153 h 1311275"/>
                <a:gd name="connsiteX49" fmla="*/ 924322 w 1517650"/>
                <a:gd name="connsiteY49" fmla="*/ 809710 h 1311275"/>
                <a:gd name="connsiteX50" fmla="*/ 990044 w 1517650"/>
                <a:gd name="connsiteY50" fmla="*/ 948765 h 1311275"/>
                <a:gd name="connsiteX51" fmla="*/ 1092200 w 1517650"/>
                <a:gd name="connsiteY51" fmla="*/ 1000108 h 1311275"/>
                <a:gd name="connsiteX52" fmla="*/ 1193641 w 1517650"/>
                <a:gd name="connsiteY52" fmla="*/ 948765 h 1311275"/>
                <a:gd name="connsiteX53" fmla="*/ 1260078 w 1517650"/>
                <a:gd name="connsiteY53" fmla="*/ 809710 h 1311275"/>
                <a:gd name="connsiteX54" fmla="*/ 1267222 w 1517650"/>
                <a:gd name="connsiteY54" fmla="*/ 801153 h 1311275"/>
                <a:gd name="connsiteX55" fmla="*/ 1282938 w 1517650"/>
                <a:gd name="connsiteY55" fmla="*/ 786177 h 1311275"/>
                <a:gd name="connsiteX56" fmla="*/ 1320800 w 1517650"/>
                <a:gd name="connsiteY56" fmla="*/ 768350 h 1311275"/>
                <a:gd name="connsiteX57" fmla="*/ 1320800 w 1517650"/>
                <a:gd name="connsiteY57" fmla="*/ 771915 h 1311275"/>
                <a:gd name="connsiteX58" fmla="*/ 1287225 w 1517650"/>
                <a:gd name="connsiteY58" fmla="*/ 826111 h 1311275"/>
                <a:gd name="connsiteX59" fmla="*/ 1215072 w 1517650"/>
                <a:gd name="connsiteY59" fmla="*/ 972297 h 1311275"/>
                <a:gd name="connsiteX60" fmla="*/ 1209357 w 1517650"/>
                <a:gd name="connsiteY60" fmla="*/ 976576 h 1311275"/>
                <a:gd name="connsiteX61" fmla="*/ 1209357 w 1517650"/>
                <a:gd name="connsiteY61" fmla="*/ 1009378 h 1311275"/>
                <a:gd name="connsiteX62" fmla="*/ 1208643 w 1517650"/>
                <a:gd name="connsiteY62" fmla="*/ 1010092 h 1311275"/>
                <a:gd name="connsiteX63" fmla="*/ 1177925 w 1517650"/>
                <a:gd name="connsiteY63" fmla="*/ 1035050 h 1311275"/>
                <a:gd name="connsiteX64" fmla="*/ 1177925 w 1517650"/>
                <a:gd name="connsiteY64" fmla="*/ 998682 h 1311275"/>
                <a:gd name="connsiteX65" fmla="*/ 1092200 w 1517650"/>
                <a:gd name="connsiteY65" fmla="*/ 1031485 h 1311275"/>
                <a:gd name="connsiteX66" fmla="*/ 1005760 w 1517650"/>
                <a:gd name="connsiteY66" fmla="*/ 998682 h 1311275"/>
                <a:gd name="connsiteX67" fmla="*/ 1005760 w 1517650"/>
                <a:gd name="connsiteY67" fmla="*/ 1035050 h 1311275"/>
                <a:gd name="connsiteX68" fmla="*/ 975757 w 1517650"/>
                <a:gd name="connsiteY68" fmla="*/ 1010092 h 1311275"/>
                <a:gd name="connsiteX69" fmla="*/ 974328 w 1517650"/>
                <a:gd name="connsiteY69" fmla="*/ 1009378 h 1311275"/>
                <a:gd name="connsiteX70" fmla="*/ 974328 w 1517650"/>
                <a:gd name="connsiteY70" fmla="*/ 975863 h 1311275"/>
                <a:gd name="connsiteX71" fmla="*/ 969327 w 1517650"/>
                <a:gd name="connsiteY71" fmla="*/ 972297 h 1311275"/>
                <a:gd name="connsiteX72" fmla="*/ 897175 w 1517650"/>
                <a:gd name="connsiteY72" fmla="*/ 826111 h 1311275"/>
                <a:gd name="connsiteX73" fmla="*/ 863600 w 1517650"/>
                <a:gd name="connsiteY73" fmla="*/ 773342 h 1311275"/>
                <a:gd name="connsiteX74" fmla="*/ 863600 w 1517650"/>
                <a:gd name="connsiteY74" fmla="*/ 768350 h 1311275"/>
                <a:gd name="connsiteX75" fmla="*/ 196850 w 1517650"/>
                <a:gd name="connsiteY75" fmla="*/ 768350 h 1311275"/>
                <a:gd name="connsiteX76" fmla="*/ 234653 w 1517650"/>
                <a:gd name="connsiteY76" fmla="*/ 786267 h 1311275"/>
                <a:gd name="connsiteX77" fmla="*/ 250344 w 1517650"/>
                <a:gd name="connsiteY77" fmla="*/ 801317 h 1311275"/>
                <a:gd name="connsiteX78" fmla="*/ 257477 w 1517650"/>
                <a:gd name="connsiteY78" fmla="*/ 809917 h 1311275"/>
                <a:gd name="connsiteX79" fmla="*/ 323097 w 1517650"/>
                <a:gd name="connsiteY79" fmla="*/ 949667 h 1311275"/>
                <a:gd name="connsiteX80" fmla="*/ 425093 w 1517650"/>
                <a:gd name="connsiteY80" fmla="*/ 1001267 h 1311275"/>
                <a:gd name="connsiteX81" fmla="*/ 527089 w 1517650"/>
                <a:gd name="connsiteY81" fmla="*/ 949667 h 1311275"/>
                <a:gd name="connsiteX82" fmla="*/ 593423 w 1517650"/>
                <a:gd name="connsiteY82" fmla="*/ 809917 h 1311275"/>
                <a:gd name="connsiteX83" fmla="*/ 600555 w 1517650"/>
                <a:gd name="connsiteY83" fmla="*/ 801317 h 1311275"/>
                <a:gd name="connsiteX84" fmla="*/ 616247 w 1517650"/>
                <a:gd name="connsiteY84" fmla="*/ 786267 h 1311275"/>
                <a:gd name="connsiteX85" fmla="*/ 654050 w 1517650"/>
                <a:gd name="connsiteY85" fmla="*/ 768350 h 1311275"/>
                <a:gd name="connsiteX86" fmla="*/ 654050 w 1517650"/>
                <a:gd name="connsiteY86" fmla="*/ 771933 h 1311275"/>
                <a:gd name="connsiteX87" fmla="*/ 620527 w 1517650"/>
                <a:gd name="connsiteY87" fmla="*/ 826400 h 1311275"/>
                <a:gd name="connsiteX88" fmla="*/ 548487 w 1517650"/>
                <a:gd name="connsiteY88" fmla="*/ 973317 h 1311275"/>
                <a:gd name="connsiteX89" fmla="*/ 543494 w 1517650"/>
                <a:gd name="connsiteY89" fmla="*/ 976900 h 1311275"/>
                <a:gd name="connsiteX90" fmla="*/ 543494 w 1517650"/>
                <a:gd name="connsiteY90" fmla="*/ 1008433 h 1311275"/>
                <a:gd name="connsiteX91" fmla="*/ 536362 w 1517650"/>
                <a:gd name="connsiteY91" fmla="*/ 1017033 h 1311275"/>
                <a:gd name="connsiteX92" fmla="*/ 512111 w 1517650"/>
                <a:gd name="connsiteY92" fmla="*/ 1041400 h 1311275"/>
                <a:gd name="connsiteX93" fmla="*/ 512111 w 1517650"/>
                <a:gd name="connsiteY93" fmla="*/ 999833 h 1311275"/>
                <a:gd name="connsiteX94" fmla="*/ 425093 w 1517650"/>
                <a:gd name="connsiteY94" fmla="*/ 1032800 h 1311275"/>
                <a:gd name="connsiteX95" fmla="*/ 339502 w 1517650"/>
                <a:gd name="connsiteY95" fmla="*/ 999833 h 1311275"/>
                <a:gd name="connsiteX96" fmla="*/ 339502 w 1517650"/>
                <a:gd name="connsiteY96" fmla="*/ 1041400 h 1311275"/>
                <a:gd name="connsiteX97" fmla="*/ 314538 w 1517650"/>
                <a:gd name="connsiteY97" fmla="*/ 1017033 h 1311275"/>
                <a:gd name="connsiteX98" fmla="*/ 308118 w 1517650"/>
                <a:gd name="connsiteY98" fmla="*/ 1008433 h 1311275"/>
                <a:gd name="connsiteX99" fmla="*/ 308118 w 1517650"/>
                <a:gd name="connsiteY99" fmla="*/ 977617 h 1311275"/>
                <a:gd name="connsiteX100" fmla="*/ 302412 w 1517650"/>
                <a:gd name="connsiteY100" fmla="*/ 973317 h 1311275"/>
                <a:gd name="connsiteX101" fmla="*/ 230373 w 1517650"/>
                <a:gd name="connsiteY101" fmla="*/ 826400 h 1311275"/>
                <a:gd name="connsiteX102" fmla="*/ 196850 w 1517650"/>
                <a:gd name="connsiteY102" fmla="*/ 773367 h 1311275"/>
                <a:gd name="connsiteX103" fmla="*/ 196850 w 1517650"/>
                <a:gd name="connsiteY103" fmla="*/ 768350 h 1311275"/>
                <a:gd name="connsiteX104" fmla="*/ 1091126 w 1517650"/>
                <a:gd name="connsiteY104" fmla="*/ 431800 h 1311275"/>
                <a:gd name="connsiteX105" fmla="*/ 1313734 w 1517650"/>
                <a:gd name="connsiteY105" fmla="*/ 656987 h 1311275"/>
                <a:gd name="connsiteX106" fmla="*/ 1305861 w 1517650"/>
                <a:gd name="connsiteY106" fmla="*/ 733479 h 1311275"/>
                <a:gd name="connsiteX107" fmla="*/ 1305861 w 1517650"/>
                <a:gd name="connsiteY107" fmla="*/ 732764 h 1311275"/>
                <a:gd name="connsiteX108" fmla="*/ 1281524 w 1517650"/>
                <a:gd name="connsiteY108" fmla="*/ 767793 h 1311275"/>
                <a:gd name="connsiteX109" fmla="*/ 1279377 w 1517650"/>
                <a:gd name="connsiteY109" fmla="*/ 768508 h 1311275"/>
                <a:gd name="connsiteX110" fmla="*/ 1265061 w 1517650"/>
                <a:gd name="connsiteY110" fmla="*/ 768508 h 1311275"/>
                <a:gd name="connsiteX111" fmla="*/ 1263630 w 1517650"/>
                <a:gd name="connsiteY111" fmla="*/ 768508 h 1311275"/>
                <a:gd name="connsiteX112" fmla="*/ 971591 w 1517650"/>
                <a:gd name="connsiteY112" fmla="*/ 612664 h 1311275"/>
                <a:gd name="connsiteX113" fmla="*/ 968728 w 1517650"/>
                <a:gd name="connsiteY113" fmla="*/ 612664 h 1311275"/>
                <a:gd name="connsiteX114" fmla="*/ 882118 w 1517650"/>
                <a:gd name="connsiteY114" fmla="*/ 749921 h 1311275"/>
                <a:gd name="connsiteX115" fmla="*/ 882118 w 1517650"/>
                <a:gd name="connsiteY115" fmla="*/ 749206 h 1311275"/>
                <a:gd name="connsiteX116" fmla="*/ 869950 w 1517650"/>
                <a:gd name="connsiteY116" fmla="*/ 656987 h 1311275"/>
                <a:gd name="connsiteX117" fmla="*/ 1091126 w 1517650"/>
                <a:gd name="connsiteY117" fmla="*/ 431800 h 1311275"/>
                <a:gd name="connsiteX118" fmla="*/ 425450 w 1517650"/>
                <a:gd name="connsiteY118" fmla="*/ 431800 h 1311275"/>
                <a:gd name="connsiteX119" fmla="*/ 646983 w 1517650"/>
                <a:gd name="connsiteY119" fmla="*/ 659000 h 1311275"/>
                <a:gd name="connsiteX120" fmla="*/ 639097 w 1517650"/>
                <a:gd name="connsiteY120" fmla="*/ 735689 h 1311275"/>
                <a:gd name="connsiteX121" fmla="*/ 614004 w 1517650"/>
                <a:gd name="connsiteY121" fmla="*/ 771525 h 1311275"/>
                <a:gd name="connsiteX122" fmla="*/ 597514 w 1517650"/>
                <a:gd name="connsiteY122" fmla="*/ 771525 h 1311275"/>
                <a:gd name="connsiteX123" fmla="*/ 595363 w 1517650"/>
                <a:gd name="connsiteY123" fmla="*/ 603813 h 1311275"/>
                <a:gd name="connsiteX124" fmla="*/ 303571 w 1517650"/>
                <a:gd name="connsiteY124" fmla="*/ 613847 h 1311275"/>
                <a:gd name="connsiteX125" fmla="*/ 249084 w 1517650"/>
                <a:gd name="connsiteY125" fmla="*/ 768658 h 1311275"/>
                <a:gd name="connsiteX126" fmla="*/ 234028 w 1517650"/>
                <a:gd name="connsiteY126" fmla="*/ 766508 h 1311275"/>
                <a:gd name="connsiteX127" fmla="*/ 211803 w 1517650"/>
                <a:gd name="connsiteY127" fmla="*/ 738556 h 1311275"/>
                <a:gd name="connsiteX128" fmla="*/ 211803 w 1517650"/>
                <a:gd name="connsiteY128" fmla="*/ 737839 h 1311275"/>
                <a:gd name="connsiteX129" fmla="*/ 203200 w 1517650"/>
                <a:gd name="connsiteY129" fmla="*/ 659000 h 1311275"/>
                <a:gd name="connsiteX130" fmla="*/ 425450 w 1517650"/>
                <a:gd name="connsiteY130" fmla="*/ 431800 h 1311275"/>
                <a:gd name="connsiteX131" fmla="*/ 1351838 w 1517650"/>
                <a:gd name="connsiteY131" fmla="*/ 417512 h 1311275"/>
                <a:gd name="connsiteX132" fmla="*/ 1470682 w 1517650"/>
                <a:gd name="connsiteY132" fmla="*/ 472908 h 1311275"/>
                <a:gd name="connsiteX133" fmla="*/ 1468547 w 1517650"/>
                <a:gd name="connsiteY133" fmla="*/ 494924 h 1311275"/>
                <a:gd name="connsiteX134" fmla="*/ 1458584 w 1517650"/>
                <a:gd name="connsiteY134" fmla="*/ 498475 h 1311275"/>
                <a:gd name="connsiteX135" fmla="*/ 1446486 w 1517650"/>
                <a:gd name="connsiteY135" fmla="*/ 492793 h 1311275"/>
                <a:gd name="connsiteX136" fmla="*/ 1351838 w 1517650"/>
                <a:gd name="connsiteY136" fmla="*/ 448761 h 1311275"/>
                <a:gd name="connsiteX137" fmla="*/ 1272135 w 1517650"/>
                <a:gd name="connsiteY137" fmla="*/ 477169 h 1311275"/>
                <a:gd name="connsiteX138" fmla="*/ 1272135 w 1517650"/>
                <a:gd name="connsiteY138" fmla="*/ 476459 h 1311275"/>
                <a:gd name="connsiteX139" fmla="*/ 1249362 w 1517650"/>
                <a:gd name="connsiteY139" fmla="*/ 455863 h 1311275"/>
                <a:gd name="connsiteX140" fmla="*/ 1351838 w 1517650"/>
                <a:gd name="connsiteY140" fmla="*/ 417512 h 1311275"/>
                <a:gd name="connsiteX141" fmla="*/ 759619 w 1517650"/>
                <a:gd name="connsiteY141" fmla="*/ 417512 h 1311275"/>
                <a:gd name="connsiteX142" fmla="*/ 878541 w 1517650"/>
                <a:gd name="connsiteY142" fmla="*/ 473604 h 1311275"/>
                <a:gd name="connsiteX143" fmla="*/ 877117 w 1517650"/>
                <a:gd name="connsiteY143" fmla="*/ 495897 h 1311275"/>
                <a:gd name="connsiteX144" fmla="*/ 867147 w 1517650"/>
                <a:gd name="connsiteY144" fmla="*/ 499492 h 1311275"/>
                <a:gd name="connsiteX145" fmla="*/ 855041 w 1517650"/>
                <a:gd name="connsiteY145" fmla="*/ 493739 h 1311275"/>
                <a:gd name="connsiteX146" fmla="*/ 759619 w 1517650"/>
                <a:gd name="connsiteY146" fmla="*/ 449154 h 1311275"/>
                <a:gd name="connsiteX147" fmla="*/ 664196 w 1517650"/>
                <a:gd name="connsiteY147" fmla="*/ 493739 h 1311275"/>
                <a:gd name="connsiteX148" fmla="*/ 642121 w 1517650"/>
                <a:gd name="connsiteY148" fmla="*/ 495897 h 1311275"/>
                <a:gd name="connsiteX149" fmla="*/ 640697 w 1517650"/>
                <a:gd name="connsiteY149" fmla="*/ 473604 h 1311275"/>
                <a:gd name="connsiteX150" fmla="*/ 759619 w 1517650"/>
                <a:gd name="connsiteY150" fmla="*/ 417512 h 1311275"/>
                <a:gd name="connsiteX151" fmla="*/ 165812 w 1517650"/>
                <a:gd name="connsiteY151" fmla="*/ 417512 h 1311275"/>
                <a:gd name="connsiteX152" fmla="*/ 268288 w 1517650"/>
                <a:gd name="connsiteY152" fmla="*/ 456345 h 1311275"/>
                <a:gd name="connsiteX153" fmla="*/ 244804 w 1517650"/>
                <a:gd name="connsiteY153" fmla="*/ 477200 h 1311275"/>
                <a:gd name="connsiteX154" fmla="*/ 165812 w 1517650"/>
                <a:gd name="connsiteY154" fmla="*/ 449154 h 1311275"/>
                <a:gd name="connsiteX155" fmla="*/ 71164 w 1517650"/>
                <a:gd name="connsiteY155" fmla="*/ 493739 h 1311275"/>
                <a:gd name="connsiteX156" fmla="*/ 49103 w 1517650"/>
                <a:gd name="connsiteY156" fmla="*/ 495897 h 1311275"/>
                <a:gd name="connsiteX157" fmla="*/ 46968 w 1517650"/>
                <a:gd name="connsiteY157" fmla="*/ 473604 h 1311275"/>
                <a:gd name="connsiteX158" fmla="*/ 165812 w 1517650"/>
                <a:gd name="connsiteY158" fmla="*/ 417512 h 1311275"/>
                <a:gd name="connsiteX159" fmla="*/ 1260912 w 1517650"/>
                <a:gd name="connsiteY159" fmla="*/ 277812 h 1311275"/>
                <a:gd name="connsiteX160" fmla="*/ 1380889 w 1517650"/>
                <a:gd name="connsiteY160" fmla="*/ 333904 h 1311275"/>
                <a:gd name="connsiteX161" fmla="*/ 1378747 w 1517650"/>
                <a:gd name="connsiteY161" fmla="*/ 356197 h 1311275"/>
                <a:gd name="connsiteX162" fmla="*/ 1368749 w 1517650"/>
                <a:gd name="connsiteY162" fmla="*/ 359792 h 1311275"/>
                <a:gd name="connsiteX163" fmla="*/ 1356608 w 1517650"/>
                <a:gd name="connsiteY163" fmla="*/ 354759 h 1311275"/>
                <a:gd name="connsiteX164" fmla="*/ 1260912 w 1517650"/>
                <a:gd name="connsiteY164" fmla="*/ 309454 h 1311275"/>
                <a:gd name="connsiteX165" fmla="*/ 1165930 w 1517650"/>
                <a:gd name="connsiteY165" fmla="*/ 354759 h 1311275"/>
                <a:gd name="connsiteX166" fmla="*/ 1143791 w 1517650"/>
                <a:gd name="connsiteY166" fmla="*/ 356197 h 1311275"/>
                <a:gd name="connsiteX167" fmla="*/ 1142363 w 1517650"/>
                <a:gd name="connsiteY167" fmla="*/ 333904 h 1311275"/>
                <a:gd name="connsiteX168" fmla="*/ 1260912 w 1517650"/>
                <a:gd name="connsiteY168" fmla="*/ 277812 h 1311275"/>
                <a:gd name="connsiteX169" fmla="*/ 926306 w 1517650"/>
                <a:gd name="connsiteY169" fmla="*/ 277812 h 1311275"/>
                <a:gd name="connsiteX170" fmla="*/ 1045940 w 1517650"/>
                <a:gd name="connsiteY170" fmla="*/ 333904 h 1311275"/>
                <a:gd name="connsiteX171" fmla="*/ 1043804 w 1517650"/>
                <a:gd name="connsiteY171" fmla="*/ 356197 h 1311275"/>
                <a:gd name="connsiteX172" fmla="*/ 1033834 w 1517650"/>
                <a:gd name="connsiteY172" fmla="*/ 359792 h 1311275"/>
                <a:gd name="connsiteX173" fmla="*/ 1021728 w 1517650"/>
                <a:gd name="connsiteY173" fmla="*/ 354759 h 1311275"/>
                <a:gd name="connsiteX174" fmla="*/ 926306 w 1517650"/>
                <a:gd name="connsiteY174" fmla="*/ 309454 h 1311275"/>
                <a:gd name="connsiteX175" fmla="*/ 830883 w 1517650"/>
                <a:gd name="connsiteY175" fmla="*/ 354759 h 1311275"/>
                <a:gd name="connsiteX176" fmla="*/ 808808 w 1517650"/>
                <a:gd name="connsiteY176" fmla="*/ 356197 h 1311275"/>
                <a:gd name="connsiteX177" fmla="*/ 807384 w 1517650"/>
                <a:gd name="connsiteY177" fmla="*/ 333904 h 1311275"/>
                <a:gd name="connsiteX178" fmla="*/ 926306 w 1517650"/>
                <a:gd name="connsiteY178" fmla="*/ 277812 h 1311275"/>
                <a:gd name="connsiteX179" fmla="*/ 592137 w 1517650"/>
                <a:gd name="connsiteY179" fmla="*/ 277812 h 1311275"/>
                <a:gd name="connsiteX180" fmla="*/ 711817 w 1517650"/>
                <a:gd name="connsiteY180" fmla="*/ 333904 h 1311275"/>
                <a:gd name="connsiteX181" fmla="*/ 710383 w 1517650"/>
                <a:gd name="connsiteY181" fmla="*/ 356197 h 1311275"/>
                <a:gd name="connsiteX182" fmla="*/ 700350 w 1517650"/>
                <a:gd name="connsiteY182" fmla="*/ 359792 h 1311275"/>
                <a:gd name="connsiteX183" fmla="*/ 688167 w 1517650"/>
                <a:gd name="connsiteY183" fmla="*/ 354759 h 1311275"/>
                <a:gd name="connsiteX184" fmla="*/ 592137 w 1517650"/>
                <a:gd name="connsiteY184" fmla="*/ 309454 h 1311275"/>
                <a:gd name="connsiteX185" fmla="*/ 496107 w 1517650"/>
                <a:gd name="connsiteY185" fmla="*/ 354759 h 1311275"/>
                <a:gd name="connsiteX186" fmla="*/ 473891 w 1517650"/>
                <a:gd name="connsiteY186" fmla="*/ 356197 h 1311275"/>
                <a:gd name="connsiteX187" fmla="*/ 471741 w 1517650"/>
                <a:gd name="connsiteY187" fmla="*/ 333904 h 1311275"/>
                <a:gd name="connsiteX188" fmla="*/ 592137 w 1517650"/>
                <a:gd name="connsiteY188" fmla="*/ 277812 h 1311275"/>
                <a:gd name="connsiteX189" fmla="*/ 257174 w 1517650"/>
                <a:gd name="connsiteY189" fmla="*/ 277812 h 1311275"/>
                <a:gd name="connsiteX190" fmla="*/ 376854 w 1517650"/>
                <a:gd name="connsiteY190" fmla="*/ 333904 h 1311275"/>
                <a:gd name="connsiteX191" fmla="*/ 375420 w 1517650"/>
                <a:gd name="connsiteY191" fmla="*/ 356197 h 1311275"/>
                <a:gd name="connsiteX192" fmla="*/ 365387 w 1517650"/>
                <a:gd name="connsiteY192" fmla="*/ 359792 h 1311275"/>
                <a:gd name="connsiteX193" fmla="*/ 353204 w 1517650"/>
                <a:gd name="connsiteY193" fmla="*/ 354759 h 1311275"/>
                <a:gd name="connsiteX194" fmla="*/ 257174 w 1517650"/>
                <a:gd name="connsiteY194" fmla="*/ 309454 h 1311275"/>
                <a:gd name="connsiteX195" fmla="*/ 161144 w 1517650"/>
                <a:gd name="connsiteY195" fmla="*/ 354759 h 1311275"/>
                <a:gd name="connsiteX196" fmla="*/ 138928 w 1517650"/>
                <a:gd name="connsiteY196" fmla="*/ 356197 h 1311275"/>
                <a:gd name="connsiteX197" fmla="*/ 136778 w 1517650"/>
                <a:gd name="connsiteY197" fmla="*/ 333904 h 1311275"/>
                <a:gd name="connsiteX198" fmla="*/ 257174 w 1517650"/>
                <a:gd name="connsiteY198" fmla="*/ 277812 h 1311275"/>
                <a:gd name="connsiteX199" fmla="*/ 1093351 w 1517650"/>
                <a:gd name="connsiteY199" fmla="*/ 139700 h 1311275"/>
                <a:gd name="connsiteX200" fmla="*/ 1212614 w 1517650"/>
                <a:gd name="connsiteY200" fmla="*/ 196030 h 1311275"/>
                <a:gd name="connsiteX201" fmla="*/ 1210471 w 1517650"/>
                <a:gd name="connsiteY201" fmla="*/ 218134 h 1311275"/>
                <a:gd name="connsiteX202" fmla="*/ 1200473 w 1517650"/>
                <a:gd name="connsiteY202" fmla="*/ 221699 h 1311275"/>
                <a:gd name="connsiteX203" fmla="*/ 1188333 w 1517650"/>
                <a:gd name="connsiteY203" fmla="*/ 215994 h 1311275"/>
                <a:gd name="connsiteX204" fmla="*/ 1093351 w 1517650"/>
                <a:gd name="connsiteY204" fmla="*/ 171786 h 1311275"/>
                <a:gd name="connsiteX205" fmla="*/ 997655 w 1517650"/>
                <a:gd name="connsiteY205" fmla="*/ 215994 h 1311275"/>
                <a:gd name="connsiteX206" fmla="*/ 975516 w 1517650"/>
                <a:gd name="connsiteY206" fmla="*/ 218134 h 1311275"/>
                <a:gd name="connsiteX207" fmla="*/ 974088 w 1517650"/>
                <a:gd name="connsiteY207" fmla="*/ 196030 h 1311275"/>
                <a:gd name="connsiteX208" fmla="*/ 1093351 w 1517650"/>
                <a:gd name="connsiteY208" fmla="*/ 139700 h 1311275"/>
                <a:gd name="connsiteX209" fmla="*/ 759619 w 1517650"/>
                <a:gd name="connsiteY209" fmla="*/ 139700 h 1311275"/>
                <a:gd name="connsiteX210" fmla="*/ 878541 w 1517650"/>
                <a:gd name="connsiteY210" fmla="*/ 196030 h 1311275"/>
                <a:gd name="connsiteX211" fmla="*/ 877117 w 1517650"/>
                <a:gd name="connsiteY211" fmla="*/ 218134 h 1311275"/>
                <a:gd name="connsiteX212" fmla="*/ 867147 w 1517650"/>
                <a:gd name="connsiteY212" fmla="*/ 221699 h 1311275"/>
                <a:gd name="connsiteX213" fmla="*/ 855041 w 1517650"/>
                <a:gd name="connsiteY213" fmla="*/ 215994 h 1311275"/>
                <a:gd name="connsiteX214" fmla="*/ 759619 w 1517650"/>
                <a:gd name="connsiteY214" fmla="*/ 171786 h 1311275"/>
                <a:gd name="connsiteX215" fmla="*/ 664196 w 1517650"/>
                <a:gd name="connsiteY215" fmla="*/ 215994 h 1311275"/>
                <a:gd name="connsiteX216" fmla="*/ 642121 w 1517650"/>
                <a:gd name="connsiteY216" fmla="*/ 218134 h 1311275"/>
                <a:gd name="connsiteX217" fmla="*/ 640697 w 1517650"/>
                <a:gd name="connsiteY217" fmla="*/ 196030 h 1311275"/>
                <a:gd name="connsiteX218" fmla="*/ 759619 w 1517650"/>
                <a:gd name="connsiteY218" fmla="*/ 139700 h 1311275"/>
                <a:gd name="connsiteX219" fmla="*/ 424656 w 1517650"/>
                <a:gd name="connsiteY219" fmla="*/ 139700 h 1311275"/>
                <a:gd name="connsiteX220" fmla="*/ 543578 w 1517650"/>
                <a:gd name="connsiteY220" fmla="*/ 196030 h 1311275"/>
                <a:gd name="connsiteX221" fmla="*/ 542154 w 1517650"/>
                <a:gd name="connsiteY221" fmla="*/ 218134 h 1311275"/>
                <a:gd name="connsiteX222" fmla="*/ 532184 w 1517650"/>
                <a:gd name="connsiteY222" fmla="*/ 221699 h 1311275"/>
                <a:gd name="connsiteX223" fmla="*/ 520078 w 1517650"/>
                <a:gd name="connsiteY223" fmla="*/ 215994 h 1311275"/>
                <a:gd name="connsiteX224" fmla="*/ 424656 w 1517650"/>
                <a:gd name="connsiteY224" fmla="*/ 171786 h 1311275"/>
                <a:gd name="connsiteX225" fmla="*/ 329233 w 1517650"/>
                <a:gd name="connsiteY225" fmla="*/ 215994 h 1311275"/>
                <a:gd name="connsiteX226" fmla="*/ 307158 w 1517650"/>
                <a:gd name="connsiteY226" fmla="*/ 218134 h 1311275"/>
                <a:gd name="connsiteX227" fmla="*/ 305022 w 1517650"/>
                <a:gd name="connsiteY227" fmla="*/ 196030 h 1311275"/>
                <a:gd name="connsiteX228" fmla="*/ 424656 w 1517650"/>
                <a:gd name="connsiteY228" fmla="*/ 139700 h 1311275"/>
                <a:gd name="connsiteX229" fmla="*/ 926306 w 1517650"/>
                <a:gd name="connsiteY229" fmla="*/ 0 h 1311275"/>
                <a:gd name="connsiteX230" fmla="*/ 1045940 w 1517650"/>
                <a:gd name="connsiteY230" fmla="*/ 56092 h 1311275"/>
                <a:gd name="connsiteX231" fmla="*/ 1043804 w 1517650"/>
                <a:gd name="connsiteY231" fmla="*/ 78385 h 1311275"/>
                <a:gd name="connsiteX232" fmla="*/ 1033834 w 1517650"/>
                <a:gd name="connsiteY232" fmla="*/ 81980 h 1311275"/>
                <a:gd name="connsiteX233" fmla="*/ 1021728 w 1517650"/>
                <a:gd name="connsiteY233" fmla="*/ 76947 h 1311275"/>
                <a:gd name="connsiteX234" fmla="*/ 926306 w 1517650"/>
                <a:gd name="connsiteY234" fmla="*/ 31642 h 1311275"/>
                <a:gd name="connsiteX235" fmla="*/ 830883 w 1517650"/>
                <a:gd name="connsiteY235" fmla="*/ 76947 h 1311275"/>
                <a:gd name="connsiteX236" fmla="*/ 808808 w 1517650"/>
                <a:gd name="connsiteY236" fmla="*/ 78385 h 1311275"/>
                <a:gd name="connsiteX237" fmla="*/ 807384 w 1517650"/>
                <a:gd name="connsiteY237" fmla="*/ 56092 h 1311275"/>
                <a:gd name="connsiteX238" fmla="*/ 926306 w 1517650"/>
                <a:gd name="connsiteY238" fmla="*/ 0 h 1311275"/>
                <a:gd name="connsiteX239" fmla="*/ 592137 w 1517650"/>
                <a:gd name="connsiteY239" fmla="*/ 0 h 1311275"/>
                <a:gd name="connsiteX240" fmla="*/ 711817 w 1517650"/>
                <a:gd name="connsiteY240" fmla="*/ 56092 h 1311275"/>
                <a:gd name="connsiteX241" fmla="*/ 710383 w 1517650"/>
                <a:gd name="connsiteY241" fmla="*/ 78385 h 1311275"/>
                <a:gd name="connsiteX242" fmla="*/ 700350 w 1517650"/>
                <a:gd name="connsiteY242" fmla="*/ 81980 h 1311275"/>
                <a:gd name="connsiteX243" fmla="*/ 688167 w 1517650"/>
                <a:gd name="connsiteY243" fmla="*/ 76947 h 1311275"/>
                <a:gd name="connsiteX244" fmla="*/ 592137 w 1517650"/>
                <a:gd name="connsiteY244" fmla="*/ 31642 h 1311275"/>
                <a:gd name="connsiteX245" fmla="*/ 496107 w 1517650"/>
                <a:gd name="connsiteY245" fmla="*/ 76947 h 1311275"/>
                <a:gd name="connsiteX246" fmla="*/ 473891 w 1517650"/>
                <a:gd name="connsiteY246" fmla="*/ 78385 h 1311275"/>
                <a:gd name="connsiteX247" fmla="*/ 471741 w 1517650"/>
                <a:gd name="connsiteY247" fmla="*/ 56092 h 1311275"/>
                <a:gd name="connsiteX248" fmla="*/ 592137 w 1517650"/>
                <a:gd name="connsiteY248" fmla="*/ 0 h 13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1517650" h="1311275">
                  <a:moveTo>
                    <a:pt x="955047" y="1035050"/>
                  </a:moveTo>
                  <a:cubicBezTo>
                    <a:pt x="955047" y="1035050"/>
                    <a:pt x="1045951" y="1110709"/>
                    <a:pt x="1088898" y="1144255"/>
                  </a:cubicBezTo>
                  <a:cubicBezTo>
                    <a:pt x="1091045" y="1145683"/>
                    <a:pt x="1093193" y="1145683"/>
                    <a:pt x="1095340" y="1144255"/>
                  </a:cubicBezTo>
                  <a:cubicBezTo>
                    <a:pt x="1153318" y="1097861"/>
                    <a:pt x="1228475" y="1035050"/>
                    <a:pt x="1228475" y="1035050"/>
                  </a:cubicBezTo>
                  <a:cubicBezTo>
                    <a:pt x="1228475" y="1035050"/>
                    <a:pt x="1346579" y="1036478"/>
                    <a:pt x="1410283" y="1065742"/>
                  </a:cubicBezTo>
                  <a:cubicBezTo>
                    <a:pt x="1431757" y="1075734"/>
                    <a:pt x="1450367" y="1095720"/>
                    <a:pt x="1466114" y="1119274"/>
                  </a:cubicBezTo>
                  <a:cubicBezTo>
                    <a:pt x="1500472" y="1170664"/>
                    <a:pt x="1517650" y="1231334"/>
                    <a:pt x="1517650" y="1293431"/>
                  </a:cubicBezTo>
                  <a:cubicBezTo>
                    <a:pt x="1517650" y="1293431"/>
                    <a:pt x="1517650" y="1293431"/>
                    <a:pt x="1517650" y="1295572"/>
                  </a:cubicBezTo>
                  <a:cubicBezTo>
                    <a:pt x="1517650" y="1304138"/>
                    <a:pt x="1510492" y="1311275"/>
                    <a:pt x="1501903" y="1311275"/>
                  </a:cubicBezTo>
                  <a:cubicBezTo>
                    <a:pt x="1501903" y="1311275"/>
                    <a:pt x="1501903" y="1311275"/>
                    <a:pt x="879175" y="1311275"/>
                  </a:cubicBezTo>
                  <a:cubicBezTo>
                    <a:pt x="881322" y="1306279"/>
                    <a:pt x="882038" y="1300569"/>
                    <a:pt x="882038" y="1295572"/>
                  </a:cubicBezTo>
                  <a:cubicBezTo>
                    <a:pt x="882038" y="1295572"/>
                    <a:pt x="882038" y="1295572"/>
                    <a:pt x="882038" y="1293431"/>
                  </a:cubicBezTo>
                  <a:cubicBezTo>
                    <a:pt x="882038" y="1224196"/>
                    <a:pt x="862712" y="1157817"/>
                    <a:pt x="824776" y="1102144"/>
                  </a:cubicBezTo>
                  <a:cubicBezTo>
                    <a:pt x="813323" y="1085013"/>
                    <a:pt x="801871" y="1070738"/>
                    <a:pt x="788987" y="1059318"/>
                  </a:cubicBezTo>
                  <a:cubicBezTo>
                    <a:pt x="854838" y="1036478"/>
                    <a:pt x="955047" y="1035050"/>
                    <a:pt x="955047" y="1035050"/>
                  </a:cubicBezTo>
                  <a:close/>
                  <a:moveTo>
                    <a:pt x="288162" y="1035050"/>
                  </a:moveTo>
                  <a:cubicBezTo>
                    <a:pt x="288162" y="1035050"/>
                    <a:pt x="314305" y="1071987"/>
                    <a:pt x="366593" y="1090456"/>
                  </a:cubicBezTo>
                  <a:lnTo>
                    <a:pt x="425092" y="1100295"/>
                  </a:lnTo>
                  <a:lnTo>
                    <a:pt x="422590" y="1100716"/>
                  </a:lnTo>
                  <a:cubicBezTo>
                    <a:pt x="427595" y="1100716"/>
                    <a:pt x="427595" y="1100716"/>
                    <a:pt x="427595" y="1100716"/>
                  </a:cubicBezTo>
                  <a:lnTo>
                    <a:pt x="425092" y="1100295"/>
                  </a:lnTo>
                  <a:lnTo>
                    <a:pt x="483592" y="1090456"/>
                  </a:lnTo>
                  <a:cubicBezTo>
                    <a:pt x="535879" y="1071987"/>
                    <a:pt x="562023" y="1035050"/>
                    <a:pt x="562023" y="1035050"/>
                  </a:cubicBezTo>
                  <a:cubicBezTo>
                    <a:pt x="562023" y="1035050"/>
                    <a:pt x="680005" y="1036478"/>
                    <a:pt x="744359" y="1065742"/>
                  </a:cubicBezTo>
                  <a:cubicBezTo>
                    <a:pt x="765095" y="1075734"/>
                    <a:pt x="783686" y="1095720"/>
                    <a:pt x="799417" y="1119274"/>
                  </a:cubicBezTo>
                  <a:cubicBezTo>
                    <a:pt x="833739" y="1170664"/>
                    <a:pt x="850900" y="1231334"/>
                    <a:pt x="850900" y="1293431"/>
                  </a:cubicBezTo>
                  <a:cubicBezTo>
                    <a:pt x="850900" y="1293431"/>
                    <a:pt x="850900" y="1293431"/>
                    <a:pt x="850900" y="1295572"/>
                  </a:cubicBezTo>
                  <a:cubicBezTo>
                    <a:pt x="850900" y="1304138"/>
                    <a:pt x="843749" y="1311275"/>
                    <a:pt x="835169" y="1311275"/>
                  </a:cubicBezTo>
                  <a:cubicBezTo>
                    <a:pt x="835169" y="1311275"/>
                    <a:pt x="835169" y="1311275"/>
                    <a:pt x="15731" y="1311275"/>
                  </a:cubicBezTo>
                  <a:cubicBezTo>
                    <a:pt x="7150" y="1311275"/>
                    <a:pt x="0" y="1304138"/>
                    <a:pt x="0" y="1295572"/>
                  </a:cubicBezTo>
                  <a:cubicBezTo>
                    <a:pt x="0" y="1295572"/>
                    <a:pt x="0" y="1295572"/>
                    <a:pt x="0" y="1293431"/>
                  </a:cubicBezTo>
                  <a:cubicBezTo>
                    <a:pt x="0" y="1231334"/>
                    <a:pt x="17161" y="1170664"/>
                    <a:pt x="50768" y="1119274"/>
                  </a:cubicBezTo>
                  <a:cubicBezTo>
                    <a:pt x="66499" y="1095720"/>
                    <a:pt x="85090" y="1075734"/>
                    <a:pt x="106541" y="1065742"/>
                  </a:cubicBezTo>
                  <a:cubicBezTo>
                    <a:pt x="170180" y="1036478"/>
                    <a:pt x="288162" y="1035050"/>
                    <a:pt x="288162" y="1035050"/>
                  </a:cubicBezTo>
                  <a:close/>
                  <a:moveTo>
                    <a:pt x="1302460" y="871537"/>
                  </a:moveTo>
                  <a:cubicBezTo>
                    <a:pt x="1305339" y="913273"/>
                    <a:pt x="1312537" y="968449"/>
                    <a:pt x="1355725" y="972693"/>
                  </a:cubicBezTo>
                  <a:cubicBezTo>
                    <a:pt x="1337010" y="991792"/>
                    <a:pt x="1318296" y="1002403"/>
                    <a:pt x="1301020" y="1008062"/>
                  </a:cubicBezTo>
                  <a:cubicBezTo>
                    <a:pt x="1275827" y="1005233"/>
                    <a:pt x="1252794" y="1003818"/>
                    <a:pt x="1239837" y="1003110"/>
                  </a:cubicBezTo>
                  <a:cubicBezTo>
                    <a:pt x="1239837" y="1003110"/>
                    <a:pt x="1239837" y="1003110"/>
                    <a:pt x="1239837" y="990378"/>
                  </a:cubicBezTo>
                  <a:cubicBezTo>
                    <a:pt x="1255673" y="971986"/>
                    <a:pt x="1276547" y="932372"/>
                    <a:pt x="1302460" y="871537"/>
                  </a:cubicBezTo>
                  <a:close/>
                  <a:moveTo>
                    <a:pt x="880352" y="869950"/>
                  </a:moveTo>
                  <a:cubicBezTo>
                    <a:pt x="906265" y="931887"/>
                    <a:pt x="927139" y="971755"/>
                    <a:pt x="942975" y="989553"/>
                  </a:cubicBezTo>
                  <a:cubicBezTo>
                    <a:pt x="942975" y="989553"/>
                    <a:pt x="942975" y="989553"/>
                    <a:pt x="942975" y="1003080"/>
                  </a:cubicBezTo>
                  <a:cubicBezTo>
                    <a:pt x="930018" y="1003792"/>
                    <a:pt x="907704" y="1005215"/>
                    <a:pt x="882511" y="1008063"/>
                  </a:cubicBezTo>
                  <a:cubicBezTo>
                    <a:pt x="865236" y="1002368"/>
                    <a:pt x="846521" y="991689"/>
                    <a:pt x="827087" y="972467"/>
                  </a:cubicBezTo>
                  <a:cubicBezTo>
                    <a:pt x="870995" y="968195"/>
                    <a:pt x="878193" y="911954"/>
                    <a:pt x="880352" y="869950"/>
                  </a:cubicBezTo>
                  <a:close/>
                  <a:moveTo>
                    <a:pt x="863600" y="768350"/>
                  </a:moveTo>
                  <a:cubicBezTo>
                    <a:pt x="863600" y="768350"/>
                    <a:pt x="863600" y="768350"/>
                    <a:pt x="901462" y="786177"/>
                  </a:cubicBezTo>
                  <a:cubicBezTo>
                    <a:pt x="905034" y="791882"/>
                    <a:pt x="910034" y="797587"/>
                    <a:pt x="917178" y="801153"/>
                  </a:cubicBezTo>
                  <a:cubicBezTo>
                    <a:pt x="920035" y="802579"/>
                    <a:pt x="922893" y="806144"/>
                    <a:pt x="924322" y="809710"/>
                  </a:cubicBezTo>
                  <a:cubicBezTo>
                    <a:pt x="947896" y="868897"/>
                    <a:pt x="979329" y="938781"/>
                    <a:pt x="990044" y="948765"/>
                  </a:cubicBezTo>
                  <a:cubicBezTo>
                    <a:pt x="1010047" y="965879"/>
                    <a:pt x="1064339" y="1000108"/>
                    <a:pt x="1092200" y="1000108"/>
                  </a:cubicBezTo>
                  <a:cubicBezTo>
                    <a:pt x="1120775" y="1000108"/>
                    <a:pt x="1175067" y="965879"/>
                    <a:pt x="1193641" y="948765"/>
                  </a:cubicBezTo>
                  <a:cubicBezTo>
                    <a:pt x="1205071" y="938781"/>
                    <a:pt x="1236504" y="868897"/>
                    <a:pt x="1260078" y="809710"/>
                  </a:cubicBezTo>
                  <a:cubicBezTo>
                    <a:pt x="1261507" y="806144"/>
                    <a:pt x="1263650" y="802579"/>
                    <a:pt x="1267222" y="801153"/>
                  </a:cubicBezTo>
                  <a:cubicBezTo>
                    <a:pt x="1274366" y="797587"/>
                    <a:pt x="1279366" y="791882"/>
                    <a:pt x="1282938" y="786177"/>
                  </a:cubicBezTo>
                  <a:cubicBezTo>
                    <a:pt x="1282938" y="786177"/>
                    <a:pt x="1282938" y="786177"/>
                    <a:pt x="1320800" y="768350"/>
                  </a:cubicBezTo>
                  <a:cubicBezTo>
                    <a:pt x="1320800" y="769776"/>
                    <a:pt x="1320800" y="770489"/>
                    <a:pt x="1320800" y="771915"/>
                  </a:cubicBezTo>
                  <a:cubicBezTo>
                    <a:pt x="1318657" y="783325"/>
                    <a:pt x="1312228" y="810423"/>
                    <a:pt x="1287225" y="826111"/>
                  </a:cubicBezTo>
                  <a:cubicBezTo>
                    <a:pt x="1272937" y="861766"/>
                    <a:pt x="1235075" y="953757"/>
                    <a:pt x="1215072" y="972297"/>
                  </a:cubicBezTo>
                  <a:cubicBezTo>
                    <a:pt x="1213644" y="973010"/>
                    <a:pt x="1211500" y="974436"/>
                    <a:pt x="1209357" y="976576"/>
                  </a:cubicBezTo>
                  <a:cubicBezTo>
                    <a:pt x="1209357" y="976576"/>
                    <a:pt x="1209357" y="976576"/>
                    <a:pt x="1209357" y="1009378"/>
                  </a:cubicBezTo>
                  <a:cubicBezTo>
                    <a:pt x="1209357" y="1009378"/>
                    <a:pt x="1209357" y="1009378"/>
                    <a:pt x="1208643" y="1010092"/>
                  </a:cubicBezTo>
                  <a:cubicBezTo>
                    <a:pt x="1208643" y="1010092"/>
                    <a:pt x="1196499" y="1020788"/>
                    <a:pt x="1177925" y="1035050"/>
                  </a:cubicBezTo>
                  <a:cubicBezTo>
                    <a:pt x="1177925" y="1035050"/>
                    <a:pt x="1177925" y="1035050"/>
                    <a:pt x="1177925" y="998682"/>
                  </a:cubicBezTo>
                  <a:cubicBezTo>
                    <a:pt x="1152922" y="1015083"/>
                    <a:pt x="1118632" y="1031485"/>
                    <a:pt x="1092200" y="1031485"/>
                  </a:cubicBezTo>
                  <a:cubicBezTo>
                    <a:pt x="1066482" y="1031485"/>
                    <a:pt x="1032192" y="1015083"/>
                    <a:pt x="1005760" y="998682"/>
                  </a:cubicBezTo>
                  <a:cubicBezTo>
                    <a:pt x="1005760" y="998682"/>
                    <a:pt x="1005760" y="998682"/>
                    <a:pt x="1005760" y="1035050"/>
                  </a:cubicBezTo>
                  <a:cubicBezTo>
                    <a:pt x="988615" y="1020788"/>
                    <a:pt x="975757" y="1010805"/>
                    <a:pt x="975757" y="1010092"/>
                  </a:cubicBezTo>
                  <a:cubicBezTo>
                    <a:pt x="975757" y="1010092"/>
                    <a:pt x="975757" y="1010092"/>
                    <a:pt x="974328" y="1009378"/>
                  </a:cubicBezTo>
                  <a:cubicBezTo>
                    <a:pt x="974328" y="1009378"/>
                    <a:pt x="974328" y="1009378"/>
                    <a:pt x="974328" y="975863"/>
                  </a:cubicBezTo>
                  <a:cubicBezTo>
                    <a:pt x="972899" y="974436"/>
                    <a:pt x="970756" y="973010"/>
                    <a:pt x="969327" y="972297"/>
                  </a:cubicBezTo>
                  <a:cubicBezTo>
                    <a:pt x="949325" y="953757"/>
                    <a:pt x="911463" y="861766"/>
                    <a:pt x="897175" y="826111"/>
                  </a:cubicBezTo>
                  <a:cubicBezTo>
                    <a:pt x="873601" y="811136"/>
                    <a:pt x="866457" y="786891"/>
                    <a:pt x="863600" y="773342"/>
                  </a:cubicBezTo>
                  <a:cubicBezTo>
                    <a:pt x="863600" y="771202"/>
                    <a:pt x="863600" y="769776"/>
                    <a:pt x="863600" y="768350"/>
                  </a:cubicBezTo>
                  <a:close/>
                  <a:moveTo>
                    <a:pt x="196850" y="768350"/>
                  </a:moveTo>
                  <a:cubicBezTo>
                    <a:pt x="196850" y="768350"/>
                    <a:pt x="196850" y="768350"/>
                    <a:pt x="234653" y="786267"/>
                  </a:cubicBezTo>
                  <a:cubicBezTo>
                    <a:pt x="238219" y="792000"/>
                    <a:pt x="242498" y="797733"/>
                    <a:pt x="250344" y="801317"/>
                  </a:cubicBezTo>
                  <a:cubicBezTo>
                    <a:pt x="253197" y="802750"/>
                    <a:pt x="256050" y="806333"/>
                    <a:pt x="257477" y="809917"/>
                  </a:cubicBezTo>
                  <a:cubicBezTo>
                    <a:pt x="281014" y="869400"/>
                    <a:pt x="312398" y="939633"/>
                    <a:pt x="323097" y="949667"/>
                  </a:cubicBezTo>
                  <a:cubicBezTo>
                    <a:pt x="343068" y="966867"/>
                    <a:pt x="397276" y="1001267"/>
                    <a:pt x="425093" y="1001267"/>
                  </a:cubicBezTo>
                  <a:cubicBezTo>
                    <a:pt x="453624" y="1001267"/>
                    <a:pt x="507831" y="966867"/>
                    <a:pt x="527089" y="949667"/>
                  </a:cubicBezTo>
                  <a:cubicBezTo>
                    <a:pt x="538502" y="939633"/>
                    <a:pt x="569885" y="869400"/>
                    <a:pt x="593423" y="809917"/>
                  </a:cubicBezTo>
                  <a:cubicBezTo>
                    <a:pt x="594849" y="806333"/>
                    <a:pt x="596989" y="802750"/>
                    <a:pt x="600555" y="801317"/>
                  </a:cubicBezTo>
                  <a:cubicBezTo>
                    <a:pt x="607688" y="797733"/>
                    <a:pt x="612681" y="792000"/>
                    <a:pt x="616247" y="786267"/>
                  </a:cubicBezTo>
                  <a:cubicBezTo>
                    <a:pt x="616247" y="786267"/>
                    <a:pt x="616247" y="786267"/>
                    <a:pt x="654050" y="768350"/>
                  </a:cubicBezTo>
                  <a:cubicBezTo>
                    <a:pt x="654050" y="769783"/>
                    <a:pt x="654050" y="770500"/>
                    <a:pt x="654050" y="771933"/>
                  </a:cubicBezTo>
                  <a:cubicBezTo>
                    <a:pt x="651910" y="783400"/>
                    <a:pt x="645491" y="810633"/>
                    <a:pt x="620527" y="826400"/>
                  </a:cubicBezTo>
                  <a:cubicBezTo>
                    <a:pt x="606261" y="862233"/>
                    <a:pt x="568459" y="954683"/>
                    <a:pt x="548487" y="973317"/>
                  </a:cubicBezTo>
                  <a:cubicBezTo>
                    <a:pt x="547061" y="974033"/>
                    <a:pt x="544921" y="975467"/>
                    <a:pt x="543494" y="976900"/>
                  </a:cubicBezTo>
                  <a:cubicBezTo>
                    <a:pt x="543494" y="976900"/>
                    <a:pt x="543494" y="976900"/>
                    <a:pt x="543494" y="1008433"/>
                  </a:cubicBezTo>
                  <a:cubicBezTo>
                    <a:pt x="543494" y="1008433"/>
                    <a:pt x="543494" y="1008433"/>
                    <a:pt x="536362" y="1017033"/>
                  </a:cubicBezTo>
                  <a:cubicBezTo>
                    <a:pt x="536362" y="1017750"/>
                    <a:pt x="528516" y="1029217"/>
                    <a:pt x="512111" y="1041400"/>
                  </a:cubicBezTo>
                  <a:cubicBezTo>
                    <a:pt x="512111" y="1041400"/>
                    <a:pt x="512111" y="1041400"/>
                    <a:pt x="512111" y="999833"/>
                  </a:cubicBezTo>
                  <a:cubicBezTo>
                    <a:pt x="485720" y="1016317"/>
                    <a:pt x="451484" y="1032800"/>
                    <a:pt x="425093" y="1032800"/>
                  </a:cubicBezTo>
                  <a:cubicBezTo>
                    <a:pt x="399416" y="1032800"/>
                    <a:pt x="365179" y="1016317"/>
                    <a:pt x="339502" y="999833"/>
                  </a:cubicBezTo>
                  <a:cubicBezTo>
                    <a:pt x="339502" y="999833"/>
                    <a:pt x="339502" y="999833"/>
                    <a:pt x="339502" y="1041400"/>
                  </a:cubicBezTo>
                  <a:cubicBezTo>
                    <a:pt x="323097" y="1029217"/>
                    <a:pt x="315251" y="1018467"/>
                    <a:pt x="314538" y="1017033"/>
                  </a:cubicBezTo>
                  <a:cubicBezTo>
                    <a:pt x="314538" y="1017033"/>
                    <a:pt x="314538" y="1017033"/>
                    <a:pt x="308118" y="1008433"/>
                  </a:cubicBezTo>
                  <a:cubicBezTo>
                    <a:pt x="308118" y="1008433"/>
                    <a:pt x="308118" y="1008433"/>
                    <a:pt x="308118" y="977617"/>
                  </a:cubicBezTo>
                  <a:cubicBezTo>
                    <a:pt x="305979" y="975467"/>
                    <a:pt x="303839" y="974033"/>
                    <a:pt x="302412" y="973317"/>
                  </a:cubicBezTo>
                  <a:cubicBezTo>
                    <a:pt x="282441" y="954683"/>
                    <a:pt x="244638" y="862233"/>
                    <a:pt x="230373" y="826400"/>
                  </a:cubicBezTo>
                  <a:cubicBezTo>
                    <a:pt x="206835" y="811350"/>
                    <a:pt x="199703" y="786983"/>
                    <a:pt x="196850" y="773367"/>
                  </a:cubicBezTo>
                  <a:cubicBezTo>
                    <a:pt x="196850" y="771217"/>
                    <a:pt x="196850" y="769783"/>
                    <a:pt x="196850" y="768350"/>
                  </a:cubicBezTo>
                  <a:close/>
                  <a:moveTo>
                    <a:pt x="1091126" y="431800"/>
                  </a:moveTo>
                  <a:cubicBezTo>
                    <a:pt x="1217104" y="431800"/>
                    <a:pt x="1313734" y="532598"/>
                    <a:pt x="1313734" y="656987"/>
                  </a:cubicBezTo>
                  <a:cubicBezTo>
                    <a:pt x="1313734" y="684152"/>
                    <a:pt x="1314450" y="709888"/>
                    <a:pt x="1305861" y="733479"/>
                  </a:cubicBezTo>
                  <a:cubicBezTo>
                    <a:pt x="1305861" y="732764"/>
                    <a:pt x="1305861" y="732764"/>
                    <a:pt x="1305861" y="732764"/>
                  </a:cubicBezTo>
                  <a:cubicBezTo>
                    <a:pt x="1305145" y="733479"/>
                    <a:pt x="1301566" y="744202"/>
                    <a:pt x="1281524" y="767793"/>
                  </a:cubicBezTo>
                  <a:cubicBezTo>
                    <a:pt x="1280809" y="768508"/>
                    <a:pt x="1280093" y="768508"/>
                    <a:pt x="1279377" y="768508"/>
                  </a:cubicBezTo>
                  <a:cubicBezTo>
                    <a:pt x="1265061" y="768508"/>
                    <a:pt x="1265061" y="768508"/>
                    <a:pt x="1265061" y="768508"/>
                  </a:cubicBezTo>
                  <a:cubicBezTo>
                    <a:pt x="1264346" y="768508"/>
                    <a:pt x="1264346" y="768508"/>
                    <a:pt x="1263630" y="768508"/>
                  </a:cubicBezTo>
                  <a:cubicBezTo>
                    <a:pt x="971591" y="612664"/>
                    <a:pt x="971591" y="612664"/>
                    <a:pt x="971591" y="612664"/>
                  </a:cubicBezTo>
                  <a:cubicBezTo>
                    <a:pt x="970875" y="612664"/>
                    <a:pt x="969443" y="612664"/>
                    <a:pt x="968728" y="612664"/>
                  </a:cubicBezTo>
                  <a:cubicBezTo>
                    <a:pt x="903591" y="634111"/>
                    <a:pt x="904307" y="769938"/>
                    <a:pt x="882118" y="749921"/>
                  </a:cubicBezTo>
                  <a:cubicBezTo>
                    <a:pt x="882118" y="749206"/>
                    <a:pt x="882118" y="749206"/>
                    <a:pt x="882118" y="749206"/>
                  </a:cubicBezTo>
                  <a:cubicBezTo>
                    <a:pt x="872813" y="724900"/>
                    <a:pt x="869950" y="684867"/>
                    <a:pt x="869950" y="656987"/>
                  </a:cubicBezTo>
                  <a:cubicBezTo>
                    <a:pt x="869950" y="532598"/>
                    <a:pt x="966580" y="431800"/>
                    <a:pt x="1091126" y="431800"/>
                  </a:cubicBezTo>
                  <a:close/>
                  <a:moveTo>
                    <a:pt x="425450" y="431800"/>
                  </a:moveTo>
                  <a:cubicBezTo>
                    <a:pt x="550913" y="431800"/>
                    <a:pt x="646983" y="533574"/>
                    <a:pt x="646983" y="659000"/>
                  </a:cubicBezTo>
                  <a:cubicBezTo>
                    <a:pt x="646983" y="686235"/>
                    <a:pt x="647700" y="712037"/>
                    <a:pt x="639097" y="735689"/>
                  </a:cubicBezTo>
                  <a:cubicBezTo>
                    <a:pt x="638380" y="735689"/>
                    <a:pt x="634795" y="747156"/>
                    <a:pt x="614004" y="771525"/>
                  </a:cubicBezTo>
                  <a:cubicBezTo>
                    <a:pt x="614004" y="771525"/>
                    <a:pt x="614004" y="771525"/>
                    <a:pt x="597514" y="771525"/>
                  </a:cubicBezTo>
                  <a:cubicBezTo>
                    <a:pt x="597514" y="771525"/>
                    <a:pt x="597514" y="762924"/>
                    <a:pt x="595363" y="603813"/>
                  </a:cubicBezTo>
                  <a:cubicBezTo>
                    <a:pt x="570271" y="731389"/>
                    <a:pt x="303571" y="613847"/>
                    <a:pt x="303571" y="613847"/>
                  </a:cubicBezTo>
                  <a:cubicBezTo>
                    <a:pt x="236896" y="634631"/>
                    <a:pt x="249084" y="768658"/>
                    <a:pt x="249084" y="768658"/>
                  </a:cubicBezTo>
                  <a:cubicBezTo>
                    <a:pt x="249084" y="768658"/>
                    <a:pt x="249084" y="768658"/>
                    <a:pt x="234028" y="766508"/>
                  </a:cubicBezTo>
                  <a:cubicBezTo>
                    <a:pt x="234028" y="766508"/>
                    <a:pt x="234028" y="758624"/>
                    <a:pt x="211803" y="738556"/>
                  </a:cubicBezTo>
                  <a:cubicBezTo>
                    <a:pt x="211803" y="738556"/>
                    <a:pt x="211803" y="738556"/>
                    <a:pt x="211803" y="737839"/>
                  </a:cubicBezTo>
                  <a:cubicBezTo>
                    <a:pt x="203200" y="713471"/>
                    <a:pt x="203200" y="686952"/>
                    <a:pt x="203200" y="659000"/>
                  </a:cubicBezTo>
                  <a:cubicBezTo>
                    <a:pt x="203200" y="533574"/>
                    <a:pt x="299269" y="431800"/>
                    <a:pt x="425450" y="431800"/>
                  </a:cubicBezTo>
                  <a:close/>
                  <a:moveTo>
                    <a:pt x="1351838" y="417512"/>
                  </a:moveTo>
                  <a:cubicBezTo>
                    <a:pt x="1397383" y="417512"/>
                    <a:pt x="1440793" y="437398"/>
                    <a:pt x="1470682" y="472908"/>
                  </a:cubicBezTo>
                  <a:cubicBezTo>
                    <a:pt x="1476375" y="479299"/>
                    <a:pt x="1475664" y="489242"/>
                    <a:pt x="1468547" y="494924"/>
                  </a:cubicBezTo>
                  <a:cubicBezTo>
                    <a:pt x="1465701" y="497054"/>
                    <a:pt x="1462142" y="498475"/>
                    <a:pt x="1458584" y="498475"/>
                  </a:cubicBezTo>
                  <a:cubicBezTo>
                    <a:pt x="1454314" y="498475"/>
                    <a:pt x="1450045" y="496344"/>
                    <a:pt x="1446486" y="492793"/>
                  </a:cubicBezTo>
                  <a:cubicBezTo>
                    <a:pt x="1423002" y="465095"/>
                    <a:pt x="1388132" y="448761"/>
                    <a:pt x="1351838" y="448761"/>
                  </a:cubicBezTo>
                  <a:cubicBezTo>
                    <a:pt x="1322661" y="448761"/>
                    <a:pt x="1294907" y="458704"/>
                    <a:pt x="1272135" y="477169"/>
                  </a:cubicBezTo>
                  <a:cubicBezTo>
                    <a:pt x="1272135" y="477169"/>
                    <a:pt x="1272135" y="477169"/>
                    <a:pt x="1272135" y="476459"/>
                  </a:cubicBezTo>
                  <a:cubicBezTo>
                    <a:pt x="1265018" y="469357"/>
                    <a:pt x="1257190" y="462255"/>
                    <a:pt x="1249362" y="455863"/>
                  </a:cubicBezTo>
                  <a:cubicBezTo>
                    <a:pt x="1277116" y="431006"/>
                    <a:pt x="1313410" y="417512"/>
                    <a:pt x="1351838" y="417512"/>
                  </a:cubicBezTo>
                  <a:close/>
                  <a:moveTo>
                    <a:pt x="759619" y="417512"/>
                  </a:moveTo>
                  <a:cubicBezTo>
                    <a:pt x="805906" y="417512"/>
                    <a:pt x="849344" y="437647"/>
                    <a:pt x="878541" y="473604"/>
                  </a:cubicBezTo>
                  <a:cubicBezTo>
                    <a:pt x="884238" y="480076"/>
                    <a:pt x="883526" y="490144"/>
                    <a:pt x="877117" y="495897"/>
                  </a:cubicBezTo>
                  <a:cubicBezTo>
                    <a:pt x="874268" y="498054"/>
                    <a:pt x="870708" y="499492"/>
                    <a:pt x="867147" y="499492"/>
                  </a:cubicBezTo>
                  <a:cubicBezTo>
                    <a:pt x="862162" y="499492"/>
                    <a:pt x="857890" y="497335"/>
                    <a:pt x="855041" y="493739"/>
                  </a:cubicBezTo>
                  <a:cubicBezTo>
                    <a:pt x="830830" y="465693"/>
                    <a:pt x="796648" y="449154"/>
                    <a:pt x="759619" y="449154"/>
                  </a:cubicBezTo>
                  <a:cubicBezTo>
                    <a:pt x="722589" y="449154"/>
                    <a:pt x="688408" y="465693"/>
                    <a:pt x="664196" y="493739"/>
                  </a:cubicBezTo>
                  <a:cubicBezTo>
                    <a:pt x="658499" y="500212"/>
                    <a:pt x="649242" y="501650"/>
                    <a:pt x="642121" y="495897"/>
                  </a:cubicBezTo>
                  <a:cubicBezTo>
                    <a:pt x="635712" y="490144"/>
                    <a:pt x="635000" y="480076"/>
                    <a:pt x="640697" y="473604"/>
                  </a:cubicBezTo>
                  <a:cubicBezTo>
                    <a:pt x="669893" y="437647"/>
                    <a:pt x="713332" y="417512"/>
                    <a:pt x="759619" y="417512"/>
                  </a:cubicBezTo>
                  <a:close/>
                  <a:moveTo>
                    <a:pt x="165812" y="417512"/>
                  </a:moveTo>
                  <a:cubicBezTo>
                    <a:pt x="204240" y="417512"/>
                    <a:pt x="240534" y="431175"/>
                    <a:pt x="268288" y="456345"/>
                  </a:cubicBezTo>
                  <a:cubicBezTo>
                    <a:pt x="260460" y="462817"/>
                    <a:pt x="252632" y="470008"/>
                    <a:pt x="244804" y="477200"/>
                  </a:cubicBezTo>
                  <a:cubicBezTo>
                    <a:pt x="222743" y="459221"/>
                    <a:pt x="194989" y="449154"/>
                    <a:pt x="165812" y="449154"/>
                  </a:cubicBezTo>
                  <a:cubicBezTo>
                    <a:pt x="129518" y="449154"/>
                    <a:pt x="94648" y="465693"/>
                    <a:pt x="71164" y="493739"/>
                  </a:cubicBezTo>
                  <a:cubicBezTo>
                    <a:pt x="65470" y="500212"/>
                    <a:pt x="55508" y="501650"/>
                    <a:pt x="49103" y="495897"/>
                  </a:cubicBezTo>
                  <a:cubicBezTo>
                    <a:pt x="41986" y="490144"/>
                    <a:pt x="41275" y="480076"/>
                    <a:pt x="46968" y="473604"/>
                  </a:cubicBezTo>
                  <a:cubicBezTo>
                    <a:pt x="76857" y="437647"/>
                    <a:pt x="120267" y="417512"/>
                    <a:pt x="165812" y="417512"/>
                  </a:cubicBezTo>
                  <a:close/>
                  <a:moveTo>
                    <a:pt x="1260912" y="277812"/>
                  </a:moveTo>
                  <a:cubicBezTo>
                    <a:pt x="1307332" y="277812"/>
                    <a:pt x="1350895" y="298667"/>
                    <a:pt x="1380889" y="333904"/>
                  </a:cubicBezTo>
                  <a:cubicBezTo>
                    <a:pt x="1385888" y="341095"/>
                    <a:pt x="1385174" y="351163"/>
                    <a:pt x="1378747" y="356197"/>
                  </a:cubicBezTo>
                  <a:cubicBezTo>
                    <a:pt x="1375890" y="359073"/>
                    <a:pt x="1372319" y="359792"/>
                    <a:pt x="1368749" y="359792"/>
                  </a:cubicBezTo>
                  <a:cubicBezTo>
                    <a:pt x="1364464" y="359792"/>
                    <a:pt x="1359465" y="358354"/>
                    <a:pt x="1356608" y="354759"/>
                  </a:cubicBezTo>
                  <a:cubicBezTo>
                    <a:pt x="1333041" y="325993"/>
                    <a:pt x="1298048" y="309454"/>
                    <a:pt x="1260912" y="309454"/>
                  </a:cubicBezTo>
                  <a:cubicBezTo>
                    <a:pt x="1223776" y="309454"/>
                    <a:pt x="1189497" y="325993"/>
                    <a:pt x="1165930" y="354759"/>
                  </a:cubicBezTo>
                  <a:cubicBezTo>
                    <a:pt x="1160931" y="361231"/>
                    <a:pt x="1150933" y="361950"/>
                    <a:pt x="1143791" y="356197"/>
                  </a:cubicBezTo>
                  <a:cubicBezTo>
                    <a:pt x="1137364" y="351163"/>
                    <a:pt x="1136650" y="341095"/>
                    <a:pt x="1142363" y="333904"/>
                  </a:cubicBezTo>
                  <a:cubicBezTo>
                    <a:pt x="1171643" y="298667"/>
                    <a:pt x="1214492" y="277812"/>
                    <a:pt x="1260912" y="277812"/>
                  </a:cubicBezTo>
                  <a:close/>
                  <a:moveTo>
                    <a:pt x="926306" y="277812"/>
                  </a:moveTo>
                  <a:cubicBezTo>
                    <a:pt x="972593" y="277812"/>
                    <a:pt x="1016031" y="298667"/>
                    <a:pt x="1045940" y="333904"/>
                  </a:cubicBezTo>
                  <a:cubicBezTo>
                    <a:pt x="1050925" y="341095"/>
                    <a:pt x="1050213" y="351163"/>
                    <a:pt x="1043804" y="356197"/>
                  </a:cubicBezTo>
                  <a:cubicBezTo>
                    <a:pt x="1040955" y="359073"/>
                    <a:pt x="1037395" y="359792"/>
                    <a:pt x="1033834" y="359792"/>
                  </a:cubicBezTo>
                  <a:cubicBezTo>
                    <a:pt x="1028849" y="359792"/>
                    <a:pt x="1024577" y="358354"/>
                    <a:pt x="1021728" y="354759"/>
                  </a:cubicBezTo>
                  <a:cubicBezTo>
                    <a:pt x="998229" y="325993"/>
                    <a:pt x="963335" y="309454"/>
                    <a:pt x="926306" y="309454"/>
                  </a:cubicBezTo>
                  <a:cubicBezTo>
                    <a:pt x="889276" y="309454"/>
                    <a:pt x="855095" y="325993"/>
                    <a:pt x="830883" y="354759"/>
                  </a:cubicBezTo>
                  <a:cubicBezTo>
                    <a:pt x="825186" y="361231"/>
                    <a:pt x="815929" y="361950"/>
                    <a:pt x="808808" y="356197"/>
                  </a:cubicBezTo>
                  <a:cubicBezTo>
                    <a:pt x="802399" y="351163"/>
                    <a:pt x="801687" y="341095"/>
                    <a:pt x="807384" y="333904"/>
                  </a:cubicBezTo>
                  <a:cubicBezTo>
                    <a:pt x="836580" y="298667"/>
                    <a:pt x="880019" y="277812"/>
                    <a:pt x="926306" y="277812"/>
                  </a:cubicBezTo>
                  <a:close/>
                  <a:moveTo>
                    <a:pt x="592137" y="277812"/>
                  </a:moveTo>
                  <a:cubicBezTo>
                    <a:pt x="638719" y="277812"/>
                    <a:pt x="682434" y="298667"/>
                    <a:pt x="711817" y="333904"/>
                  </a:cubicBezTo>
                  <a:cubicBezTo>
                    <a:pt x="717550" y="341095"/>
                    <a:pt x="716833" y="351163"/>
                    <a:pt x="710383" y="356197"/>
                  </a:cubicBezTo>
                  <a:cubicBezTo>
                    <a:pt x="707517" y="359073"/>
                    <a:pt x="703934" y="359792"/>
                    <a:pt x="700350" y="359792"/>
                  </a:cubicBezTo>
                  <a:cubicBezTo>
                    <a:pt x="695334" y="359792"/>
                    <a:pt x="691034" y="358354"/>
                    <a:pt x="688167" y="354759"/>
                  </a:cubicBezTo>
                  <a:cubicBezTo>
                    <a:pt x="663802" y="325993"/>
                    <a:pt x="629403" y="309454"/>
                    <a:pt x="592137" y="309454"/>
                  </a:cubicBezTo>
                  <a:cubicBezTo>
                    <a:pt x="554872" y="309454"/>
                    <a:pt x="519756" y="325993"/>
                    <a:pt x="496107" y="354759"/>
                  </a:cubicBezTo>
                  <a:cubicBezTo>
                    <a:pt x="490374" y="361231"/>
                    <a:pt x="480341" y="361950"/>
                    <a:pt x="473891" y="356197"/>
                  </a:cubicBezTo>
                  <a:cubicBezTo>
                    <a:pt x="467441" y="351163"/>
                    <a:pt x="466725" y="341095"/>
                    <a:pt x="471741" y="333904"/>
                  </a:cubicBezTo>
                  <a:cubicBezTo>
                    <a:pt x="501840" y="298667"/>
                    <a:pt x="545555" y="277812"/>
                    <a:pt x="592137" y="277812"/>
                  </a:cubicBezTo>
                  <a:close/>
                  <a:moveTo>
                    <a:pt x="257174" y="277812"/>
                  </a:moveTo>
                  <a:cubicBezTo>
                    <a:pt x="303756" y="277812"/>
                    <a:pt x="347471" y="298667"/>
                    <a:pt x="376854" y="333904"/>
                  </a:cubicBezTo>
                  <a:cubicBezTo>
                    <a:pt x="382587" y="341095"/>
                    <a:pt x="381870" y="351163"/>
                    <a:pt x="375420" y="356197"/>
                  </a:cubicBezTo>
                  <a:cubicBezTo>
                    <a:pt x="372554" y="359073"/>
                    <a:pt x="368254" y="359792"/>
                    <a:pt x="365387" y="359792"/>
                  </a:cubicBezTo>
                  <a:cubicBezTo>
                    <a:pt x="360371" y="359792"/>
                    <a:pt x="356071" y="358354"/>
                    <a:pt x="353204" y="354759"/>
                  </a:cubicBezTo>
                  <a:cubicBezTo>
                    <a:pt x="328839" y="325993"/>
                    <a:pt x="294440" y="309454"/>
                    <a:pt x="257174" y="309454"/>
                  </a:cubicBezTo>
                  <a:cubicBezTo>
                    <a:pt x="219909" y="309454"/>
                    <a:pt x="184793" y="325993"/>
                    <a:pt x="161144" y="354759"/>
                  </a:cubicBezTo>
                  <a:cubicBezTo>
                    <a:pt x="155411" y="361231"/>
                    <a:pt x="145378" y="361950"/>
                    <a:pt x="138928" y="356197"/>
                  </a:cubicBezTo>
                  <a:cubicBezTo>
                    <a:pt x="132478" y="351163"/>
                    <a:pt x="131762" y="341095"/>
                    <a:pt x="136778" y="333904"/>
                  </a:cubicBezTo>
                  <a:cubicBezTo>
                    <a:pt x="166877" y="298667"/>
                    <a:pt x="210592" y="277812"/>
                    <a:pt x="257174" y="277812"/>
                  </a:cubicBezTo>
                  <a:close/>
                  <a:moveTo>
                    <a:pt x="1093351" y="139700"/>
                  </a:moveTo>
                  <a:cubicBezTo>
                    <a:pt x="1139771" y="139700"/>
                    <a:pt x="1182619" y="159665"/>
                    <a:pt x="1212614" y="196030"/>
                  </a:cubicBezTo>
                  <a:cubicBezTo>
                    <a:pt x="1217613" y="202447"/>
                    <a:pt x="1216899" y="212429"/>
                    <a:pt x="1210471" y="218134"/>
                  </a:cubicBezTo>
                  <a:cubicBezTo>
                    <a:pt x="1207615" y="220273"/>
                    <a:pt x="1204044" y="221699"/>
                    <a:pt x="1200473" y="221699"/>
                  </a:cubicBezTo>
                  <a:cubicBezTo>
                    <a:pt x="1195474" y="221699"/>
                    <a:pt x="1191189" y="219560"/>
                    <a:pt x="1188333" y="215994"/>
                  </a:cubicBezTo>
                  <a:cubicBezTo>
                    <a:pt x="1165480" y="188186"/>
                    <a:pt x="1130487" y="171786"/>
                    <a:pt x="1093351" y="171786"/>
                  </a:cubicBezTo>
                  <a:cubicBezTo>
                    <a:pt x="1056215" y="171786"/>
                    <a:pt x="1021936" y="188186"/>
                    <a:pt x="997655" y="215994"/>
                  </a:cubicBezTo>
                  <a:cubicBezTo>
                    <a:pt x="991942" y="222412"/>
                    <a:pt x="982658" y="223838"/>
                    <a:pt x="975516" y="218134"/>
                  </a:cubicBezTo>
                  <a:cubicBezTo>
                    <a:pt x="969089" y="212429"/>
                    <a:pt x="968375" y="202447"/>
                    <a:pt x="974088" y="196030"/>
                  </a:cubicBezTo>
                  <a:cubicBezTo>
                    <a:pt x="1003368" y="159665"/>
                    <a:pt x="1046931" y="139700"/>
                    <a:pt x="1093351" y="139700"/>
                  </a:cubicBezTo>
                  <a:close/>
                  <a:moveTo>
                    <a:pt x="759619" y="139700"/>
                  </a:moveTo>
                  <a:cubicBezTo>
                    <a:pt x="805906" y="139700"/>
                    <a:pt x="849344" y="159665"/>
                    <a:pt x="878541" y="196030"/>
                  </a:cubicBezTo>
                  <a:cubicBezTo>
                    <a:pt x="884238" y="202447"/>
                    <a:pt x="883526" y="212429"/>
                    <a:pt x="877117" y="218134"/>
                  </a:cubicBezTo>
                  <a:cubicBezTo>
                    <a:pt x="874268" y="220273"/>
                    <a:pt x="870708" y="221699"/>
                    <a:pt x="867147" y="221699"/>
                  </a:cubicBezTo>
                  <a:cubicBezTo>
                    <a:pt x="862162" y="221699"/>
                    <a:pt x="857890" y="219560"/>
                    <a:pt x="855041" y="215994"/>
                  </a:cubicBezTo>
                  <a:cubicBezTo>
                    <a:pt x="830830" y="188186"/>
                    <a:pt x="796648" y="171786"/>
                    <a:pt x="759619" y="171786"/>
                  </a:cubicBezTo>
                  <a:cubicBezTo>
                    <a:pt x="722589" y="171786"/>
                    <a:pt x="688408" y="188186"/>
                    <a:pt x="664196" y="215994"/>
                  </a:cubicBezTo>
                  <a:cubicBezTo>
                    <a:pt x="658499" y="222412"/>
                    <a:pt x="649242" y="223838"/>
                    <a:pt x="642121" y="218134"/>
                  </a:cubicBezTo>
                  <a:cubicBezTo>
                    <a:pt x="635712" y="212429"/>
                    <a:pt x="635000" y="202447"/>
                    <a:pt x="640697" y="196030"/>
                  </a:cubicBezTo>
                  <a:cubicBezTo>
                    <a:pt x="669893" y="159665"/>
                    <a:pt x="713332" y="139700"/>
                    <a:pt x="759619" y="139700"/>
                  </a:cubicBezTo>
                  <a:close/>
                  <a:moveTo>
                    <a:pt x="424656" y="139700"/>
                  </a:moveTo>
                  <a:cubicBezTo>
                    <a:pt x="470943" y="139700"/>
                    <a:pt x="514381" y="159665"/>
                    <a:pt x="543578" y="196030"/>
                  </a:cubicBezTo>
                  <a:cubicBezTo>
                    <a:pt x="549275" y="202447"/>
                    <a:pt x="548563" y="212429"/>
                    <a:pt x="542154" y="218134"/>
                  </a:cubicBezTo>
                  <a:cubicBezTo>
                    <a:pt x="539305" y="220273"/>
                    <a:pt x="535745" y="221699"/>
                    <a:pt x="532184" y="221699"/>
                  </a:cubicBezTo>
                  <a:cubicBezTo>
                    <a:pt x="527199" y="221699"/>
                    <a:pt x="522927" y="219560"/>
                    <a:pt x="520078" y="215994"/>
                  </a:cubicBezTo>
                  <a:cubicBezTo>
                    <a:pt x="495867" y="188186"/>
                    <a:pt x="461685" y="171786"/>
                    <a:pt x="424656" y="171786"/>
                  </a:cubicBezTo>
                  <a:cubicBezTo>
                    <a:pt x="387626" y="171786"/>
                    <a:pt x="352733" y="188186"/>
                    <a:pt x="329233" y="215994"/>
                  </a:cubicBezTo>
                  <a:cubicBezTo>
                    <a:pt x="323536" y="222412"/>
                    <a:pt x="313567" y="223838"/>
                    <a:pt x="307158" y="218134"/>
                  </a:cubicBezTo>
                  <a:cubicBezTo>
                    <a:pt x="300749" y="212429"/>
                    <a:pt x="300037" y="202447"/>
                    <a:pt x="305022" y="196030"/>
                  </a:cubicBezTo>
                  <a:cubicBezTo>
                    <a:pt x="334930" y="159665"/>
                    <a:pt x="378369" y="139700"/>
                    <a:pt x="424656" y="139700"/>
                  </a:cubicBezTo>
                  <a:close/>
                  <a:moveTo>
                    <a:pt x="926306" y="0"/>
                  </a:moveTo>
                  <a:cubicBezTo>
                    <a:pt x="972593" y="0"/>
                    <a:pt x="1016031" y="20855"/>
                    <a:pt x="1045940" y="56092"/>
                  </a:cubicBezTo>
                  <a:cubicBezTo>
                    <a:pt x="1050925" y="63283"/>
                    <a:pt x="1050213" y="72632"/>
                    <a:pt x="1043804" y="78385"/>
                  </a:cubicBezTo>
                  <a:cubicBezTo>
                    <a:pt x="1040955" y="81261"/>
                    <a:pt x="1037395" y="81980"/>
                    <a:pt x="1033834" y="81980"/>
                  </a:cubicBezTo>
                  <a:cubicBezTo>
                    <a:pt x="1028849" y="81980"/>
                    <a:pt x="1024577" y="80542"/>
                    <a:pt x="1021728" y="76947"/>
                  </a:cubicBezTo>
                  <a:cubicBezTo>
                    <a:pt x="998229" y="48181"/>
                    <a:pt x="963335" y="31642"/>
                    <a:pt x="926306" y="31642"/>
                  </a:cubicBezTo>
                  <a:cubicBezTo>
                    <a:pt x="889276" y="31642"/>
                    <a:pt x="855095" y="48181"/>
                    <a:pt x="830883" y="76947"/>
                  </a:cubicBezTo>
                  <a:cubicBezTo>
                    <a:pt x="825186" y="83419"/>
                    <a:pt x="815929" y="84138"/>
                    <a:pt x="808808" y="78385"/>
                  </a:cubicBezTo>
                  <a:cubicBezTo>
                    <a:pt x="802399" y="72632"/>
                    <a:pt x="801687" y="63283"/>
                    <a:pt x="807384" y="56092"/>
                  </a:cubicBezTo>
                  <a:cubicBezTo>
                    <a:pt x="836580" y="20855"/>
                    <a:pt x="880019" y="0"/>
                    <a:pt x="926306" y="0"/>
                  </a:cubicBezTo>
                  <a:close/>
                  <a:moveTo>
                    <a:pt x="592137" y="0"/>
                  </a:moveTo>
                  <a:cubicBezTo>
                    <a:pt x="638719" y="0"/>
                    <a:pt x="682434" y="20855"/>
                    <a:pt x="711817" y="56092"/>
                  </a:cubicBezTo>
                  <a:cubicBezTo>
                    <a:pt x="717550" y="63283"/>
                    <a:pt x="716833" y="72632"/>
                    <a:pt x="710383" y="78385"/>
                  </a:cubicBezTo>
                  <a:cubicBezTo>
                    <a:pt x="707517" y="81261"/>
                    <a:pt x="703934" y="81980"/>
                    <a:pt x="700350" y="81980"/>
                  </a:cubicBezTo>
                  <a:cubicBezTo>
                    <a:pt x="695334" y="81980"/>
                    <a:pt x="691034" y="80542"/>
                    <a:pt x="688167" y="76947"/>
                  </a:cubicBezTo>
                  <a:cubicBezTo>
                    <a:pt x="663802" y="48181"/>
                    <a:pt x="629403" y="31642"/>
                    <a:pt x="592137" y="31642"/>
                  </a:cubicBezTo>
                  <a:cubicBezTo>
                    <a:pt x="554872" y="31642"/>
                    <a:pt x="519756" y="48181"/>
                    <a:pt x="496107" y="76947"/>
                  </a:cubicBezTo>
                  <a:cubicBezTo>
                    <a:pt x="490374" y="83419"/>
                    <a:pt x="480341" y="84138"/>
                    <a:pt x="473891" y="78385"/>
                  </a:cubicBezTo>
                  <a:cubicBezTo>
                    <a:pt x="467441" y="72632"/>
                    <a:pt x="466725" y="63283"/>
                    <a:pt x="471741" y="56092"/>
                  </a:cubicBezTo>
                  <a:cubicBezTo>
                    <a:pt x="501840" y="20855"/>
                    <a:pt x="545555" y="0"/>
                    <a:pt x="59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 dirty="0"/>
            </a:p>
          </p:txBody>
        </p:sp>
      </p:grpSp>
      <p:sp>
        <p:nvSpPr>
          <p:cNvPr id="15" name="Title 4"/>
          <p:cNvSpPr txBox="1">
            <a:spLocks/>
          </p:cNvSpPr>
          <p:nvPr/>
        </p:nvSpPr>
        <p:spPr bwMode="blackWhite">
          <a:xfrm>
            <a:off x="804397" y="3913719"/>
            <a:ext cx="2368175" cy="29084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GB" sz="1050" dirty="0"/>
              <a:t>Extended shift duty hours of LASTMA officials to 10pm </a:t>
            </a:r>
            <a:endParaRPr lang="en-US" sz="1050" dirty="0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354376" y="3895943"/>
            <a:ext cx="326400" cy="326400"/>
            <a:chOff x="5273675" y="2606675"/>
            <a:chExt cx="1644650" cy="1644650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5522912" y="2882900"/>
              <a:ext cx="1147226" cy="1092200"/>
            </a:xfrm>
            <a:custGeom>
              <a:avLst/>
              <a:gdLst>
                <a:gd name="connsiteX0" fmla="*/ 374800 w 1147226"/>
                <a:gd name="connsiteY0" fmla="*/ 816588 h 1092200"/>
                <a:gd name="connsiteX1" fmla="*/ 362768 w 1147226"/>
                <a:gd name="connsiteY1" fmla="*/ 826510 h 1092200"/>
                <a:gd name="connsiteX2" fmla="*/ 369743 w 1147226"/>
                <a:gd name="connsiteY2" fmla="*/ 854652 h 1092200"/>
                <a:gd name="connsiteX3" fmla="*/ 397645 w 1147226"/>
                <a:gd name="connsiteY3" fmla="*/ 847436 h 1092200"/>
                <a:gd name="connsiteX4" fmla="*/ 389972 w 1147226"/>
                <a:gd name="connsiteY4" fmla="*/ 818573 h 1092200"/>
                <a:gd name="connsiteX5" fmla="*/ 374800 w 1147226"/>
                <a:gd name="connsiteY5" fmla="*/ 816588 h 1092200"/>
                <a:gd name="connsiteX6" fmla="*/ 718639 w 1147226"/>
                <a:gd name="connsiteY6" fmla="*/ 814945 h 1092200"/>
                <a:gd name="connsiteX7" fmla="*/ 703118 w 1147226"/>
                <a:gd name="connsiteY7" fmla="*/ 816900 h 1092200"/>
                <a:gd name="connsiteX8" fmla="*/ 696143 w 1147226"/>
                <a:gd name="connsiteY8" fmla="*/ 845333 h 1092200"/>
                <a:gd name="connsiteX9" fmla="*/ 723347 w 1147226"/>
                <a:gd name="connsiteY9" fmla="*/ 853152 h 1092200"/>
                <a:gd name="connsiteX10" fmla="*/ 731020 w 1147226"/>
                <a:gd name="connsiteY10" fmla="*/ 824719 h 1092200"/>
                <a:gd name="connsiteX11" fmla="*/ 718639 w 1147226"/>
                <a:gd name="connsiteY11" fmla="*/ 814945 h 1092200"/>
                <a:gd name="connsiteX12" fmla="*/ 263994 w 1147226"/>
                <a:gd name="connsiteY12" fmla="*/ 694295 h 1092200"/>
                <a:gd name="connsiteX13" fmla="*/ 247939 w 1147226"/>
                <a:gd name="connsiteY13" fmla="*/ 696250 h 1092200"/>
                <a:gd name="connsiteX14" fmla="*/ 240723 w 1147226"/>
                <a:gd name="connsiteY14" fmla="*/ 724683 h 1092200"/>
                <a:gd name="connsiteX15" fmla="*/ 268865 w 1147226"/>
                <a:gd name="connsiteY15" fmla="*/ 732502 h 1092200"/>
                <a:gd name="connsiteX16" fmla="*/ 276803 w 1147226"/>
                <a:gd name="connsiteY16" fmla="*/ 704069 h 1092200"/>
                <a:gd name="connsiteX17" fmla="*/ 263994 w 1147226"/>
                <a:gd name="connsiteY17" fmla="*/ 694295 h 1092200"/>
                <a:gd name="connsiteX18" fmla="*/ 830684 w 1147226"/>
                <a:gd name="connsiteY18" fmla="*/ 691244 h 1092200"/>
                <a:gd name="connsiteX19" fmla="*/ 818466 w 1147226"/>
                <a:gd name="connsiteY19" fmla="*/ 701344 h 1092200"/>
                <a:gd name="connsiteX20" fmla="*/ 825549 w 1147226"/>
                <a:gd name="connsiteY20" fmla="*/ 730725 h 1092200"/>
                <a:gd name="connsiteX21" fmla="*/ 853880 w 1147226"/>
                <a:gd name="connsiteY21" fmla="*/ 722645 h 1092200"/>
                <a:gd name="connsiteX22" fmla="*/ 846089 w 1147226"/>
                <a:gd name="connsiteY22" fmla="*/ 693264 h 1092200"/>
                <a:gd name="connsiteX23" fmla="*/ 830684 w 1147226"/>
                <a:gd name="connsiteY23" fmla="*/ 691244 h 1092200"/>
                <a:gd name="connsiteX24" fmla="*/ 738770 w 1147226"/>
                <a:gd name="connsiteY24" fmla="*/ 377854 h 1092200"/>
                <a:gd name="connsiteX25" fmla="*/ 728980 w 1147226"/>
                <a:gd name="connsiteY25" fmla="*/ 380546 h 1092200"/>
                <a:gd name="connsiteX26" fmla="*/ 555972 w 1147226"/>
                <a:gd name="connsiteY26" fmla="*/ 512662 h 1092200"/>
                <a:gd name="connsiteX27" fmla="*/ 546716 w 1147226"/>
                <a:gd name="connsiteY27" fmla="*/ 511944 h 1092200"/>
                <a:gd name="connsiteX28" fmla="*/ 534613 w 1147226"/>
                <a:gd name="connsiteY28" fmla="*/ 514098 h 1092200"/>
                <a:gd name="connsiteX29" fmla="*/ 422121 w 1147226"/>
                <a:gd name="connsiteY29" fmla="*/ 450912 h 1092200"/>
                <a:gd name="connsiteX30" fmla="*/ 403610 w 1147226"/>
                <a:gd name="connsiteY30" fmla="*/ 455220 h 1092200"/>
                <a:gd name="connsiteX31" fmla="*/ 407882 w 1147226"/>
                <a:gd name="connsiteY31" fmla="*/ 473889 h 1092200"/>
                <a:gd name="connsiteX32" fmla="*/ 513253 w 1147226"/>
                <a:gd name="connsiteY32" fmla="*/ 547127 h 1092200"/>
                <a:gd name="connsiteX33" fmla="*/ 546716 w 1147226"/>
                <a:gd name="connsiteY33" fmla="*/ 579438 h 1092200"/>
                <a:gd name="connsiteX34" fmla="*/ 579467 w 1147226"/>
                <a:gd name="connsiteY34" fmla="*/ 545691 h 1092200"/>
                <a:gd name="connsiteX35" fmla="*/ 579467 w 1147226"/>
                <a:gd name="connsiteY35" fmla="*/ 544255 h 1092200"/>
                <a:gd name="connsiteX36" fmla="*/ 745356 w 1147226"/>
                <a:gd name="connsiteY36" fmla="*/ 401369 h 1092200"/>
                <a:gd name="connsiteX37" fmla="*/ 747491 w 1147226"/>
                <a:gd name="connsiteY37" fmla="*/ 382700 h 1092200"/>
                <a:gd name="connsiteX38" fmla="*/ 738770 w 1147226"/>
                <a:gd name="connsiteY38" fmla="*/ 377854 h 1092200"/>
                <a:gd name="connsiteX39" fmla="*/ 251943 w 1147226"/>
                <a:gd name="connsiteY39" fmla="*/ 359389 h 1092200"/>
                <a:gd name="connsiteX40" fmla="*/ 239135 w 1147226"/>
                <a:gd name="connsiteY40" fmla="*/ 369310 h 1092200"/>
                <a:gd name="connsiteX41" fmla="*/ 247072 w 1147226"/>
                <a:gd name="connsiteY41" fmla="*/ 397452 h 1092200"/>
                <a:gd name="connsiteX42" fmla="*/ 275215 w 1147226"/>
                <a:gd name="connsiteY42" fmla="*/ 390236 h 1092200"/>
                <a:gd name="connsiteX43" fmla="*/ 267999 w 1147226"/>
                <a:gd name="connsiteY43" fmla="*/ 361373 h 1092200"/>
                <a:gd name="connsiteX44" fmla="*/ 251943 w 1147226"/>
                <a:gd name="connsiteY44" fmla="*/ 359389 h 1092200"/>
                <a:gd name="connsiteX45" fmla="*/ 839809 w 1147226"/>
                <a:gd name="connsiteY45" fmla="*/ 357745 h 1092200"/>
                <a:gd name="connsiteX46" fmla="*/ 824670 w 1147226"/>
                <a:gd name="connsiteY46" fmla="*/ 359700 h 1092200"/>
                <a:gd name="connsiteX47" fmla="*/ 816878 w 1147226"/>
                <a:gd name="connsiteY47" fmla="*/ 388133 h 1092200"/>
                <a:gd name="connsiteX48" fmla="*/ 845210 w 1147226"/>
                <a:gd name="connsiteY48" fmla="*/ 395952 h 1092200"/>
                <a:gd name="connsiteX49" fmla="*/ 852292 w 1147226"/>
                <a:gd name="connsiteY49" fmla="*/ 367519 h 1092200"/>
                <a:gd name="connsiteX50" fmla="*/ 839809 w 1147226"/>
                <a:gd name="connsiteY50" fmla="*/ 357745 h 1092200"/>
                <a:gd name="connsiteX51" fmla="*/ 383056 w 1147226"/>
                <a:gd name="connsiteY51" fmla="*/ 237025 h 1092200"/>
                <a:gd name="connsiteX52" fmla="*/ 367001 w 1147226"/>
                <a:gd name="connsiteY52" fmla="*/ 238943 h 1092200"/>
                <a:gd name="connsiteX53" fmla="*/ 359785 w 1147226"/>
                <a:gd name="connsiteY53" fmla="*/ 266845 h 1092200"/>
                <a:gd name="connsiteX54" fmla="*/ 388649 w 1147226"/>
                <a:gd name="connsiteY54" fmla="*/ 273821 h 1092200"/>
                <a:gd name="connsiteX55" fmla="*/ 395865 w 1147226"/>
                <a:gd name="connsiteY55" fmla="*/ 246616 h 1092200"/>
                <a:gd name="connsiteX56" fmla="*/ 383056 w 1147226"/>
                <a:gd name="connsiteY56" fmla="*/ 237025 h 1092200"/>
                <a:gd name="connsiteX57" fmla="*/ 705968 w 1147226"/>
                <a:gd name="connsiteY57" fmla="*/ 235596 h 1092200"/>
                <a:gd name="connsiteX58" fmla="*/ 693160 w 1147226"/>
                <a:gd name="connsiteY58" fmla="*/ 245281 h 1092200"/>
                <a:gd name="connsiteX59" fmla="*/ 701097 w 1147226"/>
                <a:gd name="connsiteY59" fmla="*/ 273714 h 1092200"/>
                <a:gd name="connsiteX60" fmla="*/ 729240 w 1147226"/>
                <a:gd name="connsiteY60" fmla="*/ 265895 h 1092200"/>
                <a:gd name="connsiteX61" fmla="*/ 722024 w 1147226"/>
                <a:gd name="connsiteY61" fmla="*/ 238173 h 1092200"/>
                <a:gd name="connsiteX62" fmla="*/ 705968 w 1147226"/>
                <a:gd name="connsiteY62" fmla="*/ 235596 h 1092200"/>
                <a:gd name="connsiteX63" fmla="*/ 524323 w 1147226"/>
                <a:gd name="connsiteY63" fmla="*/ 171450 h 1092200"/>
                <a:gd name="connsiteX64" fmla="*/ 524323 w 1147226"/>
                <a:gd name="connsiteY64" fmla="*/ 211413 h 1092200"/>
                <a:gd name="connsiteX65" fmla="*/ 545029 w 1147226"/>
                <a:gd name="connsiteY65" fmla="*/ 232108 h 1092200"/>
                <a:gd name="connsiteX66" fmla="*/ 565735 w 1147226"/>
                <a:gd name="connsiteY66" fmla="*/ 211413 h 1092200"/>
                <a:gd name="connsiteX67" fmla="*/ 565735 w 1147226"/>
                <a:gd name="connsiteY67" fmla="*/ 171450 h 1092200"/>
                <a:gd name="connsiteX68" fmla="*/ 919162 w 1147226"/>
                <a:gd name="connsiteY68" fmla="*/ 523978 h 1092200"/>
                <a:gd name="connsiteX69" fmla="*/ 918448 w 1147226"/>
                <a:gd name="connsiteY69" fmla="*/ 523978 h 1092200"/>
                <a:gd name="connsiteX70" fmla="*/ 879892 w 1147226"/>
                <a:gd name="connsiteY70" fmla="*/ 523978 h 1092200"/>
                <a:gd name="connsiteX71" fmla="*/ 859187 w 1147226"/>
                <a:gd name="connsiteY71" fmla="*/ 544673 h 1092200"/>
                <a:gd name="connsiteX72" fmla="*/ 879892 w 1147226"/>
                <a:gd name="connsiteY72" fmla="*/ 565368 h 1092200"/>
                <a:gd name="connsiteX73" fmla="*/ 919162 w 1147226"/>
                <a:gd name="connsiteY73" fmla="*/ 565368 h 1092200"/>
                <a:gd name="connsiteX74" fmla="*/ 567877 w 1147226"/>
                <a:gd name="connsiteY74" fmla="*/ 920750 h 1092200"/>
                <a:gd name="connsiteX75" fmla="*/ 567877 w 1147226"/>
                <a:gd name="connsiteY75" fmla="*/ 880787 h 1092200"/>
                <a:gd name="connsiteX76" fmla="*/ 547171 w 1147226"/>
                <a:gd name="connsiteY76" fmla="*/ 860093 h 1092200"/>
                <a:gd name="connsiteX77" fmla="*/ 526465 w 1147226"/>
                <a:gd name="connsiteY77" fmla="*/ 880787 h 1092200"/>
                <a:gd name="connsiteX78" fmla="*/ 526465 w 1147226"/>
                <a:gd name="connsiteY78" fmla="*/ 920750 h 1092200"/>
                <a:gd name="connsiteX79" fmla="*/ 497905 w 1147226"/>
                <a:gd name="connsiteY79" fmla="*/ 917896 h 1092200"/>
                <a:gd name="connsiteX80" fmla="*/ 497191 w 1147226"/>
                <a:gd name="connsiteY80" fmla="*/ 917896 h 1092200"/>
                <a:gd name="connsiteX81" fmla="*/ 489337 w 1147226"/>
                <a:gd name="connsiteY81" fmla="*/ 917182 h 1092200"/>
                <a:gd name="connsiteX82" fmla="*/ 486481 w 1147226"/>
                <a:gd name="connsiteY82" fmla="*/ 916468 h 1092200"/>
                <a:gd name="connsiteX83" fmla="*/ 480769 w 1147226"/>
                <a:gd name="connsiteY83" fmla="*/ 915755 h 1092200"/>
                <a:gd name="connsiteX84" fmla="*/ 475771 w 1147226"/>
                <a:gd name="connsiteY84" fmla="*/ 914328 h 1092200"/>
                <a:gd name="connsiteX85" fmla="*/ 472915 w 1147226"/>
                <a:gd name="connsiteY85" fmla="*/ 914328 h 1092200"/>
                <a:gd name="connsiteX86" fmla="*/ 466489 w 1147226"/>
                <a:gd name="connsiteY86" fmla="*/ 912900 h 1092200"/>
                <a:gd name="connsiteX87" fmla="*/ 464347 w 1147226"/>
                <a:gd name="connsiteY87" fmla="*/ 912187 h 1092200"/>
                <a:gd name="connsiteX88" fmla="*/ 457207 w 1147226"/>
                <a:gd name="connsiteY88" fmla="*/ 910759 h 1092200"/>
                <a:gd name="connsiteX89" fmla="*/ 173037 w 1147226"/>
                <a:gd name="connsiteY89" fmla="*/ 568222 h 1092200"/>
                <a:gd name="connsiteX90" fmla="*/ 212307 w 1147226"/>
                <a:gd name="connsiteY90" fmla="*/ 568222 h 1092200"/>
                <a:gd name="connsiteX91" fmla="*/ 233013 w 1147226"/>
                <a:gd name="connsiteY91" fmla="*/ 547527 h 1092200"/>
                <a:gd name="connsiteX92" fmla="*/ 212307 w 1147226"/>
                <a:gd name="connsiteY92" fmla="*/ 526119 h 1092200"/>
                <a:gd name="connsiteX93" fmla="*/ 173037 w 1147226"/>
                <a:gd name="connsiteY93" fmla="*/ 526119 h 1092200"/>
                <a:gd name="connsiteX94" fmla="*/ 378668 w 1147226"/>
                <a:gd name="connsiteY94" fmla="*/ 210699 h 1092200"/>
                <a:gd name="connsiteX95" fmla="*/ 382952 w 1147226"/>
                <a:gd name="connsiteY95" fmla="*/ 207845 h 1092200"/>
                <a:gd name="connsiteX96" fmla="*/ 384380 w 1147226"/>
                <a:gd name="connsiteY96" fmla="*/ 207131 h 1092200"/>
                <a:gd name="connsiteX97" fmla="*/ 391520 w 1147226"/>
                <a:gd name="connsiteY97" fmla="*/ 204277 h 1092200"/>
                <a:gd name="connsiteX98" fmla="*/ 392234 w 1147226"/>
                <a:gd name="connsiteY98" fmla="*/ 204277 h 1092200"/>
                <a:gd name="connsiteX99" fmla="*/ 524323 w 1147226"/>
                <a:gd name="connsiteY99" fmla="*/ 171450 h 1092200"/>
                <a:gd name="connsiteX100" fmla="*/ 545662 w 1147226"/>
                <a:gd name="connsiteY100" fmla="*/ 142874 h 1092200"/>
                <a:gd name="connsiteX101" fmla="*/ 259675 w 1147226"/>
                <a:gd name="connsiteY101" fmla="*/ 261367 h 1092200"/>
                <a:gd name="connsiteX102" fmla="*/ 141286 w 1147226"/>
                <a:gd name="connsiteY102" fmla="*/ 546893 h 1092200"/>
                <a:gd name="connsiteX103" fmla="*/ 259675 w 1147226"/>
                <a:gd name="connsiteY103" fmla="*/ 832419 h 1092200"/>
                <a:gd name="connsiteX104" fmla="*/ 545662 w 1147226"/>
                <a:gd name="connsiteY104" fmla="*/ 950912 h 1092200"/>
                <a:gd name="connsiteX105" fmla="*/ 830936 w 1147226"/>
                <a:gd name="connsiteY105" fmla="*/ 832419 h 1092200"/>
                <a:gd name="connsiteX106" fmla="*/ 949324 w 1147226"/>
                <a:gd name="connsiteY106" fmla="*/ 546893 h 1092200"/>
                <a:gd name="connsiteX107" fmla="*/ 830936 w 1147226"/>
                <a:gd name="connsiteY107" fmla="*/ 261367 h 1092200"/>
                <a:gd name="connsiteX108" fmla="*/ 545662 w 1147226"/>
                <a:gd name="connsiteY108" fmla="*/ 142874 h 1092200"/>
                <a:gd name="connsiteX109" fmla="*/ 546099 w 1147226"/>
                <a:gd name="connsiteY109" fmla="*/ 112712 h 1092200"/>
                <a:gd name="connsiteX110" fmla="*/ 979487 w 1147226"/>
                <a:gd name="connsiteY110" fmla="*/ 546100 h 1092200"/>
                <a:gd name="connsiteX111" fmla="*/ 546099 w 1147226"/>
                <a:gd name="connsiteY111" fmla="*/ 979488 h 1092200"/>
                <a:gd name="connsiteX112" fmla="*/ 112711 w 1147226"/>
                <a:gd name="connsiteY112" fmla="*/ 546100 h 1092200"/>
                <a:gd name="connsiteX113" fmla="*/ 546099 w 1147226"/>
                <a:gd name="connsiteY113" fmla="*/ 112712 h 1092200"/>
                <a:gd name="connsiteX114" fmla="*/ 545781 w 1147226"/>
                <a:gd name="connsiteY114" fmla="*/ 0 h 1092200"/>
                <a:gd name="connsiteX115" fmla="*/ 1091562 w 1147226"/>
                <a:gd name="connsiteY115" fmla="*/ 543241 h 1092200"/>
                <a:gd name="connsiteX116" fmla="*/ 1140789 w 1147226"/>
                <a:gd name="connsiteY116" fmla="*/ 543241 h 1092200"/>
                <a:gd name="connsiteX117" fmla="*/ 1145783 w 1147226"/>
                <a:gd name="connsiteY117" fmla="*/ 553963 h 1092200"/>
                <a:gd name="connsiteX118" fmla="*/ 1081573 w 1147226"/>
                <a:gd name="connsiteY118" fmla="*/ 639738 h 1092200"/>
                <a:gd name="connsiteX119" fmla="*/ 1070158 w 1147226"/>
                <a:gd name="connsiteY119" fmla="*/ 639738 h 1092200"/>
                <a:gd name="connsiteX120" fmla="*/ 1005949 w 1147226"/>
                <a:gd name="connsiteY120" fmla="*/ 553963 h 1092200"/>
                <a:gd name="connsiteX121" fmla="*/ 1010943 w 1147226"/>
                <a:gd name="connsiteY121" fmla="*/ 543241 h 1092200"/>
                <a:gd name="connsiteX122" fmla="*/ 1060170 w 1147226"/>
                <a:gd name="connsiteY122" fmla="*/ 543241 h 1092200"/>
                <a:gd name="connsiteX123" fmla="*/ 545781 w 1147226"/>
                <a:gd name="connsiteY123" fmla="*/ 31451 h 1092200"/>
                <a:gd name="connsiteX124" fmla="*/ 31391 w 1147226"/>
                <a:gd name="connsiteY124" fmla="*/ 546100 h 1092200"/>
                <a:gd name="connsiteX125" fmla="*/ 545781 w 1147226"/>
                <a:gd name="connsiteY125" fmla="*/ 1060749 h 1092200"/>
                <a:gd name="connsiteX126" fmla="*/ 561477 w 1147226"/>
                <a:gd name="connsiteY126" fmla="*/ 1076475 h 1092200"/>
                <a:gd name="connsiteX127" fmla="*/ 545781 w 1147226"/>
                <a:gd name="connsiteY127" fmla="*/ 1092200 h 1092200"/>
                <a:gd name="connsiteX128" fmla="*/ 0 w 1147226"/>
                <a:gd name="connsiteY128" fmla="*/ 546100 h 1092200"/>
                <a:gd name="connsiteX129" fmla="*/ 545781 w 1147226"/>
                <a:gd name="connsiteY129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1147226" h="1092200">
                  <a:moveTo>
                    <a:pt x="374800" y="816588"/>
                  </a:moveTo>
                  <a:cubicBezTo>
                    <a:pt x="369917" y="818032"/>
                    <a:pt x="365558" y="821459"/>
                    <a:pt x="362768" y="826510"/>
                  </a:cubicBezTo>
                  <a:cubicBezTo>
                    <a:pt x="357187" y="836613"/>
                    <a:pt x="359977" y="848880"/>
                    <a:pt x="369743" y="854652"/>
                  </a:cubicBezTo>
                  <a:cubicBezTo>
                    <a:pt x="379509" y="860425"/>
                    <a:pt x="392065" y="857539"/>
                    <a:pt x="397645" y="847436"/>
                  </a:cubicBezTo>
                  <a:cubicBezTo>
                    <a:pt x="403225" y="837334"/>
                    <a:pt x="399738" y="824346"/>
                    <a:pt x="389972" y="818573"/>
                  </a:cubicBezTo>
                  <a:cubicBezTo>
                    <a:pt x="385089" y="815687"/>
                    <a:pt x="379683" y="815145"/>
                    <a:pt x="374800" y="816588"/>
                  </a:cubicBezTo>
                  <a:close/>
                  <a:moveTo>
                    <a:pt x="718639" y="814945"/>
                  </a:moveTo>
                  <a:cubicBezTo>
                    <a:pt x="713581" y="813523"/>
                    <a:pt x="708001" y="814056"/>
                    <a:pt x="703118" y="816900"/>
                  </a:cubicBezTo>
                  <a:cubicBezTo>
                    <a:pt x="694050" y="822586"/>
                    <a:pt x="690562" y="835381"/>
                    <a:pt x="696143" y="845333"/>
                  </a:cubicBezTo>
                  <a:cubicBezTo>
                    <a:pt x="701723" y="855284"/>
                    <a:pt x="714279" y="858838"/>
                    <a:pt x="723347" y="853152"/>
                  </a:cubicBezTo>
                  <a:cubicBezTo>
                    <a:pt x="733113" y="847465"/>
                    <a:pt x="736600" y="834670"/>
                    <a:pt x="731020" y="824719"/>
                  </a:cubicBezTo>
                  <a:cubicBezTo>
                    <a:pt x="728230" y="819743"/>
                    <a:pt x="723696" y="816366"/>
                    <a:pt x="718639" y="814945"/>
                  </a:cubicBezTo>
                  <a:close/>
                  <a:moveTo>
                    <a:pt x="263994" y="694295"/>
                  </a:moveTo>
                  <a:cubicBezTo>
                    <a:pt x="258763" y="692873"/>
                    <a:pt x="252990" y="693406"/>
                    <a:pt x="247939" y="696250"/>
                  </a:cubicBezTo>
                  <a:cubicBezTo>
                    <a:pt x="237837" y="701936"/>
                    <a:pt x="234950" y="714731"/>
                    <a:pt x="240723" y="724683"/>
                  </a:cubicBezTo>
                  <a:cubicBezTo>
                    <a:pt x="246496" y="734634"/>
                    <a:pt x="258763" y="738188"/>
                    <a:pt x="268865" y="732502"/>
                  </a:cubicBezTo>
                  <a:cubicBezTo>
                    <a:pt x="278967" y="726815"/>
                    <a:pt x="282575" y="714020"/>
                    <a:pt x="276803" y="704069"/>
                  </a:cubicBezTo>
                  <a:cubicBezTo>
                    <a:pt x="273916" y="699093"/>
                    <a:pt x="269226" y="695717"/>
                    <a:pt x="263994" y="694295"/>
                  </a:cubicBezTo>
                  <a:close/>
                  <a:moveTo>
                    <a:pt x="830684" y="691244"/>
                  </a:moveTo>
                  <a:cubicBezTo>
                    <a:pt x="825726" y="692713"/>
                    <a:pt x="821300" y="696202"/>
                    <a:pt x="818466" y="701344"/>
                  </a:cubicBezTo>
                  <a:cubicBezTo>
                    <a:pt x="812800" y="711627"/>
                    <a:pt x="815633" y="724849"/>
                    <a:pt x="825549" y="730725"/>
                  </a:cubicBezTo>
                  <a:cubicBezTo>
                    <a:pt x="835465" y="736601"/>
                    <a:pt x="848214" y="732929"/>
                    <a:pt x="853880" y="722645"/>
                  </a:cubicBezTo>
                  <a:cubicBezTo>
                    <a:pt x="858838" y="712362"/>
                    <a:pt x="855297" y="699140"/>
                    <a:pt x="846089" y="693264"/>
                  </a:cubicBezTo>
                  <a:cubicBezTo>
                    <a:pt x="841131" y="690326"/>
                    <a:pt x="835642" y="689775"/>
                    <a:pt x="830684" y="691244"/>
                  </a:cubicBezTo>
                  <a:close/>
                  <a:moveTo>
                    <a:pt x="738770" y="377854"/>
                  </a:moveTo>
                  <a:cubicBezTo>
                    <a:pt x="735388" y="377495"/>
                    <a:pt x="731828" y="378392"/>
                    <a:pt x="728980" y="380546"/>
                  </a:cubicBezTo>
                  <a:cubicBezTo>
                    <a:pt x="728980" y="380546"/>
                    <a:pt x="728980" y="380546"/>
                    <a:pt x="555972" y="512662"/>
                  </a:cubicBezTo>
                  <a:cubicBezTo>
                    <a:pt x="553124" y="511944"/>
                    <a:pt x="549564" y="511944"/>
                    <a:pt x="546716" y="511944"/>
                  </a:cubicBezTo>
                  <a:cubicBezTo>
                    <a:pt x="542444" y="511944"/>
                    <a:pt x="538172" y="512662"/>
                    <a:pt x="534613" y="514098"/>
                  </a:cubicBezTo>
                  <a:cubicBezTo>
                    <a:pt x="534613" y="514098"/>
                    <a:pt x="534613" y="514098"/>
                    <a:pt x="422121" y="450912"/>
                  </a:cubicBezTo>
                  <a:cubicBezTo>
                    <a:pt x="415714" y="447322"/>
                    <a:pt x="407882" y="449476"/>
                    <a:pt x="403610" y="455220"/>
                  </a:cubicBezTo>
                  <a:cubicBezTo>
                    <a:pt x="400050" y="461683"/>
                    <a:pt x="401474" y="469581"/>
                    <a:pt x="407882" y="473889"/>
                  </a:cubicBezTo>
                  <a:cubicBezTo>
                    <a:pt x="407882" y="473889"/>
                    <a:pt x="407882" y="473889"/>
                    <a:pt x="513253" y="547127"/>
                  </a:cubicBezTo>
                  <a:cubicBezTo>
                    <a:pt x="513965" y="565078"/>
                    <a:pt x="528917" y="579438"/>
                    <a:pt x="546716" y="579438"/>
                  </a:cubicBezTo>
                  <a:cubicBezTo>
                    <a:pt x="565227" y="579438"/>
                    <a:pt x="579467" y="564360"/>
                    <a:pt x="579467" y="545691"/>
                  </a:cubicBezTo>
                  <a:cubicBezTo>
                    <a:pt x="579467" y="544973"/>
                    <a:pt x="579467" y="544973"/>
                    <a:pt x="579467" y="544255"/>
                  </a:cubicBezTo>
                  <a:cubicBezTo>
                    <a:pt x="579467" y="544255"/>
                    <a:pt x="579467" y="544255"/>
                    <a:pt x="745356" y="401369"/>
                  </a:cubicBezTo>
                  <a:cubicBezTo>
                    <a:pt x="751051" y="397061"/>
                    <a:pt x="752475" y="388444"/>
                    <a:pt x="747491" y="382700"/>
                  </a:cubicBezTo>
                  <a:cubicBezTo>
                    <a:pt x="745355" y="379828"/>
                    <a:pt x="742152" y="378213"/>
                    <a:pt x="738770" y="377854"/>
                  </a:cubicBezTo>
                  <a:close/>
                  <a:moveTo>
                    <a:pt x="251943" y="359389"/>
                  </a:moveTo>
                  <a:cubicBezTo>
                    <a:pt x="246712" y="360832"/>
                    <a:pt x="242021" y="364259"/>
                    <a:pt x="239135" y="369310"/>
                  </a:cubicBezTo>
                  <a:cubicBezTo>
                    <a:pt x="233362" y="379413"/>
                    <a:pt x="236970" y="391680"/>
                    <a:pt x="247072" y="397452"/>
                  </a:cubicBezTo>
                  <a:cubicBezTo>
                    <a:pt x="257175" y="403225"/>
                    <a:pt x="269442" y="400339"/>
                    <a:pt x="275215" y="390236"/>
                  </a:cubicBezTo>
                  <a:cubicBezTo>
                    <a:pt x="280987" y="380134"/>
                    <a:pt x="278101" y="367146"/>
                    <a:pt x="267999" y="361373"/>
                  </a:cubicBezTo>
                  <a:cubicBezTo>
                    <a:pt x="262948" y="358487"/>
                    <a:pt x="257175" y="357945"/>
                    <a:pt x="251943" y="359389"/>
                  </a:cubicBezTo>
                  <a:close/>
                  <a:moveTo>
                    <a:pt x="839809" y="357745"/>
                  </a:moveTo>
                  <a:cubicBezTo>
                    <a:pt x="834763" y="356323"/>
                    <a:pt x="829273" y="356856"/>
                    <a:pt x="824670" y="359700"/>
                  </a:cubicBezTo>
                  <a:cubicBezTo>
                    <a:pt x="814754" y="365386"/>
                    <a:pt x="811212" y="378181"/>
                    <a:pt x="816878" y="388133"/>
                  </a:cubicBezTo>
                  <a:cubicBezTo>
                    <a:pt x="822545" y="398084"/>
                    <a:pt x="835294" y="401638"/>
                    <a:pt x="845210" y="395952"/>
                  </a:cubicBezTo>
                  <a:cubicBezTo>
                    <a:pt x="854417" y="390265"/>
                    <a:pt x="857250" y="377470"/>
                    <a:pt x="852292" y="367519"/>
                  </a:cubicBezTo>
                  <a:cubicBezTo>
                    <a:pt x="849459" y="362543"/>
                    <a:pt x="844855" y="359167"/>
                    <a:pt x="839809" y="357745"/>
                  </a:cubicBezTo>
                  <a:close/>
                  <a:moveTo>
                    <a:pt x="383056" y="237025"/>
                  </a:moveTo>
                  <a:cubicBezTo>
                    <a:pt x="377825" y="235630"/>
                    <a:pt x="372052" y="236153"/>
                    <a:pt x="367001" y="238943"/>
                  </a:cubicBezTo>
                  <a:cubicBezTo>
                    <a:pt x="357620" y="244524"/>
                    <a:pt x="354012" y="257080"/>
                    <a:pt x="359785" y="266845"/>
                  </a:cubicBezTo>
                  <a:cubicBezTo>
                    <a:pt x="365558" y="276611"/>
                    <a:pt x="378546" y="279401"/>
                    <a:pt x="388649" y="273821"/>
                  </a:cubicBezTo>
                  <a:cubicBezTo>
                    <a:pt x="398029" y="268240"/>
                    <a:pt x="401637" y="256382"/>
                    <a:pt x="395865" y="246616"/>
                  </a:cubicBezTo>
                  <a:cubicBezTo>
                    <a:pt x="392978" y="241734"/>
                    <a:pt x="388288" y="238420"/>
                    <a:pt x="383056" y="237025"/>
                  </a:cubicBezTo>
                  <a:close/>
                  <a:moveTo>
                    <a:pt x="705968" y="235596"/>
                  </a:moveTo>
                  <a:cubicBezTo>
                    <a:pt x="700737" y="236929"/>
                    <a:pt x="696046" y="240305"/>
                    <a:pt x="693160" y="245281"/>
                  </a:cubicBezTo>
                  <a:cubicBezTo>
                    <a:pt x="687387" y="255232"/>
                    <a:pt x="690995" y="268027"/>
                    <a:pt x="701097" y="273714"/>
                  </a:cubicBezTo>
                  <a:cubicBezTo>
                    <a:pt x="711200" y="279400"/>
                    <a:pt x="723467" y="275846"/>
                    <a:pt x="729240" y="265895"/>
                  </a:cubicBezTo>
                  <a:cubicBezTo>
                    <a:pt x="735012" y="255943"/>
                    <a:pt x="732126" y="243859"/>
                    <a:pt x="722024" y="238173"/>
                  </a:cubicBezTo>
                  <a:cubicBezTo>
                    <a:pt x="716972" y="234974"/>
                    <a:pt x="711200" y="234263"/>
                    <a:pt x="705968" y="235596"/>
                  </a:cubicBezTo>
                  <a:close/>
                  <a:moveTo>
                    <a:pt x="524323" y="171450"/>
                  </a:moveTo>
                  <a:cubicBezTo>
                    <a:pt x="524323" y="171450"/>
                    <a:pt x="524323" y="171450"/>
                    <a:pt x="524323" y="211413"/>
                  </a:cubicBezTo>
                  <a:cubicBezTo>
                    <a:pt x="524323" y="222831"/>
                    <a:pt x="533605" y="232108"/>
                    <a:pt x="545029" y="232108"/>
                  </a:cubicBezTo>
                  <a:cubicBezTo>
                    <a:pt x="556453" y="232108"/>
                    <a:pt x="565735" y="222831"/>
                    <a:pt x="565735" y="211413"/>
                  </a:cubicBezTo>
                  <a:cubicBezTo>
                    <a:pt x="565735" y="211413"/>
                    <a:pt x="565735" y="211413"/>
                    <a:pt x="565735" y="171450"/>
                  </a:cubicBezTo>
                  <a:cubicBezTo>
                    <a:pt x="755657" y="181441"/>
                    <a:pt x="908452" y="334155"/>
                    <a:pt x="919162" y="523978"/>
                  </a:cubicBezTo>
                  <a:cubicBezTo>
                    <a:pt x="919162" y="523978"/>
                    <a:pt x="919162" y="523978"/>
                    <a:pt x="918448" y="523978"/>
                  </a:cubicBezTo>
                  <a:cubicBezTo>
                    <a:pt x="918448" y="523978"/>
                    <a:pt x="918448" y="523978"/>
                    <a:pt x="879892" y="523978"/>
                  </a:cubicBezTo>
                  <a:cubicBezTo>
                    <a:pt x="868469" y="523978"/>
                    <a:pt x="859187" y="533255"/>
                    <a:pt x="859187" y="544673"/>
                  </a:cubicBezTo>
                  <a:cubicBezTo>
                    <a:pt x="859187" y="556091"/>
                    <a:pt x="868469" y="565368"/>
                    <a:pt x="879892" y="565368"/>
                  </a:cubicBezTo>
                  <a:cubicBezTo>
                    <a:pt x="879892" y="565368"/>
                    <a:pt x="879892" y="565368"/>
                    <a:pt x="919162" y="565368"/>
                  </a:cubicBezTo>
                  <a:cubicBezTo>
                    <a:pt x="909880" y="755904"/>
                    <a:pt x="758513" y="909332"/>
                    <a:pt x="567877" y="920750"/>
                  </a:cubicBezTo>
                  <a:cubicBezTo>
                    <a:pt x="567877" y="920750"/>
                    <a:pt x="567877" y="920750"/>
                    <a:pt x="567877" y="880787"/>
                  </a:cubicBezTo>
                  <a:cubicBezTo>
                    <a:pt x="567877" y="869370"/>
                    <a:pt x="558595" y="860093"/>
                    <a:pt x="547171" y="860093"/>
                  </a:cubicBezTo>
                  <a:cubicBezTo>
                    <a:pt x="535747" y="860093"/>
                    <a:pt x="526465" y="869370"/>
                    <a:pt x="526465" y="880787"/>
                  </a:cubicBezTo>
                  <a:cubicBezTo>
                    <a:pt x="526465" y="880787"/>
                    <a:pt x="526465" y="880787"/>
                    <a:pt x="526465" y="920750"/>
                  </a:cubicBezTo>
                  <a:cubicBezTo>
                    <a:pt x="517183" y="920037"/>
                    <a:pt x="507187" y="919323"/>
                    <a:pt x="497905" y="917896"/>
                  </a:cubicBezTo>
                  <a:cubicBezTo>
                    <a:pt x="497905" y="917896"/>
                    <a:pt x="497905" y="917896"/>
                    <a:pt x="497191" y="917896"/>
                  </a:cubicBezTo>
                  <a:cubicBezTo>
                    <a:pt x="494335" y="917896"/>
                    <a:pt x="492193" y="917182"/>
                    <a:pt x="489337" y="917182"/>
                  </a:cubicBezTo>
                  <a:cubicBezTo>
                    <a:pt x="488623" y="916468"/>
                    <a:pt x="487195" y="916468"/>
                    <a:pt x="486481" y="916468"/>
                  </a:cubicBezTo>
                  <a:cubicBezTo>
                    <a:pt x="484339" y="915755"/>
                    <a:pt x="482911" y="915755"/>
                    <a:pt x="480769" y="915755"/>
                  </a:cubicBezTo>
                  <a:cubicBezTo>
                    <a:pt x="479341" y="915041"/>
                    <a:pt x="477913" y="915041"/>
                    <a:pt x="475771" y="914328"/>
                  </a:cubicBezTo>
                  <a:cubicBezTo>
                    <a:pt x="475057" y="914328"/>
                    <a:pt x="473629" y="914328"/>
                    <a:pt x="472915" y="914328"/>
                  </a:cubicBezTo>
                  <a:cubicBezTo>
                    <a:pt x="470773" y="913614"/>
                    <a:pt x="468631" y="912900"/>
                    <a:pt x="466489" y="912900"/>
                  </a:cubicBezTo>
                  <a:cubicBezTo>
                    <a:pt x="465775" y="912187"/>
                    <a:pt x="465061" y="912187"/>
                    <a:pt x="464347" y="912187"/>
                  </a:cubicBezTo>
                  <a:cubicBezTo>
                    <a:pt x="462205" y="911473"/>
                    <a:pt x="459349" y="911473"/>
                    <a:pt x="457207" y="910759"/>
                  </a:cubicBezTo>
                  <a:cubicBezTo>
                    <a:pt x="300128" y="872224"/>
                    <a:pt x="182319" y="734496"/>
                    <a:pt x="173037" y="568222"/>
                  </a:cubicBezTo>
                  <a:cubicBezTo>
                    <a:pt x="173037" y="568222"/>
                    <a:pt x="173037" y="568222"/>
                    <a:pt x="212307" y="568222"/>
                  </a:cubicBezTo>
                  <a:cubicBezTo>
                    <a:pt x="223731" y="568222"/>
                    <a:pt x="233013" y="558945"/>
                    <a:pt x="233013" y="547527"/>
                  </a:cubicBezTo>
                  <a:cubicBezTo>
                    <a:pt x="233013" y="535396"/>
                    <a:pt x="223731" y="526119"/>
                    <a:pt x="212307" y="526119"/>
                  </a:cubicBezTo>
                  <a:cubicBezTo>
                    <a:pt x="212307" y="526119"/>
                    <a:pt x="212307" y="526119"/>
                    <a:pt x="173037" y="526119"/>
                  </a:cubicBezTo>
                  <a:cubicBezTo>
                    <a:pt x="180177" y="388390"/>
                    <a:pt x="262287" y="269216"/>
                    <a:pt x="378668" y="210699"/>
                  </a:cubicBezTo>
                  <a:cubicBezTo>
                    <a:pt x="380096" y="209986"/>
                    <a:pt x="381524" y="208558"/>
                    <a:pt x="382952" y="207845"/>
                  </a:cubicBezTo>
                  <a:cubicBezTo>
                    <a:pt x="383666" y="207845"/>
                    <a:pt x="384380" y="207845"/>
                    <a:pt x="384380" y="207131"/>
                  </a:cubicBezTo>
                  <a:cubicBezTo>
                    <a:pt x="387236" y="206417"/>
                    <a:pt x="389378" y="204990"/>
                    <a:pt x="391520" y="204277"/>
                  </a:cubicBezTo>
                  <a:cubicBezTo>
                    <a:pt x="391520" y="204277"/>
                    <a:pt x="391520" y="204277"/>
                    <a:pt x="392234" y="204277"/>
                  </a:cubicBezTo>
                  <a:cubicBezTo>
                    <a:pt x="432932" y="185723"/>
                    <a:pt x="477199" y="174305"/>
                    <a:pt x="524323" y="171450"/>
                  </a:cubicBezTo>
                  <a:close/>
                  <a:moveTo>
                    <a:pt x="545662" y="142874"/>
                  </a:moveTo>
                  <a:cubicBezTo>
                    <a:pt x="437258" y="142874"/>
                    <a:pt x="335986" y="184989"/>
                    <a:pt x="259675" y="261367"/>
                  </a:cubicBezTo>
                  <a:cubicBezTo>
                    <a:pt x="183364" y="336318"/>
                    <a:pt x="141286" y="438393"/>
                    <a:pt x="141286" y="546893"/>
                  </a:cubicBezTo>
                  <a:cubicBezTo>
                    <a:pt x="141286" y="655393"/>
                    <a:pt x="183364" y="756755"/>
                    <a:pt x="259675" y="832419"/>
                  </a:cubicBezTo>
                  <a:cubicBezTo>
                    <a:pt x="335986" y="908797"/>
                    <a:pt x="437258" y="950912"/>
                    <a:pt x="545662" y="950912"/>
                  </a:cubicBezTo>
                  <a:cubicBezTo>
                    <a:pt x="653353" y="950912"/>
                    <a:pt x="755338" y="908797"/>
                    <a:pt x="830936" y="832419"/>
                  </a:cubicBezTo>
                  <a:cubicBezTo>
                    <a:pt x="907246" y="756755"/>
                    <a:pt x="949324" y="655393"/>
                    <a:pt x="949324" y="546893"/>
                  </a:cubicBezTo>
                  <a:cubicBezTo>
                    <a:pt x="949324" y="438393"/>
                    <a:pt x="907246" y="336318"/>
                    <a:pt x="830936" y="261367"/>
                  </a:cubicBezTo>
                  <a:cubicBezTo>
                    <a:pt x="755338" y="184989"/>
                    <a:pt x="653353" y="142874"/>
                    <a:pt x="545662" y="142874"/>
                  </a:cubicBezTo>
                  <a:close/>
                  <a:moveTo>
                    <a:pt x="546099" y="112712"/>
                  </a:moveTo>
                  <a:cubicBezTo>
                    <a:pt x="785453" y="112712"/>
                    <a:pt x="979487" y="306746"/>
                    <a:pt x="979487" y="546100"/>
                  </a:cubicBezTo>
                  <a:cubicBezTo>
                    <a:pt x="979487" y="785454"/>
                    <a:pt x="785453" y="979488"/>
                    <a:pt x="546099" y="979488"/>
                  </a:cubicBezTo>
                  <a:cubicBezTo>
                    <a:pt x="306745" y="979488"/>
                    <a:pt x="112711" y="785454"/>
                    <a:pt x="112711" y="546100"/>
                  </a:cubicBezTo>
                  <a:cubicBezTo>
                    <a:pt x="112711" y="306746"/>
                    <a:pt x="306745" y="112712"/>
                    <a:pt x="546099" y="112712"/>
                  </a:cubicBezTo>
                  <a:close/>
                  <a:moveTo>
                    <a:pt x="545781" y="0"/>
                  </a:moveTo>
                  <a:cubicBezTo>
                    <a:pt x="846139" y="0"/>
                    <a:pt x="1090135" y="243744"/>
                    <a:pt x="1091562" y="543241"/>
                  </a:cubicBezTo>
                  <a:cubicBezTo>
                    <a:pt x="1091562" y="543241"/>
                    <a:pt x="1091562" y="543241"/>
                    <a:pt x="1140789" y="543241"/>
                  </a:cubicBezTo>
                  <a:cubicBezTo>
                    <a:pt x="1145783" y="543241"/>
                    <a:pt x="1149350" y="549674"/>
                    <a:pt x="1145783" y="553963"/>
                  </a:cubicBezTo>
                  <a:cubicBezTo>
                    <a:pt x="1145783" y="553963"/>
                    <a:pt x="1145783" y="553963"/>
                    <a:pt x="1081573" y="639738"/>
                  </a:cubicBezTo>
                  <a:cubicBezTo>
                    <a:pt x="1078720" y="644026"/>
                    <a:pt x="1073012" y="644026"/>
                    <a:pt x="1070158" y="639738"/>
                  </a:cubicBezTo>
                  <a:cubicBezTo>
                    <a:pt x="1070158" y="639738"/>
                    <a:pt x="1070158" y="639738"/>
                    <a:pt x="1005949" y="553963"/>
                  </a:cubicBezTo>
                  <a:cubicBezTo>
                    <a:pt x="1002382" y="549674"/>
                    <a:pt x="1005949" y="543241"/>
                    <a:pt x="1010943" y="543241"/>
                  </a:cubicBezTo>
                  <a:cubicBezTo>
                    <a:pt x="1010943" y="543241"/>
                    <a:pt x="1010943" y="543241"/>
                    <a:pt x="1060170" y="543241"/>
                  </a:cubicBezTo>
                  <a:cubicBezTo>
                    <a:pt x="1058743" y="260899"/>
                    <a:pt x="828303" y="31451"/>
                    <a:pt x="545781" y="31451"/>
                  </a:cubicBezTo>
                  <a:cubicBezTo>
                    <a:pt x="261119" y="31451"/>
                    <a:pt x="31391" y="262328"/>
                    <a:pt x="31391" y="546100"/>
                  </a:cubicBezTo>
                  <a:cubicBezTo>
                    <a:pt x="31391" y="829872"/>
                    <a:pt x="261119" y="1060749"/>
                    <a:pt x="545781" y="1060749"/>
                  </a:cubicBezTo>
                  <a:cubicBezTo>
                    <a:pt x="554342" y="1060749"/>
                    <a:pt x="561477" y="1067897"/>
                    <a:pt x="561477" y="1076475"/>
                  </a:cubicBezTo>
                  <a:cubicBezTo>
                    <a:pt x="561477" y="1085052"/>
                    <a:pt x="554342" y="1092200"/>
                    <a:pt x="545781" y="1092200"/>
                  </a:cubicBezTo>
                  <a:cubicBezTo>
                    <a:pt x="243996" y="1092200"/>
                    <a:pt x="0" y="847027"/>
                    <a:pt x="0" y="546100"/>
                  </a:cubicBezTo>
                  <a:cubicBezTo>
                    <a:pt x="0" y="245173"/>
                    <a:pt x="243996" y="0"/>
                    <a:pt x="545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 dirty="0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3430852" y="1885950"/>
            <a:ext cx="3427148" cy="0"/>
          </a:xfrm>
          <a:prstGeom prst="line">
            <a:avLst/>
          </a:prstGeom>
          <a:ln w="25400" cap="rnd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014146" y="3257550"/>
            <a:ext cx="1843854" cy="0"/>
          </a:xfrm>
          <a:prstGeom prst="line">
            <a:avLst/>
          </a:prstGeom>
          <a:ln w="25400" cap="rnd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706840" y="3193256"/>
            <a:ext cx="2614613" cy="0"/>
          </a:xfrm>
          <a:prstGeom prst="line">
            <a:avLst/>
          </a:prstGeom>
          <a:ln w="25400" cap="rnd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63962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24000">
              <a:srgbClr val="6D5E5C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think-cell Slide" r:id="rId6" imgW="286" imgH="286" progId="TCLayout.ActiveDocument.1">
                  <p:embed/>
                </p:oleObj>
              </mc:Choice>
              <mc:Fallback>
                <p:oleObj name="think-cell Slide" r:id="rId6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4682" name="Picture 10" descr="Lagos launches ferry service, details of the six routes covered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0"/>
          <a:stretch/>
        </p:blipFill>
        <p:spPr bwMode="auto">
          <a:xfrm>
            <a:off x="5096083" y="642938"/>
            <a:ext cx="1761917" cy="1111389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84" name="Picture 12" descr="Sanwo-Olu Launches LASWA Waterways Cleanup Campaign - Gatekeep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642938"/>
            <a:ext cx="1667084" cy="1111389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78" name="Picture 6" descr="Babajide Sanwo-Olu on Twitter: &quot;It is glaring that for Lagos to be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b="2754"/>
          <a:stretch/>
        </p:blipFill>
        <p:spPr bwMode="auto">
          <a:xfrm>
            <a:off x="5096083" y="1754327"/>
            <a:ext cx="1761917" cy="1235032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80" name="Picture 8" descr="Lagos Ferry To Start Operations In November - See What The Ferries 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b="14313"/>
          <a:stretch/>
        </p:blipFill>
        <p:spPr bwMode="auto">
          <a:xfrm>
            <a:off x="3428999" y="1754327"/>
            <a:ext cx="1667084" cy="1235032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92" name="Picture 20" descr="Lagos begins clean-up of waterways with new water hyacinth ...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7" b="16075"/>
          <a:stretch/>
        </p:blipFill>
        <p:spPr bwMode="auto">
          <a:xfrm>
            <a:off x="3428999" y="2989359"/>
            <a:ext cx="3428999" cy="1511204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D7E13431-224F-4DBD-9A26-630FAB547C76}"/>
              </a:ext>
            </a:extLst>
          </p:cNvPr>
          <p:cNvSpPr txBox="1">
            <a:spLocks/>
          </p:cNvSpPr>
          <p:nvPr/>
        </p:nvSpPr>
        <p:spPr bwMode="blackWhite">
          <a:xfrm>
            <a:off x="354376" y="891335"/>
            <a:ext cx="3007950" cy="560923"/>
          </a:xfrm>
          <a:prstGeom prst="rect">
            <a:avLst/>
          </a:prstGeom>
          <a:noFill/>
        </p:spPr>
        <p:txBody>
          <a:bodyPr vert="horz" wrap="square" lIns="0" tIns="0" rIns="240030" bIns="0" rtlCol="0" anchor="ctr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sz="1350" dirty="0">
                <a:solidFill>
                  <a:schemeClr val="accent3"/>
                </a:solidFill>
                <a:latin typeface="+mn-lt"/>
                <a:ea typeface="+mn-ea"/>
                <a:cs typeface="+mn-cs"/>
                <a:sym typeface="+mn-lt"/>
              </a:rPr>
              <a:t>Public transport management: </a:t>
            </a:r>
            <a:br>
              <a:rPr lang="en-US" sz="1350" dirty="0">
                <a:solidFill>
                  <a:schemeClr val="accent3"/>
                </a:solidFill>
                <a:latin typeface="+mn-lt"/>
                <a:ea typeface="+mn-ea"/>
                <a:cs typeface="+mn-cs"/>
                <a:sym typeface="+mn-lt"/>
              </a:rPr>
            </a:br>
            <a:r>
              <a:rPr lang="en-US" sz="1350" dirty="0">
                <a:latin typeface="+mn-lt"/>
                <a:ea typeface="+mn-ea"/>
                <a:cs typeface="+mn-cs"/>
                <a:sym typeface="+mn-lt"/>
              </a:rPr>
              <a:t>Expanded capacity of water transport and improved safety measures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376" y="1750205"/>
            <a:ext cx="3007950" cy="2287806"/>
          </a:xfrm>
          <a:prstGeom prst="rect">
            <a:avLst/>
          </a:prstGeom>
          <a:noFill/>
          <a:ln cap="rnd">
            <a:noFill/>
            <a:prstDash val="sysDot"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spcBef>
                <a:spcPts val="450"/>
              </a:spcBef>
            </a:pPr>
            <a:r>
              <a:rPr lang="en-GB" sz="1200" dirty="0">
                <a:solidFill>
                  <a:schemeClr val="bg1"/>
                </a:solidFill>
                <a:sym typeface="+mn-lt"/>
              </a:rPr>
              <a:t>Acquired 6 new LAGFERRY boats increasing the number of boats from 8 to 14. Now commuting average 800 passengers daily across all routes</a:t>
            </a:r>
          </a:p>
          <a:p>
            <a:pPr>
              <a:spcBef>
                <a:spcPts val="450"/>
              </a:spcBef>
            </a:pPr>
            <a:endParaRPr lang="en-GB" sz="1200" dirty="0">
              <a:solidFill>
                <a:schemeClr val="bg1"/>
              </a:solidFill>
              <a:sym typeface="+mn-lt"/>
            </a:endParaRPr>
          </a:p>
          <a:p>
            <a:pPr>
              <a:spcBef>
                <a:spcPts val="450"/>
              </a:spcBef>
            </a:pPr>
            <a:r>
              <a:rPr lang="en-GB" sz="1200" dirty="0">
                <a:solidFill>
                  <a:schemeClr val="bg1"/>
                </a:solidFill>
                <a:sym typeface="+mn-lt"/>
              </a:rPr>
              <a:t>Unveiled 180 tons barge, with 150 people capacity for social events</a:t>
            </a:r>
          </a:p>
          <a:p>
            <a:pPr>
              <a:spcBef>
                <a:spcPts val="450"/>
              </a:spcBef>
            </a:pPr>
            <a:endParaRPr lang="en-GB" sz="1200" dirty="0">
              <a:solidFill>
                <a:schemeClr val="bg1"/>
              </a:solidFill>
              <a:sym typeface="+mn-lt"/>
            </a:endParaRPr>
          </a:p>
          <a:p>
            <a:pPr>
              <a:spcBef>
                <a:spcPts val="450"/>
              </a:spcBef>
              <a:buSzPct val="100000"/>
              <a:buFont typeface="Trebuchet MS" panose="020B0603020202020204" pitchFamily="34" charset="0"/>
              <a:buChar char="​"/>
            </a:pPr>
            <a:r>
              <a:rPr lang="en-GB" sz="1200" dirty="0">
                <a:solidFill>
                  <a:schemeClr val="bg1"/>
                </a:solidFill>
                <a:sym typeface="+mn-lt"/>
              </a:rPr>
              <a:t>Regular waterways clean up and clearing of water hyacinth clusters and all other impediments to guarantee safety on the waterways</a:t>
            </a:r>
            <a:endParaRPr lang="en-US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6" name="NavigationTriangle"/>
          <p:cNvSpPr/>
          <p:nvPr/>
        </p:nvSpPr>
        <p:spPr>
          <a:xfrm rot="16200000">
            <a:off x="6252842" y="630874"/>
            <a:ext cx="593093" cy="617220"/>
          </a:xfrm>
          <a:prstGeom prst="triangle">
            <a:avLst>
              <a:gd name="adj" fmla="val 100000"/>
            </a:avLst>
          </a:prstGeom>
          <a:solidFill>
            <a:schemeClr val="tx2">
              <a:lumMod val="10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</a:endParaRPr>
          </a:p>
        </p:txBody>
      </p:sp>
      <p:sp>
        <p:nvSpPr>
          <p:cNvPr id="17" name="NavigationIcon"/>
          <p:cNvSpPr>
            <a:spLocks noChangeAspect="1"/>
          </p:cNvSpPr>
          <p:nvPr/>
        </p:nvSpPr>
        <p:spPr bwMode="auto">
          <a:xfrm>
            <a:off x="6559739" y="717681"/>
            <a:ext cx="238121" cy="205740"/>
          </a:xfrm>
          <a:custGeom>
            <a:avLst/>
            <a:gdLst>
              <a:gd name="connsiteX0" fmla="*/ 955047 w 1517650"/>
              <a:gd name="connsiteY0" fmla="*/ 1035050 h 1311275"/>
              <a:gd name="connsiteX1" fmla="*/ 1088898 w 1517650"/>
              <a:gd name="connsiteY1" fmla="*/ 1144255 h 1311275"/>
              <a:gd name="connsiteX2" fmla="*/ 1095340 w 1517650"/>
              <a:gd name="connsiteY2" fmla="*/ 1144255 h 1311275"/>
              <a:gd name="connsiteX3" fmla="*/ 1228475 w 1517650"/>
              <a:gd name="connsiteY3" fmla="*/ 1035050 h 1311275"/>
              <a:gd name="connsiteX4" fmla="*/ 1410283 w 1517650"/>
              <a:gd name="connsiteY4" fmla="*/ 1065742 h 1311275"/>
              <a:gd name="connsiteX5" fmla="*/ 1466114 w 1517650"/>
              <a:gd name="connsiteY5" fmla="*/ 1119274 h 1311275"/>
              <a:gd name="connsiteX6" fmla="*/ 1517650 w 1517650"/>
              <a:gd name="connsiteY6" fmla="*/ 1293431 h 1311275"/>
              <a:gd name="connsiteX7" fmla="*/ 1517650 w 1517650"/>
              <a:gd name="connsiteY7" fmla="*/ 1295572 h 1311275"/>
              <a:gd name="connsiteX8" fmla="*/ 1501903 w 1517650"/>
              <a:gd name="connsiteY8" fmla="*/ 1311275 h 1311275"/>
              <a:gd name="connsiteX9" fmla="*/ 879175 w 1517650"/>
              <a:gd name="connsiteY9" fmla="*/ 1311275 h 1311275"/>
              <a:gd name="connsiteX10" fmla="*/ 882038 w 1517650"/>
              <a:gd name="connsiteY10" fmla="*/ 1295572 h 1311275"/>
              <a:gd name="connsiteX11" fmla="*/ 882038 w 1517650"/>
              <a:gd name="connsiteY11" fmla="*/ 1293431 h 1311275"/>
              <a:gd name="connsiteX12" fmla="*/ 824776 w 1517650"/>
              <a:gd name="connsiteY12" fmla="*/ 1102144 h 1311275"/>
              <a:gd name="connsiteX13" fmla="*/ 788987 w 1517650"/>
              <a:gd name="connsiteY13" fmla="*/ 1059318 h 1311275"/>
              <a:gd name="connsiteX14" fmla="*/ 955047 w 1517650"/>
              <a:gd name="connsiteY14" fmla="*/ 1035050 h 1311275"/>
              <a:gd name="connsiteX15" fmla="*/ 288162 w 1517650"/>
              <a:gd name="connsiteY15" fmla="*/ 1035050 h 1311275"/>
              <a:gd name="connsiteX16" fmla="*/ 366593 w 1517650"/>
              <a:gd name="connsiteY16" fmla="*/ 1090456 h 1311275"/>
              <a:gd name="connsiteX17" fmla="*/ 425092 w 1517650"/>
              <a:gd name="connsiteY17" fmla="*/ 1100295 h 1311275"/>
              <a:gd name="connsiteX18" fmla="*/ 422590 w 1517650"/>
              <a:gd name="connsiteY18" fmla="*/ 1100716 h 1311275"/>
              <a:gd name="connsiteX19" fmla="*/ 427595 w 1517650"/>
              <a:gd name="connsiteY19" fmla="*/ 1100716 h 1311275"/>
              <a:gd name="connsiteX20" fmla="*/ 425092 w 1517650"/>
              <a:gd name="connsiteY20" fmla="*/ 1100295 h 1311275"/>
              <a:gd name="connsiteX21" fmla="*/ 483592 w 1517650"/>
              <a:gd name="connsiteY21" fmla="*/ 1090456 h 1311275"/>
              <a:gd name="connsiteX22" fmla="*/ 562023 w 1517650"/>
              <a:gd name="connsiteY22" fmla="*/ 1035050 h 1311275"/>
              <a:gd name="connsiteX23" fmla="*/ 744359 w 1517650"/>
              <a:gd name="connsiteY23" fmla="*/ 1065742 h 1311275"/>
              <a:gd name="connsiteX24" fmla="*/ 799417 w 1517650"/>
              <a:gd name="connsiteY24" fmla="*/ 1119274 h 1311275"/>
              <a:gd name="connsiteX25" fmla="*/ 850900 w 1517650"/>
              <a:gd name="connsiteY25" fmla="*/ 1293431 h 1311275"/>
              <a:gd name="connsiteX26" fmla="*/ 850900 w 1517650"/>
              <a:gd name="connsiteY26" fmla="*/ 1295572 h 1311275"/>
              <a:gd name="connsiteX27" fmla="*/ 835169 w 1517650"/>
              <a:gd name="connsiteY27" fmla="*/ 1311275 h 1311275"/>
              <a:gd name="connsiteX28" fmla="*/ 15731 w 1517650"/>
              <a:gd name="connsiteY28" fmla="*/ 1311275 h 1311275"/>
              <a:gd name="connsiteX29" fmla="*/ 0 w 1517650"/>
              <a:gd name="connsiteY29" fmla="*/ 1295572 h 1311275"/>
              <a:gd name="connsiteX30" fmla="*/ 0 w 1517650"/>
              <a:gd name="connsiteY30" fmla="*/ 1293431 h 1311275"/>
              <a:gd name="connsiteX31" fmla="*/ 50768 w 1517650"/>
              <a:gd name="connsiteY31" fmla="*/ 1119274 h 1311275"/>
              <a:gd name="connsiteX32" fmla="*/ 106541 w 1517650"/>
              <a:gd name="connsiteY32" fmla="*/ 1065742 h 1311275"/>
              <a:gd name="connsiteX33" fmla="*/ 288162 w 1517650"/>
              <a:gd name="connsiteY33" fmla="*/ 1035050 h 1311275"/>
              <a:gd name="connsiteX34" fmla="*/ 1302460 w 1517650"/>
              <a:gd name="connsiteY34" fmla="*/ 871537 h 1311275"/>
              <a:gd name="connsiteX35" fmla="*/ 1355725 w 1517650"/>
              <a:gd name="connsiteY35" fmla="*/ 972693 h 1311275"/>
              <a:gd name="connsiteX36" fmla="*/ 1301020 w 1517650"/>
              <a:gd name="connsiteY36" fmla="*/ 1008062 h 1311275"/>
              <a:gd name="connsiteX37" fmla="*/ 1239837 w 1517650"/>
              <a:gd name="connsiteY37" fmla="*/ 1003110 h 1311275"/>
              <a:gd name="connsiteX38" fmla="*/ 1239837 w 1517650"/>
              <a:gd name="connsiteY38" fmla="*/ 990378 h 1311275"/>
              <a:gd name="connsiteX39" fmla="*/ 1302460 w 1517650"/>
              <a:gd name="connsiteY39" fmla="*/ 871537 h 1311275"/>
              <a:gd name="connsiteX40" fmla="*/ 880352 w 1517650"/>
              <a:gd name="connsiteY40" fmla="*/ 869950 h 1311275"/>
              <a:gd name="connsiteX41" fmla="*/ 942975 w 1517650"/>
              <a:gd name="connsiteY41" fmla="*/ 989553 h 1311275"/>
              <a:gd name="connsiteX42" fmla="*/ 942975 w 1517650"/>
              <a:gd name="connsiteY42" fmla="*/ 1003080 h 1311275"/>
              <a:gd name="connsiteX43" fmla="*/ 882511 w 1517650"/>
              <a:gd name="connsiteY43" fmla="*/ 1008063 h 1311275"/>
              <a:gd name="connsiteX44" fmla="*/ 827087 w 1517650"/>
              <a:gd name="connsiteY44" fmla="*/ 972467 h 1311275"/>
              <a:gd name="connsiteX45" fmla="*/ 880352 w 1517650"/>
              <a:gd name="connsiteY45" fmla="*/ 869950 h 1311275"/>
              <a:gd name="connsiteX46" fmla="*/ 863600 w 1517650"/>
              <a:gd name="connsiteY46" fmla="*/ 768350 h 1311275"/>
              <a:gd name="connsiteX47" fmla="*/ 901462 w 1517650"/>
              <a:gd name="connsiteY47" fmla="*/ 786177 h 1311275"/>
              <a:gd name="connsiteX48" fmla="*/ 917178 w 1517650"/>
              <a:gd name="connsiteY48" fmla="*/ 801153 h 1311275"/>
              <a:gd name="connsiteX49" fmla="*/ 924322 w 1517650"/>
              <a:gd name="connsiteY49" fmla="*/ 809710 h 1311275"/>
              <a:gd name="connsiteX50" fmla="*/ 990044 w 1517650"/>
              <a:gd name="connsiteY50" fmla="*/ 948765 h 1311275"/>
              <a:gd name="connsiteX51" fmla="*/ 1092200 w 1517650"/>
              <a:gd name="connsiteY51" fmla="*/ 1000108 h 1311275"/>
              <a:gd name="connsiteX52" fmla="*/ 1193641 w 1517650"/>
              <a:gd name="connsiteY52" fmla="*/ 948765 h 1311275"/>
              <a:gd name="connsiteX53" fmla="*/ 1260078 w 1517650"/>
              <a:gd name="connsiteY53" fmla="*/ 809710 h 1311275"/>
              <a:gd name="connsiteX54" fmla="*/ 1267222 w 1517650"/>
              <a:gd name="connsiteY54" fmla="*/ 801153 h 1311275"/>
              <a:gd name="connsiteX55" fmla="*/ 1282938 w 1517650"/>
              <a:gd name="connsiteY55" fmla="*/ 786177 h 1311275"/>
              <a:gd name="connsiteX56" fmla="*/ 1320800 w 1517650"/>
              <a:gd name="connsiteY56" fmla="*/ 768350 h 1311275"/>
              <a:gd name="connsiteX57" fmla="*/ 1320800 w 1517650"/>
              <a:gd name="connsiteY57" fmla="*/ 771915 h 1311275"/>
              <a:gd name="connsiteX58" fmla="*/ 1287225 w 1517650"/>
              <a:gd name="connsiteY58" fmla="*/ 826111 h 1311275"/>
              <a:gd name="connsiteX59" fmla="*/ 1215072 w 1517650"/>
              <a:gd name="connsiteY59" fmla="*/ 972297 h 1311275"/>
              <a:gd name="connsiteX60" fmla="*/ 1209357 w 1517650"/>
              <a:gd name="connsiteY60" fmla="*/ 976576 h 1311275"/>
              <a:gd name="connsiteX61" fmla="*/ 1209357 w 1517650"/>
              <a:gd name="connsiteY61" fmla="*/ 1009378 h 1311275"/>
              <a:gd name="connsiteX62" fmla="*/ 1208643 w 1517650"/>
              <a:gd name="connsiteY62" fmla="*/ 1010092 h 1311275"/>
              <a:gd name="connsiteX63" fmla="*/ 1177925 w 1517650"/>
              <a:gd name="connsiteY63" fmla="*/ 1035050 h 1311275"/>
              <a:gd name="connsiteX64" fmla="*/ 1177925 w 1517650"/>
              <a:gd name="connsiteY64" fmla="*/ 998682 h 1311275"/>
              <a:gd name="connsiteX65" fmla="*/ 1092200 w 1517650"/>
              <a:gd name="connsiteY65" fmla="*/ 1031485 h 1311275"/>
              <a:gd name="connsiteX66" fmla="*/ 1005760 w 1517650"/>
              <a:gd name="connsiteY66" fmla="*/ 998682 h 1311275"/>
              <a:gd name="connsiteX67" fmla="*/ 1005760 w 1517650"/>
              <a:gd name="connsiteY67" fmla="*/ 1035050 h 1311275"/>
              <a:gd name="connsiteX68" fmla="*/ 975757 w 1517650"/>
              <a:gd name="connsiteY68" fmla="*/ 1010092 h 1311275"/>
              <a:gd name="connsiteX69" fmla="*/ 974328 w 1517650"/>
              <a:gd name="connsiteY69" fmla="*/ 1009378 h 1311275"/>
              <a:gd name="connsiteX70" fmla="*/ 974328 w 1517650"/>
              <a:gd name="connsiteY70" fmla="*/ 975863 h 1311275"/>
              <a:gd name="connsiteX71" fmla="*/ 969327 w 1517650"/>
              <a:gd name="connsiteY71" fmla="*/ 972297 h 1311275"/>
              <a:gd name="connsiteX72" fmla="*/ 897175 w 1517650"/>
              <a:gd name="connsiteY72" fmla="*/ 826111 h 1311275"/>
              <a:gd name="connsiteX73" fmla="*/ 863600 w 1517650"/>
              <a:gd name="connsiteY73" fmla="*/ 773342 h 1311275"/>
              <a:gd name="connsiteX74" fmla="*/ 863600 w 1517650"/>
              <a:gd name="connsiteY74" fmla="*/ 768350 h 1311275"/>
              <a:gd name="connsiteX75" fmla="*/ 196850 w 1517650"/>
              <a:gd name="connsiteY75" fmla="*/ 768350 h 1311275"/>
              <a:gd name="connsiteX76" fmla="*/ 234653 w 1517650"/>
              <a:gd name="connsiteY76" fmla="*/ 786267 h 1311275"/>
              <a:gd name="connsiteX77" fmla="*/ 250344 w 1517650"/>
              <a:gd name="connsiteY77" fmla="*/ 801317 h 1311275"/>
              <a:gd name="connsiteX78" fmla="*/ 257477 w 1517650"/>
              <a:gd name="connsiteY78" fmla="*/ 809917 h 1311275"/>
              <a:gd name="connsiteX79" fmla="*/ 323097 w 1517650"/>
              <a:gd name="connsiteY79" fmla="*/ 949667 h 1311275"/>
              <a:gd name="connsiteX80" fmla="*/ 425093 w 1517650"/>
              <a:gd name="connsiteY80" fmla="*/ 1001267 h 1311275"/>
              <a:gd name="connsiteX81" fmla="*/ 527089 w 1517650"/>
              <a:gd name="connsiteY81" fmla="*/ 949667 h 1311275"/>
              <a:gd name="connsiteX82" fmla="*/ 593423 w 1517650"/>
              <a:gd name="connsiteY82" fmla="*/ 809917 h 1311275"/>
              <a:gd name="connsiteX83" fmla="*/ 600555 w 1517650"/>
              <a:gd name="connsiteY83" fmla="*/ 801317 h 1311275"/>
              <a:gd name="connsiteX84" fmla="*/ 616247 w 1517650"/>
              <a:gd name="connsiteY84" fmla="*/ 786267 h 1311275"/>
              <a:gd name="connsiteX85" fmla="*/ 654050 w 1517650"/>
              <a:gd name="connsiteY85" fmla="*/ 768350 h 1311275"/>
              <a:gd name="connsiteX86" fmla="*/ 654050 w 1517650"/>
              <a:gd name="connsiteY86" fmla="*/ 771933 h 1311275"/>
              <a:gd name="connsiteX87" fmla="*/ 620527 w 1517650"/>
              <a:gd name="connsiteY87" fmla="*/ 826400 h 1311275"/>
              <a:gd name="connsiteX88" fmla="*/ 548487 w 1517650"/>
              <a:gd name="connsiteY88" fmla="*/ 973317 h 1311275"/>
              <a:gd name="connsiteX89" fmla="*/ 543494 w 1517650"/>
              <a:gd name="connsiteY89" fmla="*/ 976900 h 1311275"/>
              <a:gd name="connsiteX90" fmla="*/ 543494 w 1517650"/>
              <a:gd name="connsiteY90" fmla="*/ 1008433 h 1311275"/>
              <a:gd name="connsiteX91" fmla="*/ 536362 w 1517650"/>
              <a:gd name="connsiteY91" fmla="*/ 1017033 h 1311275"/>
              <a:gd name="connsiteX92" fmla="*/ 512111 w 1517650"/>
              <a:gd name="connsiteY92" fmla="*/ 1041400 h 1311275"/>
              <a:gd name="connsiteX93" fmla="*/ 512111 w 1517650"/>
              <a:gd name="connsiteY93" fmla="*/ 999833 h 1311275"/>
              <a:gd name="connsiteX94" fmla="*/ 425093 w 1517650"/>
              <a:gd name="connsiteY94" fmla="*/ 1032800 h 1311275"/>
              <a:gd name="connsiteX95" fmla="*/ 339502 w 1517650"/>
              <a:gd name="connsiteY95" fmla="*/ 999833 h 1311275"/>
              <a:gd name="connsiteX96" fmla="*/ 339502 w 1517650"/>
              <a:gd name="connsiteY96" fmla="*/ 1041400 h 1311275"/>
              <a:gd name="connsiteX97" fmla="*/ 314538 w 1517650"/>
              <a:gd name="connsiteY97" fmla="*/ 1017033 h 1311275"/>
              <a:gd name="connsiteX98" fmla="*/ 308118 w 1517650"/>
              <a:gd name="connsiteY98" fmla="*/ 1008433 h 1311275"/>
              <a:gd name="connsiteX99" fmla="*/ 308118 w 1517650"/>
              <a:gd name="connsiteY99" fmla="*/ 977617 h 1311275"/>
              <a:gd name="connsiteX100" fmla="*/ 302412 w 1517650"/>
              <a:gd name="connsiteY100" fmla="*/ 973317 h 1311275"/>
              <a:gd name="connsiteX101" fmla="*/ 230373 w 1517650"/>
              <a:gd name="connsiteY101" fmla="*/ 826400 h 1311275"/>
              <a:gd name="connsiteX102" fmla="*/ 196850 w 1517650"/>
              <a:gd name="connsiteY102" fmla="*/ 773367 h 1311275"/>
              <a:gd name="connsiteX103" fmla="*/ 196850 w 1517650"/>
              <a:gd name="connsiteY103" fmla="*/ 768350 h 1311275"/>
              <a:gd name="connsiteX104" fmla="*/ 1091126 w 1517650"/>
              <a:gd name="connsiteY104" fmla="*/ 431800 h 1311275"/>
              <a:gd name="connsiteX105" fmla="*/ 1313734 w 1517650"/>
              <a:gd name="connsiteY105" fmla="*/ 656987 h 1311275"/>
              <a:gd name="connsiteX106" fmla="*/ 1305861 w 1517650"/>
              <a:gd name="connsiteY106" fmla="*/ 733479 h 1311275"/>
              <a:gd name="connsiteX107" fmla="*/ 1305861 w 1517650"/>
              <a:gd name="connsiteY107" fmla="*/ 732764 h 1311275"/>
              <a:gd name="connsiteX108" fmla="*/ 1281524 w 1517650"/>
              <a:gd name="connsiteY108" fmla="*/ 767793 h 1311275"/>
              <a:gd name="connsiteX109" fmla="*/ 1279377 w 1517650"/>
              <a:gd name="connsiteY109" fmla="*/ 768508 h 1311275"/>
              <a:gd name="connsiteX110" fmla="*/ 1265061 w 1517650"/>
              <a:gd name="connsiteY110" fmla="*/ 768508 h 1311275"/>
              <a:gd name="connsiteX111" fmla="*/ 1263630 w 1517650"/>
              <a:gd name="connsiteY111" fmla="*/ 768508 h 1311275"/>
              <a:gd name="connsiteX112" fmla="*/ 971591 w 1517650"/>
              <a:gd name="connsiteY112" fmla="*/ 612664 h 1311275"/>
              <a:gd name="connsiteX113" fmla="*/ 968728 w 1517650"/>
              <a:gd name="connsiteY113" fmla="*/ 612664 h 1311275"/>
              <a:gd name="connsiteX114" fmla="*/ 882118 w 1517650"/>
              <a:gd name="connsiteY114" fmla="*/ 749921 h 1311275"/>
              <a:gd name="connsiteX115" fmla="*/ 882118 w 1517650"/>
              <a:gd name="connsiteY115" fmla="*/ 749206 h 1311275"/>
              <a:gd name="connsiteX116" fmla="*/ 869950 w 1517650"/>
              <a:gd name="connsiteY116" fmla="*/ 656987 h 1311275"/>
              <a:gd name="connsiteX117" fmla="*/ 1091126 w 1517650"/>
              <a:gd name="connsiteY117" fmla="*/ 431800 h 1311275"/>
              <a:gd name="connsiteX118" fmla="*/ 425450 w 1517650"/>
              <a:gd name="connsiteY118" fmla="*/ 431800 h 1311275"/>
              <a:gd name="connsiteX119" fmla="*/ 646983 w 1517650"/>
              <a:gd name="connsiteY119" fmla="*/ 659000 h 1311275"/>
              <a:gd name="connsiteX120" fmla="*/ 639097 w 1517650"/>
              <a:gd name="connsiteY120" fmla="*/ 735689 h 1311275"/>
              <a:gd name="connsiteX121" fmla="*/ 614004 w 1517650"/>
              <a:gd name="connsiteY121" fmla="*/ 771525 h 1311275"/>
              <a:gd name="connsiteX122" fmla="*/ 597514 w 1517650"/>
              <a:gd name="connsiteY122" fmla="*/ 771525 h 1311275"/>
              <a:gd name="connsiteX123" fmla="*/ 595363 w 1517650"/>
              <a:gd name="connsiteY123" fmla="*/ 603813 h 1311275"/>
              <a:gd name="connsiteX124" fmla="*/ 303571 w 1517650"/>
              <a:gd name="connsiteY124" fmla="*/ 613847 h 1311275"/>
              <a:gd name="connsiteX125" fmla="*/ 249084 w 1517650"/>
              <a:gd name="connsiteY125" fmla="*/ 768658 h 1311275"/>
              <a:gd name="connsiteX126" fmla="*/ 234028 w 1517650"/>
              <a:gd name="connsiteY126" fmla="*/ 766508 h 1311275"/>
              <a:gd name="connsiteX127" fmla="*/ 211803 w 1517650"/>
              <a:gd name="connsiteY127" fmla="*/ 738556 h 1311275"/>
              <a:gd name="connsiteX128" fmla="*/ 211803 w 1517650"/>
              <a:gd name="connsiteY128" fmla="*/ 737839 h 1311275"/>
              <a:gd name="connsiteX129" fmla="*/ 203200 w 1517650"/>
              <a:gd name="connsiteY129" fmla="*/ 659000 h 1311275"/>
              <a:gd name="connsiteX130" fmla="*/ 425450 w 1517650"/>
              <a:gd name="connsiteY130" fmla="*/ 431800 h 1311275"/>
              <a:gd name="connsiteX131" fmla="*/ 1351838 w 1517650"/>
              <a:gd name="connsiteY131" fmla="*/ 417512 h 1311275"/>
              <a:gd name="connsiteX132" fmla="*/ 1470682 w 1517650"/>
              <a:gd name="connsiteY132" fmla="*/ 472908 h 1311275"/>
              <a:gd name="connsiteX133" fmla="*/ 1468547 w 1517650"/>
              <a:gd name="connsiteY133" fmla="*/ 494924 h 1311275"/>
              <a:gd name="connsiteX134" fmla="*/ 1458584 w 1517650"/>
              <a:gd name="connsiteY134" fmla="*/ 498475 h 1311275"/>
              <a:gd name="connsiteX135" fmla="*/ 1446486 w 1517650"/>
              <a:gd name="connsiteY135" fmla="*/ 492793 h 1311275"/>
              <a:gd name="connsiteX136" fmla="*/ 1351838 w 1517650"/>
              <a:gd name="connsiteY136" fmla="*/ 448761 h 1311275"/>
              <a:gd name="connsiteX137" fmla="*/ 1272135 w 1517650"/>
              <a:gd name="connsiteY137" fmla="*/ 477169 h 1311275"/>
              <a:gd name="connsiteX138" fmla="*/ 1272135 w 1517650"/>
              <a:gd name="connsiteY138" fmla="*/ 476459 h 1311275"/>
              <a:gd name="connsiteX139" fmla="*/ 1249362 w 1517650"/>
              <a:gd name="connsiteY139" fmla="*/ 455863 h 1311275"/>
              <a:gd name="connsiteX140" fmla="*/ 1351838 w 1517650"/>
              <a:gd name="connsiteY140" fmla="*/ 417512 h 1311275"/>
              <a:gd name="connsiteX141" fmla="*/ 759619 w 1517650"/>
              <a:gd name="connsiteY141" fmla="*/ 417512 h 1311275"/>
              <a:gd name="connsiteX142" fmla="*/ 878541 w 1517650"/>
              <a:gd name="connsiteY142" fmla="*/ 473604 h 1311275"/>
              <a:gd name="connsiteX143" fmla="*/ 877117 w 1517650"/>
              <a:gd name="connsiteY143" fmla="*/ 495897 h 1311275"/>
              <a:gd name="connsiteX144" fmla="*/ 867147 w 1517650"/>
              <a:gd name="connsiteY144" fmla="*/ 499492 h 1311275"/>
              <a:gd name="connsiteX145" fmla="*/ 855041 w 1517650"/>
              <a:gd name="connsiteY145" fmla="*/ 493739 h 1311275"/>
              <a:gd name="connsiteX146" fmla="*/ 759619 w 1517650"/>
              <a:gd name="connsiteY146" fmla="*/ 449154 h 1311275"/>
              <a:gd name="connsiteX147" fmla="*/ 664196 w 1517650"/>
              <a:gd name="connsiteY147" fmla="*/ 493739 h 1311275"/>
              <a:gd name="connsiteX148" fmla="*/ 642121 w 1517650"/>
              <a:gd name="connsiteY148" fmla="*/ 495897 h 1311275"/>
              <a:gd name="connsiteX149" fmla="*/ 640697 w 1517650"/>
              <a:gd name="connsiteY149" fmla="*/ 473604 h 1311275"/>
              <a:gd name="connsiteX150" fmla="*/ 759619 w 1517650"/>
              <a:gd name="connsiteY150" fmla="*/ 417512 h 1311275"/>
              <a:gd name="connsiteX151" fmla="*/ 165812 w 1517650"/>
              <a:gd name="connsiteY151" fmla="*/ 417512 h 1311275"/>
              <a:gd name="connsiteX152" fmla="*/ 268288 w 1517650"/>
              <a:gd name="connsiteY152" fmla="*/ 456345 h 1311275"/>
              <a:gd name="connsiteX153" fmla="*/ 244804 w 1517650"/>
              <a:gd name="connsiteY153" fmla="*/ 477200 h 1311275"/>
              <a:gd name="connsiteX154" fmla="*/ 165812 w 1517650"/>
              <a:gd name="connsiteY154" fmla="*/ 449154 h 1311275"/>
              <a:gd name="connsiteX155" fmla="*/ 71164 w 1517650"/>
              <a:gd name="connsiteY155" fmla="*/ 493739 h 1311275"/>
              <a:gd name="connsiteX156" fmla="*/ 49103 w 1517650"/>
              <a:gd name="connsiteY156" fmla="*/ 495897 h 1311275"/>
              <a:gd name="connsiteX157" fmla="*/ 46968 w 1517650"/>
              <a:gd name="connsiteY157" fmla="*/ 473604 h 1311275"/>
              <a:gd name="connsiteX158" fmla="*/ 165812 w 1517650"/>
              <a:gd name="connsiteY158" fmla="*/ 417512 h 1311275"/>
              <a:gd name="connsiteX159" fmla="*/ 1260912 w 1517650"/>
              <a:gd name="connsiteY159" fmla="*/ 277812 h 1311275"/>
              <a:gd name="connsiteX160" fmla="*/ 1380889 w 1517650"/>
              <a:gd name="connsiteY160" fmla="*/ 333904 h 1311275"/>
              <a:gd name="connsiteX161" fmla="*/ 1378747 w 1517650"/>
              <a:gd name="connsiteY161" fmla="*/ 356197 h 1311275"/>
              <a:gd name="connsiteX162" fmla="*/ 1368749 w 1517650"/>
              <a:gd name="connsiteY162" fmla="*/ 359792 h 1311275"/>
              <a:gd name="connsiteX163" fmla="*/ 1356608 w 1517650"/>
              <a:gd name="connsiteY163" fmla="*/ 354759 h 1311275"/>
              <a:gd name="connsiteX164" fmla="*/ 1260912 w 1517650"/>
              <a:gd name="connsiteY164" fmla="*/ 309454 h 1311275"/>
              <a:gd name="connsiteX165" fmla="*/ 1165930 w 1517650"/>
              <a:gd name="connsiteY165" fmla="*/ 354759 h 1311275"/>
              <a:gd name="connsiteX166" fmla="*/ 1143791 w 1517650"/>
              <a:gd name="connsiteY166" fmla="*/ 356197 h 1311275"/>
              <a:gd name="connsiteX167" fmla="*/ 1142363 w 1517650"/>
              <a:gd name="connsiteY167" fmla="*/ 333904 h 1311275"/>
              <a:gd name="connsiteX168" fmla="*/ 1260912 w 1517650"/>
              <a:gd name="connsiteY168" fmla="*/ 277812 h 1311275"/>
              <a:gd name="connsiteX169" fmla="*/ 926306 w 1517650"/>
              <a:gd name="connsiteY169" fmla="*/ 277812 h 1311275"/>
              <a:gd name="connsiteX170" fmla="*/ 1045940 w 1517650"/>
              <a:gd name="connsiteY170" fmla="*/ 333904 h 1311275"/>
              <a:gd name="connsiteX171" fmla="*/ 1043804 w 1517650"/>
              <a:gd name="connsiteY171" fmla="*/ 356197 h 1311275"/>
              <a:gd name="connsiteX172" fmla="*/ 1033834 w 1517650"/>
              <a:gd name="connsiteY172" fmla="*/ 359792 h 1311275"/>
              <a:gd name="connsiteX173" fmla="*/ 1021728 w 1517650"/>
              <a:gd name="connsiteY173" fmla="*/ 354759 h 1311275"/>
              <a:gd name="connsiteX174" fmla="*/ 926306 w 1517650"/>
              <a:gd name="connsiteY174" fmla="*/ 309454 h 1311275"/>
              <a:gd name="connsiteX175" fmla="*/ 830883 w 1517650"/>
              <a:gd name="connsiteY175" fmla="*/ 354759 h 1311275"/>
              <a:gd name="connsiteX176" fmla="*/ 808808 w 1517650"/>
              <a:gd name="connsiteY176" fmla="*/ 356197 h 1311275"/>
              <a:gd name="connsiteX177" fmla="*/ 807384 w 1517650"/>
              <a:gd name="connsiteY177" fmla="*/ 333904 h 1311275"/>
              <a:gd name="connsiteX178" fmla="*/ 926306 w 1517650"/>
              <a:gd name="connsiteY178" fmla="*/ 277812 h 1311275"/>
              <a:gd name="connsiteX179" fmla="*/ 592137 w 1517650"/>
              <a:gd name="connsiteY179" fmla="*/ 277812 h 1311275"/>
              <a:gd name="connsiteX180" fmla="*/ 711817 w 1517650"/>
              <a:gd name="connsiteY180" fmla="*/ 333904 h 1311275"/>
              <a:gd name="connsiteX181" fmla="*/ 710383 w 1517650"/>
              <a:gd name="connsiteY181" fmla="*/ 356197 h 1311275"/>
              <a:gd name="connsiteX182" fmla="*/ 700350 w 1517650"/>
              <a:gd name="connsiteY182" fmla="*/ 359792 h 1311275"/>
              <a:gd name="connsiteX183" fmla="*/ 688167 w 1517650"/>
              <a:gd name="connsiteY183" fmla="*/ 354759 h 1311275"/>
              <a:gd name="connsiteX184" fmla="*/ 592137 w 1517650"/>
              <a:gd name="connsiteY184" fmla="*/ 309454 h 1311275"/>
              <a:gd name="connsiteX185" fmla="*/ 496107 w 1517650"/>
              <a:gd name="connsiteY185" fmla="*/ 354759 h 1311275"/>
              <a:gd name="connsiteX186" fmla="*/ 473891 w 1517650"/>
              <a:gd name="connsiteY186" fmla="*/ 356197 h 1311275"/>
              <a:gd name="connsiteX187" fmla="*/ 471741 w 1517650"/>
              <a:gd name="connsiteY187" fmla="*/ 333904 h 1311275"/>
              <a:gd name="connsiteX188" fmla="*/ 592137 w 1517650"/>
              <a:gd name="connsiteY188" fmla="*/ 277812 h 1311275"/>
              <a:gd name="connsiteX189" fmla="*/ 257174 w 1517650"/>
              <a:gd name="connsiteY189" fmla="*/ 277812 h 1311275"/>
              <a:gd name="connsiteX190" fmla="*/ 376854 w 1517650"/>
              <a:gd name="connsiteY190" fmla="*/ 333904 h 1311275"/>
              <a:gd name="connsiteX191" fmla="*/ 375420 w 1517650"/>
              <a:gd name="connsiteY191" fmla="*/ 356197 h 1311275"/>
              <a:gd name="connsiteX192" fmla="*/ 365387 w 1517650"/>
              <a:gd name="connsiteY192" fmla="*/ 359792 h 1311275"/>
              <a:gd name="connsiteX193" fmla="*/ 353204 w 1517650"/>
              <a:gd name="connsiteY193" fmla="*/ 354759 h 1311275"/>
              <a:gd name="connsiteX194" fmla="*/ 257174 w 1517650"/>
              <a:gd name="connsiteY194" fmla="*/ 309454 h 1311275"/>
              <a:gd name="connsiteX195" fmla="*/ 161144 w 1517650"/>
              <a:gd name="connsiteY195" fmla="*/ 354759 h 1311275"/>
              <a:gd name="connsiteX196" fmla="*/ 138928 w 1517650"/>
              <a:gd name="connsiteY196" fmla="*/ 356197 h 1311275"/>
              <a:gd name="connsiteX197" fmla="*/ 136778 w 1517650"/>
              <a:gd name="connsiteY197" fmla="*/ 333904 h 1311275"/>
              <a:gd name="connsiteX198" fmla="*/ 257174 w 1517650"/>
              <a:gd name="connsiteY198" fmla="*/ 277812 h 1311275"/>
              <a:gd name="connsiteX199" fmla="*/ 1093351 w 1517650"/>
              <a:gd name="connsiteY199" fmla="*/ 139700 h 1311275"/>
              <a:gd name="connsiteX200" fmla="*/ 1212614 w 1517650"/>
              <a:gd name="connsiteY200" fmla="*/ 196030 h 1311275"/>
              <a:gd name="connsiteX201" fmla="*/ 1210471 w 1517650"/>
              <a:gd name="connsiteY201" fmla="*/ 218134 h 1311275"/>
              <a:gd name="connsiteX202" fmla="*/ 1200473 w 1517650"/>
              <a:gd name="connsiteY202" fmla="*/ 221699 h 1311275"/>
              <a:gd name="connsiteX203" fmla="*/ 1188333 w 1517650"/>
              <a:gd name="connsiteY203" fmla="*/ 215994 h 1311275"/>
              <a:gd name="connsiteX204" fmla="*/ 1093351 w 1517650"/>
              <a:gd name="connsiteY204" fmla="*/ 171786 h 1311275"/>
              <a:gd name="connsiteX205" fmla="*/ 997655 w 1517650"/>
              <a:gd name="connsiteY205" fmla="*/ 215994 h 1311275"/>
              <a:gd name="connsiteX206" fmla="*/ 975516 w 1517650"/>
              <a:gd name="connsiteY206" fmla="*/ 218134 h 1311275"/>
              <a:gd name="connsiteX207" fmla="*/ 974088 w 1517650"/>
              <a:gd name="connsiteY207" fmla="*/ 196030 h 1311275"/>
              <a:gd name="connsiteX208" fmla="*/ 1093351 w 1517650"/>
              <a:gd name="connsiteY208" fmla="*/ 139700 h 1311275"/>
              <a:gd name="connsiteX209" fmla="*/ 759619 w 1517650"/>
              <a:gd name="connsiteY209" fmla="*/ 139700 h 1311275"/>
              <a:gd name="connsiteX210" fmla="*/ 878541 w 1517650"/>
              <a:gd name="connsiteY210" fmla="*/ 196030 h 1311275"/>
              <a:gd name="connsiteX211" fmla="*/ 877117 w 1517650"/>
              <a:gd name="connsiteY211" fmla="*/ 218134 h 1311275"/>
              <a:gd name="connsiteX212" fmla="*/ 867147 w 1517650"/>
              <a:gd name="connsiteY212" fmla="*/ 221699 h 1311275"/>
              <a:gd name="connsiteX213" fmla="*/ 855041 w 1517650"/>
              <a:gd name="connsiteY213" fmla="*/ 215994 h 1311275"/>
              <a:gd name="connsiteX214" fmla="*/ 759619 w 1517650"/>
              <a:gd name="connsiteY214" fmla="*/ 171786 h 1311275"/>
              <a:gd name="connsiteX215" fmla="*/ 664196 w 1517650"/>
              <a:gd name="connsiteY215" fmla="*/ 215994 h 1311275"/>
              <a:gd name="connsiteX216" fmla="*/ 642121 w 1517650"/>
              <a:gd name="connsiteY216" fmla="*/ 218134 h 1311275"/>
              <a:gd name="connsiteX217" fmla="*/ 640697 w 1517650"/>
              <a:gd name="connsiteY217" fmla="*/ 196030 h 1311275"/>
              <a:gd name="connsiteX218" fmla="*/ 759619 w 1517650"/>
              <a:gd name="connsiteY218" fmla="*/ 139700 h 1311275"/>
              <a:gd name="connsiteX219" fmla="*/ 424656 w 1517650"/>
              <a:gd name="connsiteY219" fmla="*/ 139700 h 1311275"/>
              <a:gd name="connsiteX220" fmla="*/ 543578 w 1517650"/>
              <a:gd name="connsiteY220" fmla="*/ 196030 h 1311275"/>
              <a:gd name="connsiteX221" fmla="*/ 542154 w 1517650"/>
              <a:gd name="connsiteY221" fmla="*/ 218134 h 1311275"/>
              <a:gd name="connsiteX222" fmla="*/ 532184 w 1517650"/>
              <a:gd name="connsiteY222" fmla="*/ 221699 h 1311275"/>
              <a:gd name="connsiteX223" fmla="*/ 520078 w 1517650"/>
              <a:gd name="connsiteY223" fmla="*/ 215994 h 1311275"/>
              <a:gd name="connsiteX224" fmla="*/ 424656 w 1517650"/>
              <a:gd name="connsiteY224" fmla="*/ 171786 h 1311275"/>
              <a:gd name="connsiteX225" fmla="*/ 329233 w 1517650"/>
              <a:gd name="connsiteY225" fmla="*/ 215994 h 1311275"/>
              <a:gd name="connsiteX226" fmla="*/ 307158 w 1517650"/>
              <a:gd name="connsiteY226" fmla="*/ 218134 h 1311275"/>
              <a:gd name="connsiteX227" fmla="*/ 305022 w 1517650"/>
              <a:gd name="connsiteY227" fmla="*/ 196030 h 1311275"/>
              <a:gd name="connsiteX228" fmla="*/ 424656 w 1517650"/>
              <a:gd name="connsiteY228" fmla="*/ 139700 h 1311275"/>
              <a:gd name="connsiteX229" fmla="*/ 926306 w 1517650"/>
              <a:gd name="connsiteY229" fmla="*/ 0 h 1311275"/>
              <a:gd name="connsiteX230" fmla="*/ 1045940 w 1517650"/>
              <a:gd name="connsiteY230" fmla="*/ 56092 h 1311275"/>
              <a:gd name="connsiteX231" fmla="*/ 1043804 w 1517650"/>
              <a:gd name="connsiteY231" fmla="*/ 78385 h 1311275"/>
              <a:gd name="connsiteX232" fmla="*/ 1033834 w 1517650"/>
              <a:gd name="connsiteY232" fmla="*/ 81980 h 1311275"/>
              <a:gd name="connsiteX233" fmla="*/ 1021728 w 1517650"/>
              <a:gd name="connsiteY233" fmla="*/ 76947 h 1311275"/>
              <a:gd name="connsiteX234" fmla="*/ 926306 w 1517650"/>
              <a:gd name="connsiteY234" fmla="*/ 31642 h 1311275"/>
              <a:gd name="connsiteX235" fmla="*/ 830883 w 1517650"/>
              <a:gd name="connsiteY235" fmla="*/ 76947 h 1311275"/>
              <a:gd name="connsiteX236" fmla="*/ 808808 w 1517650"/>
              <a:gd name="connsiteY236" fmla="*/ 78385 h 1311275"/>
              <a:gd name="connsiteX237" fmla="*/ 807384 w 1517650"/>
              <a:gd name="connsiteY237" fmla="*/ 56092 h 1311275"/>
              <a:gd name="connsiteX238" fmla="*/ 926306 w 1517650"/>
              <a:gd name="connsiteY238" fmla="*/ 0 h 1311275"/>
              <a:gd name="connsiteX239" fmla="*/ 592137 w 1517650"/>
              <a:gd name="connsiteY239" fmla="*/ 0 h 1311275"/>
              <a:gd name="connsiteX240" fmla="*/ 711817 w 1517650"/>
              <a:gd name="connsiteY240" fmla="*/ 56092 h 1311275"/>
              <a:gd name="connsiteX241" fmla="*/ 710383 w 1517650"/>
              <a:gd name="connsiteY241" fmla="*/ 78385 h 1311275"/>
              <a:gd name="connsiteX242" fmla="*/ 700350 w 1517650"/>
              <a:gd name="connsiteY242" fmla="*/ 81980 h 1311275"/>
              <a:gd name="connsiteX243" fmla="*/ 688167 w 1517650"/>
              <a:gd name="connsiteY243" fmla="*/ 76947 h 1311275"/>
              <a:gd name="connsiteX244" fmla="*/ 592137 w 1517650"/>
              <a:gd name="connsiteY244" fmla="*/ 31642 h 1311275"/>
              <a:gd name="connsiteX245" fmla="*/ 496107 w 1517650"/>
              <a:gd name="connsiteY245" fmla="*/ 76947 h 1311275"/>
              <a:gd name="connsiteX246" fmla="*/ 473891 w 1517650"/>
              <a:gd name="connsiteY246" fmla="*/ 78385 h 1311275"/>
              <a:gd name="connsiteX247" fmla="*/ 471741 w 1517650"/>
              <a:gd name="connsiteY247" fmla="*/ 56092 h 1311275"/>
              <a:gd name="connsiteX248" fmla="*/ 592137 w 1517650"/>
              <a:gd name="connsiteY248" fmla="*/ 0 h 131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517650" h="1311275">
                <a:moveTo>
                  <a:pt x="955047" y="1035050"/>
                </a:moveTo>
                <a:cubicBezTo>
                  <a:pt x="955047" y="1035050"/>
                  <a:pt x="1045951" y="1110709"/>
                  <a:pt x="1088898" y="1144255"/>
                </a:cubicBezTo>
                <a:cubicBezTo>
                  <a:pt x="1091045" y="1145683"/>
                  <a:pt x="1093193" y="1145683"/>
                  <a:pt x="1095340" y="1144255"/>
                </a:cubicBezTo>
                <a:cubicBezTo>
                  <a:pt x="1153318" y="1097861"/>
                  <a:pt x="1228475" y="1035050"/>
                  <a:pt x="1228475" y="1035050"/>
                </a:cubicBezTo>
                <a:cubicBezTo>
                  <a:pt x="1228475" y="1035050"/>
                  <a:pt x="1346579" y="1036478"/>
                  <a:pt x="1410283" y="1065742"/>
                </a:cubicBezTo>
                <a:cubicBezTo>
                  <a:pt x="1431757" y="1075734"/>
                  <a:pt x="1450367" y="1095720"/>
                  <a:pt x="1466114" y="1119274"/>
                </a:cubicBezTo>
                <a:cubicBezTo>
                  <a:pt x="1500472" y="1170664"/>
                  <a:pt x="1517650" y="1231334"/>
                  <a:pt x="1517650" y="1293431"/>
                </a:cubicBezTo>
                <a:cubicBezTo>
                  <a:pt x="1517650" y="1293431"/>
                  <a:pt x="1517650" y="1293431"/>
                  <a:pt x="1517650" y="1295572"/>
                </a:cubicBezTo>
                <a:cubicBezTo>
                  <a:pt x="1517650" y="1304138"/>
                  <a:pt x="1510492" y="1311275"/>
                  <a:pt x="1501903" y="1311275"/>
                </a:cubicBezTo>
                <a:cubicBezTo>
                  <a:pt x="1501903" y="1311275"/>
                  <a:pt x="1501903" y="1311275"/>
                  <a:pt x="879175" y="1311275"/>
                </a:cubicBezTo>
                <a:cubicBezTo>
                  <a:pt x="881322" y="1306279"/>
                  <a:pt x="882038" y="1300569"/>
                  <a:pt x="882038" y="1295572"/>
                </a:cubicBezTo>
                <a:cubicBezTo>
                  <a:pt x="882038" y="1295572"/>
                  <a:pt x="882038" y="1295572"/>
                  <a:pt x="882038" y="1293431"/>
                </a:cubicBezTo>
                <a:cubicBezTo>
                  <a:pt x="882038" y="1224196"/>
                  <a:pt x="862712" y="1157817"/>
                  <a:pt x="824776" y="1102144"/>
                </a:cubicBezTo>
                <a:cubicBezTo>
                  <a:pt x="813323" y="1085013"/>
                  <a:pt x="801871" y="1070738"/>
                  <a:pt x="788987" y="1059318"/>
                </a:cubicBezTo>
                <a:cubicBezTo>
                  <a:pt x="854838" y="1036478"/>
                  <a:pt x="955047" y="1035050"/>
                  <a:pt x="955047" y="1035050"/>
                </a:cubicBezTo>
                <a:close/>
                <a:moveTo>
                  <a:pt x="288162" y="1035050"/>
                </a:moveTo>
                <a:cubicBezTo>
                  <a:pt x="288162" y="1035050"/>
                  <a:pt x="314305" y="1071987"/>
                  <a:pt x="366593" y="1090456"/>
                </a:cubicBezTo>
                <a:lnTo>
                  <a:pt x="425092" y="1100295"/>
                </a:lnTo>
                <a:lnTo>
                  <a:pt x="422590" y="1100716"/>
                </a:lnTo>
                <a:cubicBezTo>
                  <a:pt x="427595" y="1100716"/>
                  <a:pt x="427595" y="1100716"/>
                  <a:pt x="427595" y="1100716"/>
                </a:cubicBezTo>
                <a:lnTo>
                  <a:pt x="425092" y="1100295"/>
                </a:lnTo>
                <a:lnTo>
                  <a:pt x="483592" y="1090456"/>
                </a:lnTo>
                <a:cubicBezTo>
                  <a:pt x="535879" y="1071987"/>
                  <a:pt x="562023" y="1035050"/>
                  <a:pt x="562023" y="1035050"/>
                </a:cubicBezTo>
                <a:cubicBezTo>
                  <a:pt x="562023" y="1035050"/>
                  <a:pt x="680005" y="1036478"/>
                  <a:pt x="744359" y="1065742"/>
                </a:cubicBezTo>
                <a:cubicBezTo>
                  <a:pt x="765095" y="1075734"/>
                  <a:pt x="783686" y="1095720"/>
                  <a:pt x="799417" y="1119274"/>
                </a:cubicBezTo>
                <a:cubicBezTo>
                  <a:pt x="833739" y="1170664"/>
                  <a:pt x="850900" y="1231334"/>
                  <a:pt x="850900" y="1293431"/>
                </a:cubicBezTo>
                <a:cubicBezTo>
                  <a:pt x="850900" y="1293431"/>
                  <a:pt x="850900" y="1293431"/>
                  <a:pt x="850900" y="1295572"/>
                </a:cubicBezTo>
                <a:cubicBezTo>
                  <a:pt x="850900" y="1304138"/>
                  <a:pt x="843749" y="1311275"/>
                  <a:pt x="835169" y="1311275"/>
                </a:cubicBezTo>
                <a:cubicBezTo>
                  <a:pt x="835169" y="1311275"/>
                  <a:pt x="835169" y="1311275"/>
                  <a:pt x="15731" y="1311275"/>
                </a:cubicBezTo>
                <a:cubicBezTo>
                  <a:pt x="7150" y="1311275"/>
                  <a:pt x="0" y="1304138"/>
                  <a:pt x="0" y="1295572"/>
                </a:cubicBezTo>
                <a:cubicBezTo>
                  <a:pt x="0" y="1295572"/>
                  <a:pt x="0" y="1295572"/>
                  <a:pt x="0" y="1293431"/>
                </a:cubicBezTo>
                <a:cubicBezTo>
                  <a:pt x="0" y="1231334"/>
                  <a:pt x="17161" y="1170664"/>
                  <a:pt x="50768" y="1119274"/>
                </a:cubicBezTo>
                <a:cubicBezTo>
                  <a:pt x="66499" y="1095720"/>
                  <a:pt x="85090" y="1075734"/>
                  <a:pt x="106541" y="1065742"/>
                </a:cubicBezTo>
                <a:cubicBezTo>
                  <a:pt x="170180" y="1036478"/>
                  <a:pt x="288162" y="1035050"/>
                  <a:pt x="288162" y="1035050"/>
                </a:cubicBezTo>
                <a:close/>
                <a:moveTo>
                  <a:pt x="1302460" y="871537"/>
                </a:moveTo>
                <a:cubicBezTo>
                  <a:pt x="1305339" y="913273"/>
                  <a:pt x="1312537" y="968449"/>
                  <a:pt x="1355725" y="972693"/>
                </a:cubicBezTo>
                <a:cubicBezTo>
                  <a:pt x="1337010" y="991792"/>
                  <a:pt x="1318296" y="1002403"/>
                  <a:pt x="1301020" y="1008062"/>
                </a:cubicBezTo>
                <a:cubicBezTo>
                  <a:pt x="1275827" y="1005233"/>
                  <a:pt x="1252794" y="1003818"/>
                  <a:pt x="1239837" y="1003110"/>
                </a:cubicBezTo>
                <a:cubicBezTo>
                  <a:pt x="1239837" y="1003110"/>
                  <a:pt x="1239837" y="1003110"/>
                  <a:pt x="1239837" y="990378"/>
                </a:cubicBezTo>
                <a:cubicBezTo>
                  <a:pt x="1255673" y="971986"/>
                  <a:pt x="1276547" y="932372"/>
                  <a:pt x="1302460" y="871537"/>
                </a:cubicBezTo>
                <a:close/>
                <a:moveTo>
                  <a:pt x="880352" y="869950"/>
                </a:moveTo>
                <a:cubicBezTo>
                  <a:pt x="906265" y="931887"/>
                  <a:pt x="927139" y="971755"/>
                  <a:pt x="942975" y="989553"/>
                </a:cubicBezTo>
                <a:cubicBezTo>
                  <a:pt x="942975" y="989553"/>
                  <a:pt x="942975" y="989553"/>
                  <a:pt x="942975" y="1003080"/>
                </a:cubicBezTo>
                <a:cubicBezTo>
                  <a:pt x="930018" y="1003792"/>
                  <a:pt x="907704" y="1005215"/>
                  <a:pt x="882511" y="1008063"/>
                </a:cubicBezTo>
                <a:cubicBezTo>
                  <a:pt x="865236" y="1002368"/>
                  <a:pt x="846521" y="991689"/>
                  <a:pt x="827087" y="972467"/>
                </a:cubicBezTo>
                <a:cubicBezTo>
                  <a:pt x="870995" y="968195"/>
                  <a:pt x="878193" y="911954"/>
                  <a:pt x="880352" y="869950"/>
                </a:cubicBezTo>
                <a:close/>
                <a:moveTo>
                  <a:pt x="863600" y="768350"/>
                </a:moveTo>
                <a:cubicBezTo>
                  <a:pt x="863600" y="768350"/>
                  <a:pt x="863600" y="768350"/>
                  <a:pt x="901462" y="786177"/>
                </a:cubicBezTo>
                <a:cubicBezTo>
                  <a:pt x="905034" y="791882"/>
                  <a:pt x="910034" y="797587"/>
                  <a:pt x="917178" y="801153"/>
                </a:cubicBezTo>
                <a:cubicBezTo>
                  <a:pt x="920035" y="802579"/>
                  <a:pt x="922893" y="806144"/>
                  <a:pt x="924322" y="809710"/>
                </a:cubicBezTo>
                <a:cubicBezTo>
                  <a:pt x="947896" y="868897"/>
                  <a:pt x="979329" y="938781"/>
                  <a:pt x="990044" y="948765"/>
                </a:cubicBezTo>
                <a:cubicBezTo>
                  <a:pt x="1010047" y="965879"/>
                  <a:pt x="1064339" y="1000108"/>
                  <a:pt x="1092200" y="1000108"/>
                </a:cubicBezTo>
                <a:cubicBezTo>
                  <a:pt x="1120775" y="1000108"/>
                  <a:pt x="1175067" y="965879"/>
                  <a:pt x="1193641" y="948765"/>
                </a:cubicBezTo>
                <a:cubicBezTo>
                  <a:pt x="1205071" y="938781"/>
                  <a:pt x="1236504" y="868897"/>
                  <a:pt x="1260078" y="809710"/>
                </a:cubicBezTo>
                <a:cubicBezTo>
                  <a:pt x="1261507" y="806144"/>
                  <a:pt x="1263650" y="802579"/>
                  <a:pt x="1267222" y="801153"/>
                </a:cubicBezTo>
                <a:cubicBezTo>
                  <a:pt x="1274366" y="797587"/>
                  <a:pt x="1279366" y="791882"/>
                  <a:pt x="1282938" y="786177"/>
                </a:cubicBezTo>
                <a:cubicBezTo>
                  <a:pt x="1282938" y="786177"/>
                  <a:pt x="1282938" y="786177"/>
                  <a:pt x="1320800" y="768350"/>
                </a:cubicBezTo>
                <a:cubicBezTo>
                  <a:pt x="1320800" y="769776"/>
                  <a:pt x="1320800" y="770489"/>
                  <a:pt x="1320800" y="771915"/>
                </a:cubicBezTo>
                <a:cubicBezTo>
                  <a:pt x="1318657" y="783325"/>
                  <a:pt x="1312228" y="810423"/>
                  <a:pt x="1287225" y="826111"/>
                </a:cubicBezTo>
                <a:cubicBezTo>
                  <a:pt x="1272937" y="861766"/>
                  <a:pt x="1235075" y="953757"/>
                  <a:pt x="1215072" y="972297"/>
                </a:cubicBezTo>
                <a:cubicBezTo>
                  <a:pt x="1213644" y="973010"/>
                  <a:pt x="1211500" y="974436"/>
                  <a:pt x="1209357" y="976576"/>
                </a:cubicBezTo>
                <a:cubicBezTo>
                  <a:pt x="1209357" y="976576"/>
                  <a:pt x="1209357" y="976576"/>
                  <a:pt x="1209357" y="1009378"/>
                </a:cubicBezTo>
                <a:cubicBezTo>
                  <a:pt x="1209357" y="1009378"/>
                  <a:pt x="1209357" y="1009378"/>
                  <a:pt x="1208643" y="1010092"/>
                </a:cubicBezTo>
                <a:cubicBezTo>
                  <a:pt x="1208643" y="1010092"/>
                  <a:pt x="1196499" y="1020788"/>
                  <a:pt x="1177925" y="1035050"/>
                </a:cubicBezTo>
                <a:cubicBezTo>
                  <a:pt x="1177925" y="1035050"/>
                  <a:pt x="1177925" y="1035050"/>
                  <a:pt x="1177925" y="998682"/>
                </a:cubicBezTo>
                <a:cubicBezTo>
                  <a:pt x="1152922" y="1015083"/>
                  <a:pt x="1118632" y="1031485"/>
                  <a:pt x="1092200" y="1031485"/>
                </a:cubicBezTo>
                <a:cubicBezTo>
                  <a:pt x="1066482" y="1031485"/>
                  <a:pt x="1032192" y="1015083"/>
                  <a:pt x="1005760" y="998682"/>
                </a:cubicBezTo>
                <a:cubicBezTo>
                  <a:pt x="1005760" y="998682"/>
                  <a:pt x="1005760" y="998682"/>
                  <a:pt x="1005760" y="1035050"/>
                </a:cubicBezTo>
                <a:cubicBezTo>
                  <a:pt x="988615" y="1020788"/>
                  <a:pt x="975757" y="1010805"/>
                  <a:pt x="975757" y="1010092"/>
                </a:cubicBezTo>
                <a:cubicBezTo>
                  <a:pt x="975757" y="1010092"/>
                  <a:pt x="975757" y="1010092"/>
                  <a:pt x="974328" y="1009378"/>
                </a:cubicBezTo>
                <a:cubicBezTo>
                  <a:pt x="974328" y="1009378"/>
                  <a:pt x="974328" y="1009378"/>
                  <a:pt x="974328" y="975863"/>
                </a:cubicBezTo>
                <a:cubicBezTo>
                  <a:pt x="972899" y="974436"/>
                  <a:pt x="970756" y="973010"/>
                  <a:pt x="969327" y="972297"/>
                </a:cubicBezTo>
                <a:cubicBezTo>
                  <a:pt x="949325" y="953757"/>
                  <a:pt x="911463" y="861766"/>
                  <a:pt x="897175" y="826111"/>
                </a:cubicBezTo>
                <a:cubicBezTo>
                  <a:pt x="873601" y="811136"/>
                  <a:pt x="866457" y="786891"/>
                  <a:pt x="863600" y="773342"/>
                </a:cubicBezTo>
                <a:cubicBezTo>
                  <a:pt x="863600" y="771202"/>
                  <a:pt x="863600" y="769776"/>
                  <a:pt x="863600" y="768350"/>
                </a:cubicBezTo>
                <a:close/>
                <a:moveTo>
                  <a:pt x="196850" y="768350"/>
                </a:moveTo>
                <a:cubicBezTo>
                  <a:pt x="196850" y="768350"/>
                  <a:pt x="196850" y="768350"/>
                  <a:pt x="234653" y="786267"/>
                </a:cubicBezTo>
                <a:cubicBezTo>
                  <a:pt x="238219" y="792000"/>
                  <a:pt x="242498" y="797733"/>
                  <a:pt x="250344" y="801317"/>
                </a:cubicBezTo>
                <a:cubicBezTo>
                  <a:pt x="253197" y="802750"/>
                  <a:pt x="256050" y="806333"/>
                  <a:pt x="257477" y="809917"/>
                </a:cubicBezTo>
                <a:cubicBezTo>
                  <a:pt x="281014" y="869400"/>
                  <a:pt x="312398" y="939633"/>
                  <a:pt x="323097" y="949667"/>
                </a:cubicBezTo>
                <a:cubicBezTo>
                  <a:pt x="343068" y="966867"/>
                  <a:pt x="397276" y="1001267"/>
                  <a:pt x="425093" y="1001267"/>
                </a:cubicBezTo>
                <a:cubicBezTo>
                  <a:pt x="453624" y="1001267"/>
                  <a:pt x="507831" y="966867"/>
                  <a:pt x="527089" y="949667"/>
                </a:cubicBezTo>
                <a:cubicBezTo>
                  <a:pt x="538502" y="939633"/>
                  <a:pt x="569885" y="869400"/>
                  <a:pt x="593423" y="809917"/>
                </a:cubicBezTo>
                <a:cubicBezTo>
                  <a:pt x="594849" y="806333"/>
                  <a:pt x="596989" y="802750"/>
                  <a:pt x="600555" y="801317"/>
                </a:cubicBezTo>
                <a:cubicBezTo>
                  <a:pt x="607688" y="797733"/>
                  <a:pt x="612681" y="792000"/>
                  <a:pt x="616247" y="786267"/>
                </a:cubicBezTo>
                <a:cubicBezTo>
                  <a:pt x="616247" y="786267"/>
                  <a:pt x="616247" y="786267"/>
                  <a:pt x="654050" y="768350"/>
                </a:cubicBezTo>
                <a:cubicBezTo>
                  <a:pt x="654050" y="769783"/>
                  <a:pt x="654050" y="770500"/>
                  <a:pt x="654050" y="771933"/>
                </a:cubicBezTo>
                <a:cubicBezTo>
                  <a:pt x="651910" y="783400"/>
                  <a:pt x="645491" y="810633"/>
                  <a:pt x="620527" y="826400"/>
                </a:cubicBezTo>
                <a:cubicBezTo>
                  <a:pt x="606261" y="862233"/>
                  <a:pt x="568459" y="954683"/>
                  <a:pt x="548487" y="973317"/>
                </a:cubicBezTo>
                <a:cubicBezTo>
                  <a:pt x="547061" y="974033"/>
                  <a:pt x="544921" y="975467"/>
                  <a:pt x="543494" y="976900"/>
                </a:cubicBezTo>
                <a:cubicBezTo>
                  <a:pt x="543494" y="976900"/>
                  <a:pt x="543494" y="976900"/>
                  <a:pt x="543494" y="1008433"/>
                </a:cubicBezTo>
                <a:cubicBezTo>
                  <a:pt x="543494" y="1008433"/>
                  <a:pt x="543494" y="1008433"/>
                  <a:pt x="536362" y="1017033"/>
                </a:cubicBezTo>
                <a:cubicBezTo>
                  <a:pt x="536362" y="1017750"/>
                  <a:pt x="528516" y="1029217"/>
                  <a:pt x="512111" y="1041400"/>
                </a:cubicBezTo>
                <a:cubicBezTo>
                  <a:pt x="512111" y="1041400"/>
                  <a:pt x="512111" y="1041400"/>
                  <a:pt x="512111" y="999833"/>
                </a:cubicBezTo>
                <a:cubicBezTo>
                  <a:pt x="485720" y="1016317"/>
                  <a:pt x="451484" y="1032800"/>
                  <a:pt x="425093" y="1032800"/>
                </a:cubicBezTo>
                <a:cubicBezTo>
                  <a:pt x="399416" y="1032800"/>
                  <a:pt x="365179" y="1016317"/>
                  <a:pt x="339502" y="999833"/>
                </a:cubicBezTo>
                <a:cubicBezTo>
                  <a:pt x="339502" y="999833"/>
                  <a:pt x="339502" y="999833"/>
                  <a:pt x="339502" y="1041400"/>
                </a:cubicBezTo>
                <a:cubicBezTo>
                  <a:pt x="323097" y="1029217"/>
                  <a:pt x="315251" y="1018467"/>
                  <a:pt x="314538" y="1017033"/>
                </a:cubicBezTo>
                <a:cubicBezTo>
                  <a:pt x="314538" y="1017033"/>
                  <a:pt x="314538" y="1017033"/>
                  <a:pt x="308118" y="1008433"/>
                </a:cubicBezTo>
                <a:cubicBezTo>
                  <a:pt x="308118" y="1008433"/>
                  <a:pt x="308118" y="1008433"/>
                  <a:pt x="308118" y="977617"/>
                </a:cubicBezTo>
                <a:cubicBezTo>
                  <a:pt x="305979" y="975467"/>
                  <a:pt x="303839" y="974033"/>
                  <a:pt x="302412" y="973317"/>
                </a:cubicBezTo>
                <a:cubicBezTo>
                  <a:pt x="282441" y="954683"/>
                  <a:pt x="244638" y="862233"/>
                  <a:pt x="230373" y="826400"/>
                </a:cubicBezTo>
                <a:cubicBezTo>
                  <a:pt x="206835" y="811350"/>
                  <a:pt x="199703" y="786983"/>
                  <a:pt x="196850" y="773367"/>
                </a:cubicBezTo>
                <a:cubicBezTo>
                  <a:pt x="196850" y="771217"/>
                  <a:pt x="196850" y="769783"/>
                  <a:pt x="196850" y="768350"/>
                </a:cubicBezTo>
                <a:close/>
                <a:moveTo>
                  <a:pt x="1091126" y="431800"/>
                </a:moveTo>
                <a:cubicBezTo>
                  <a:pt x="1217104" y="431800"/>
                  <a:pt x="1313734" y="532598"/>
                  <a:pt x="1313734" y="656987"/>
                </a:cubicBezTo>
                <a:cubicBezTo>
                  <a:pt x="1313734" y="684152"/>
                  <a:pt x="1314450" y="709888"/>
                  <a:pt x="1305861" y="733479"/>
                </a:cubicBezTo>
                <a:cubicBezTo>
                  <a:pt x="1305861" y="732764"/>
                  <a:pt x="1305861" y="732764"/>
                  <a:pt x="1305861" y="732764"/>
                </a:cubicBezTo>
                <a:cubicBezTo>
                  <a:pt x="1305145" y="733479"/>
                  <a:pt x="1301566" y="744202"/>
                  <a:pt x="1281524" y="767793"/>
                </a:cubicBezTo>
                <a:cubicBezTo>
                  <a:pt x="1280809" y="768508"/>
                  <a:pt x="1280093" y="768508"/>
                  <a:pt x="1279377" y="768508"/>
                </a:cubicBezTo>
                <a:cubicBezTo>
                  <a:pt x="1265061" y="768508"/>
                  <a:pt x="1265061" y="768508"/>
                  <a:pt x="1265061" y="768508"/>
                </a:cubicBezTo>
                <a:cubicBezTo>
                  <a:pt x="1264346" y="768508"/>
                  <a:pt x="1264346" y="768508"/>
                  <a:pt x="1263630" y="768508"/>
                </a:cubicBezTo>
                <a:cubicBezTo>
                  <a:pt x="971591" y="612664"/>
                  <a:pt x="971591" y="612664"/>
                  <a:pt x="971591" y="612664"/>
                </a:cubicBezTo>
                <a:cubicBezTo>
                  <a:pt x="970875" y="612664"/>
                  <a:pt x="969443" y="612664"/>
                  <a:pt x="968728" y="612664"/>
                </a:cubicBezTo>
                <a:cubicBezTo>
                  <a:pt x="903591" y="634111"/>
                  <a:pt x="904307" y="769938"/>
                  <a:pt x="882118" y="749921"/>
                </a:cubicBezTo>
                <a:cubicBezTo>
                  <a:pt x="882118" y="749206"/>
                  <a:pt x="882118" y="749206"/>
                  <a:pt x="882118" y="749206"/>
                </a:cubicBezTo>
                <a:cubicBezTo>
                  <a:pt x="872813" y="724900"/>
                  <a:pt x="869950" y="684867"/>
                  <a:pt x="869950" y="656987"/>
                </a:cubicBezTo>
                <a:cubicBezTo>
                  <a:pt x="869950" y="532598"/>
                  <a:pt x="966580" y="431800"/>
                  <a:pt x="1091126" y="431800"/>
                </a:cubicBezTo>
                <a:close/>
                <a:moveTo>
                  <a:pt x="425450" y="431800"/>
                </a:moveTo>
                <a:cubicBezTo>
                  <a:pt x="550913" y="431800"/>
                  <a:pt x="646983" y="533574"/>
                  <a:pt x="646983" y="659000"/>
                </a:cubicBezTo>
                <a:cubicBezTo>
                  <a:pt x="646983" y="686235"/>
                  <a:pt x="647700" y="712037"/>
                  <a:pt x="639097" y="735689"/>
                </a:cubicBezTo>
                <a:cubicBezTo>
                  <a:pt x="638380" y="735689"/>
                  <a:pt x="634795" y="747156"/>
                  <a:pt x="614004" y="771525"/>
                </a:cubicBezTo>
                <a:cubicBezTo>
                  <a:pt x="614004" y="771525"/>
                  <a:pt x="614004" y="771525"/>
                  <a:pt x="597514" y="771525"/>
                </a:cubicBezTo>
                <a:cubicBezTo>
                  <a:pt x="597514" y="771525"/>
                  <a:pt x="597514" y="762924"/>
                  <a:pt x="595363" y="603813"/>
                </a:cubicBezTo>
                <a:cubicBezTo>
                  <a:pt x="570271" y="731389"/>
                  <a:pt x="303571" y="613847"/>
                  <a:pt x="303571" y="613847"/>
                </a:cubicBezTo>
                <a:cubicBezTo>
                  <a:pt x="236896" y="634631"/>
                  <a:pt x="249084" y="768658"/>
                  <a:pt x="249084" y="768658"/>
                </a:cubicBezTo>
                <a:cubicBezTo>
                  <a:pt x="249084" y="768658"/>
                  <a:pt x="249084" y="768658"/>
                  <a:pt x="234028" y="766508"/>
                </a:cubicBezTo>
                <a:cubicBezTo>
                  <a:pt x="234028" y="766508"/>
                  <a:pt x="234028" y="758624"/>
                  <a:pt x="211803" y="738556"/>
                </a:cubicBezTo>
                <a:cubicBezTo>
                  <a:pt x="211803" y="738556"/>
                  <a:pt x="211803" y="738556"/>
                  <a:pt x="211803" y="737839"/>
                </a:cubicBezTo>
                <a:cubicBezTo>
                  <a:pt x="203200" y="713471"/>
                  <a:pt x="203200" y="686952"/>
                  <a:pt x="203200" y="659000"/>
                </a:cubicBezTo>
                <a:cubicBezTo>
                  <a:pt x="203200" y="533574"/>
                  <a:pt x="299269" y="431800"/>
                  <a:pt x="425450" y="431800"/>
                </a:cubicBezTo>
                <a:close/>
                <a:moveTo>
                  <a:pt x="1351838" y="417512"/>
                </a:moveTo>
                <a:cubicBezTo>
                  <a:pt x="1397383" y="417512"/>
                  <a:pt x="1440793" y="437398"/>
                  <a:pt x="1470682" y="472908"/>
                </a:cubicBezTo>
                <a:cubicBezTo>
                  <a:pt x="1476375" y="479299"/>
                  <a:pt x="1475664" y="489242"/>
                  <a:pt x="1468547" y="494924"/>
                </a:cubicBezTo>
                <a:cubicBezTo>
                  <a:pt x="1465701" y="497054"/>
                  <a:pt x="1462142" y="498475"/>
                  <a:pt x="1458584" y="498475"/>
                </a:cubicBezTo>
                <a:cubicBezTo>
                  <a:pt x="1454314" y="498475"/>
                  <a:pt x="1450045" y="496344"/>
                  <a:pt x="1446486" y="492793"/>
                </a:cubicBezTo>
                <a:cubicBezTo>
                  <a:pt x="1423002" y="465095"/>
                  <a:pt x="1388132" y="448761"/>
                  <a:pt x="1351838" y="448761"/>
                </a:cubicBezTo>
                <a:cubicBezTo>
                  <a:pt x="1322661" y="448761"/>
                  <a:pt x="1294907" y="458704"/>
                  <a:pt x="1272135" y="477169"/>
                </a:cubicBezTo>
                <a:cubicBezTo>
                  <a:pt x="1272135" y="477169"/>
                  <a:pt x="1272135" y="477169"/>
                  <a:pt x="1272135" y="476459"/>
                </a:cubicBezTo>
                <a:cubicBezTo>
                  <a:pt x="1265018" y="469357"/>
                  <a:pt x="1257190" y="462255"/>
                  <a:pt x="1249362" y="455863"/>
                </a:cubicBezTo>
                <a:cubicBezTo>
                  <a:pt x="1277116" y="431006"/>
                  <a:pt x="1313410" y="417512"/>
                  <a:pt x="1351838" y="417512"/>
                </a:cubicBezTo>
                <a:close/>
                <a:moveTo>
                  <a:pt x="759619" y="417512"/>
                </a:moveTo>
                <a:cubicBezTo>
                  <a:pt x="805906" y="417512"/>
                  <a:pt x="849344" y="437647"/>
                  <a:pt x="878541" y="473604"/>
                </a:cubicBezTo>
                <a:cubicBezTo>
                  <a:pt x="884238" y="480076"/>
                  <a:pt x="883526" y="490144"/>
                  <a:pt x="877117" y="495897"/>
                </a:cubicBezTo>
                <a:cubicBezTo>
                  <a:pt x="874268" y="498054"/>
                  <a:pt x="870708" y="499492"/>
                  <a:pt x="867147" y="499492"/>
                </a:cubicBezTo>
                <a:cubicBezTo>
                  <a:pt x="862162" y="499492"/>
                  <a:pt x="857890" y="497335"/>
                  <a:pt x="855041" y="493739"/>
                </a:cubicBezTo>
                <a:cubicBezTo>
                  <a:pt x="830830" y="465693"/>
                  <a:pt x="796648" y="449154"/>
                  <a:pt x="759619" y="449154"/>
                </a:cubicBezTo>
                <a:cubicBezTo>
                  <a:pt x="722589" y="449154"/>
                  <a:pt x="688408" y="465693"/>
                  <a:pt x="664196" y="493739"/>
                </a:cubicBezTo>
                <a:cubicBezTo>
                  <a:pt x="658499" y="500212"/>
                  <a:pt x="649242" y="501650"/>
                  <a:pt x="642121" y="495897"/>
                </a:cubicBezTo>
                <a:cubicBezTo>
                  <a:pt x="635712" y="490144"/>
                  <a:pt x="635000" y="480076"/>
                  <a:pt x="640697" y="473604"/>
                </a:cubicBezTo>
                <a:cubicBezTo>
                  <a:pt x="669893" y="437647"/>
                  <a:pt x="713332" y="417512"/>
                  <a:pt x="759619" y="417512"/>
                </a:cubicBezTo>
                <a:close/>
                <a:moveTo>
                  <a:pt x="165812" y="417512"/>
                </a:moveTo>
                <a:cubicBezTo>
                  <a:pt x="204240" y="417512"/>
                  <a:pt x="240534" y="431175"/>
                  <a:pt x="268288" y="456345"/>
                </a:cubicBezTo>
                <a:cubicBezTo>
                  <a:pt x="260460" y="462817"/>
                  <a:pt x="252632" y="470008"/>
                  <a:pt x="244804" y="477200"/>
                </a:cubicBezTo>
                <a:cubicBezTo>
                  <a:pt x="222743" y="459221"/>
                  <a:pt x="194989" y="449154"/>
                  <a:pt x="165812" y="449154"/>
                </a:cubicBezTo>
                <a:cubicBezTo>
                  <a:pt x="129518" y="449154"/>
                  <a:pt x="94648" y="465693"/>
                  <a:pt x="71164" y="493739"/>
                </a:cubicBezTo>
                <a:cubicBezTo>
                  <a:pt x="65470" y="500212"/>
                  <a:pt x="55508" y="501650"/>
                  <a:pt x="49103" y="495897"/>
                </a:cubicBezTo>
                <a:cubicBezTo>
                  <a:pt x="41986" y="490144"/>
                  <a:pt x="41275" y="480076"/>
                  <a:pt x="46968" y="473604"/>
                </a:cubicBezTo>
                <a:cubicBezTo>
                  <a:pt x="76857" y="437647"/>
                  <a:pt x="120267" y="417512"/>
                  <a:pt x="165812" y="417512"/>
                </a:cubicBezTo>
                <a:close/>
                <a:moveTo>
                  <a:pt x="1260912" y="277812"/>
                </a:moveTo>
                <a:cubicBezTo>
                  <a:pt x="1307332" y="277812"/>
                  <a:pt x="1350895" y="298667"/>
                  <a:pt x="1380889" y="333904"/>
                </a:cubicBezTo>
                <a:cubicBezTo>
                  <a:pt x="1385888" y="341095"/>
                  <a:pt x="1385174" y="351163"/>
                  <a:pt x="1378747" y="356197"/>
                </a:cubicBezTo>
                <a:cubicBezTo>
                  <a:pt x="1375890" y="359073"/>
                  <a:pt x="1372319" y="359792"/>
                  <a:pt x="1368749" y="359792"/>
                </a:cubicBezTo>
                <a:cubicBezTo>
                  <a:pt x="1364464" y="359792"/>
                  <a:pt x="1359465" y="358354"/>
                  <a:pt x="1356608" y="354759"/>
                </a:cubicBezTo>
                <a:cubicBezTo>
                  <a:pt x="1333041" y="325993"/>
                  <a:pt x="1298048" y="309454"/>
                  <a:pt x="1260912" y="309454"/>
                </a:cubicBezTo>
                <a:cubicBezTo>
                  <a:pt x="1223776" y="309454"/>
                  <a:pt x="1189497" y="325993"/>
                  <a:pt x="1165930" y="354759"/>
                </a:cubicBezTo>
                <a:cubicBezTo>
                  <a:pt x="1160931" y="361231"/>
                  <a:pt x="1150933" y="361950"/>
                  <a:pt x="1143791" y="356197"/>
                </a:cubicBezTo>
                <a:cubicBezTo>
                  <a:pt x="1137364" y="351163"/>
                  <a:pt x="1136650" y="341095"/>
                  <a:pt x="1142363" y="333904"/>
                </a:cubicBezTo>
                <a:cubicBezTo>
                  <a:pt x="1171643" y="298667"/>
                  <a:pt x="1214492" y="277812"/>
                  <a:pt x="1260912" y="277812"/>
                </a:cubicBezTo>
                <a:close/>
                <a:moveTo>
                  <a:pt x="926306" y="277812"/>
                </a:moveTo>
                <a:cubicBezTo>
                  <a:pt x="972593" y="277812"/>
                  <a:pt x="1016031" y="298667"/>
                  <a:pt x="1045940" y="333904"/>
                </a:cubicBezTo>
                <a:cubicBezTo>
                  <a:pt x="1050925" y="341095"/>
                  <a:pt x="1050213" y="351163"/>
                  <a:pt x="1043804" y="356197"/>
                </a:cubicBezTo>
                <a:cubicBezTo>
                  <a:pt x="1040955" y="359073"/>
                  <a:pt x="1037395" y="359792"/>
                  <a:pt x="1033834" y="359792"/>
                </a:cubicBezTo>
                <a:cubicBezTo>
                  <a:pt x="1028849" y="359792"/>
                  <a:pt x="1024577" y="358354"/>
                  <a:pt x="1021728" y="354759"/>
                </a:cubicBezTo>
                <a:cubicBezTo>
                  <a:pt x="998229" y="325993"/>
                  <a:pt x="963335" y="309454"/>
                  <a:pt x="926306" y="309454"/>
                </a:cubicBezTo>
                <a:cubicBezTo>
                  <a:pt x="889276" y="309454"/>
                  <a:pt x="855095" y="325993"/>
                  <a:pt x="830883" y="354759"/>
                </a:cubicBezTo>
                <a:cubicBezTo>
                  <a:pt x="825186" y="361231"/>
                  <a:pt x="815929" y="361950"/>
                  <a:pt x="808808" y="356197"/>
                </a:cubicBezTo>
                <a:cubicBezTo>
                  <a:pt x="802399" y="351163"/>
                  <a:pt x="801687" y="341095"/>
                  <a:pt x="807384" y="333904"/>
                </a:cubicBezTo>
                <a:cubicBezTo>
                  <a:pt x="836580" y="298667"/>
                  <a:pt x="880019" y="277812"/>
                  <a:pt x="926306" y="277812"/>
                </a:cubicBezTo>
                <a:close/>
                <a:moveTo>
                  <a:pt x="592137" y="277812"/>
                </a:moveTo>
                <a:cubicBezTo>
                  <a:pt x="638719" y="277812"/>
                  <a:pt x="682434" y="298667"/>
                  <a:pt x="711817" y="333904"/>
                </a:cubicBezTo>
                <a:cubicBezTo>
                  <a:pt x="717550" y="341095"/>
                  <a:pt x="716833" y="351163"/>
                  <a:pt x="710383" y="356197"/>
                </a:cubicBezTo>
                <a:cubicBezTo>
                  <a:pt x="707517" y="359073"/>
                  <a:pt x="703934" y="359792"/>
                  <a:pt x="700350" y="359792"/>
                </a:cubicBezTo>
                <a:cubicBezTo>
                  <a:pt x="695334" y="359792"/>
                  <a:pt x="691034" y="358354"/>
                  <a:pt x="688167" y="354759"/>
                </a:cubicBezTo>
                <a:cubicBezTo>
                  <a:pt x="663802" y="325993"/>
                  <a:pt x="629403" y="309454"/>
                  <a:pt x="592137" y="309454"/>
                </a:cubicBezTo>
                <a:cubicBezTo>
                  <a:pt x="554872" y="309454"/>
                  <a:pt x="519756" y="325993"/>
                  <a:pt x="496107" y="354759"/>
                </a:cubicBezTo>
                <a:cubicBezTo>
                  <a:pt x="490374" y="361231"/>
                  <a:pt x="480341" y="361950"/>
                  <a:pt x="473891" y="356197"/>
                </a:cubicBezTo>
                <a:cubicBezTo>
                  <a:pt x="467441" y="351163"/>
                  <a:pt x="466725" y="341095"/>
                  <a:pt x="471741" y="333904"/>
                </a:cubicBezTo>
                <a:cubicBezTo>
                  <a:pt x="501840" y="298667"/>
                  <a:pt x="545555" y="277812"/>
                  <a:pt x="592137" y="277812"/>
                </a:cubicBezTo>
                <a:close/>
                <a:moveTo>
                  <a:pt x="257174" y="277812"/>
                </a:moveTo>
                <a:cubicBezTo>
                  <a:pt x="303756" y="277812"/>
                  <a:pt x="347471" y="298667"/>
                  <a:pt x="376854" y="333904"/>
                </a:cubicBezTo>
                <a:cubicBezTo>
                  <a:pt x="382587" y="341095"/>
                  <a:pt x="381870" y="351163"/>
                  <a:pt x="375420" y="356197"/>
                </a:cubicBezTo>
                <a:cubicBezTo>
                  <a:pt x="372554" y="359073"/>
                  <a:pt x="368254" y="359792"/>
                  <a:pt x="365387" y="359792"/>
                </a:cubicBezTo>
                <a:cubicBezTo>
                  <a:pt x="360371" y="359792"/>
                  <a:pt x="356071" y="358354"/>
                  <a:pt x="353204" y="354759"/>
                </a:cubicBezTo>
                <a:cubicBezTo>
                  <a:pt x="328839" y="325993"/>
                  <a:pt x="294440" y="309454"/>
                  <a:pt x="257174" y="309454"/>
                </a:cubicBezTo>
                <a:cubicBezTo>
                  <a:pt x="219909" y="309454"/>
                  <a:pt x="184793" y="325993"/>
                  <a:pt x="161144" y="354759"/>
                </a:cubicBezTo>
                <a:cubicBezTo>
                  <a:pt x="155411" y="361231"/>
                  <a:pt x="145378" y="361950"/>
                  <a:pt x="138928" y="356197"/>
                </a:cubicBezTo>
                <a:cubicBezTo>
                  <a:pt x="132478" y="351163"/>
                  <a:pt x="131762" y="341095"/>
                  <a:pt x="136778" y="333904"/>
                </a:cubicBezTo>
                <a:cubicBezTo>
                  <a:pt x="166877" y="298667"/>
                  <a:pt x="210592" y="277812"/>
                  <a:pt x="257174" y="277812"/>
                </a:cubicBezTo>
                <a:close/>
                <a:moveTo>
                  <a:pt x="1093351" y="139700"/>
                </a:moveTo>
                <a:cubicBezTo>
                  <a:pt x="1139771" y="139700"/>
                  <a:pt x="1182619" y="159665"/>
                  <a:pt x="1212614" y="196030"/>
                </a:cubicBezTo>
                <a:cubicBezTo>
                  <a:pt x="1217613" y="202447"/>
                  <a:pt x="1216899" y="212429"/>
                  <a:pt x="1210471" y="218134"/>
                </a:cubicBezTo>
                <a:cubicBezTo>
                  <a:pt x="1207615" y="220273"/>
                  <a:pt x="1204044" y="221699"/>
                  <a:pt x="1200473" y="221699"/>
                </a:cubicBezTo>
                <a:cubicBezTo>
                  <a:pt x="1195474" y="221699"/>
                  <a:pt x="1191189" y="219560"/>
                  <a:pt x="1188333" y="215994"/>
                </a:cubicBezTo>
                <a:cubicBezTo>
                  <a:pt x="1165480" y="188186"/>
                  <a:pt x="1130487" y="171786"/>
                  <a:pt x="1093351" y="171786"/>
                </a:cubicBezTo>
                <a:cubicBezTo>
                  <a:pt x="1056215" y="171786"/>
                  <a:pt x="1021936" y="188186"/>
                  <a:pt x="997655" y="215994"/>
                </a:cubicBezTo>
                <a:cubicBezTo>
                  <a:pt x="991942" y="222412"/>
                  <a:pt x="982658" y="223838"/>
                  <a:pt x="975516" y="218134"/>
                </a:cubicBezTo>
                <a:cubicBezTo>
                  <a:pt x="969089" y="212429"/>
                  <a:pt x="968375" y="202447"/>
                  <a:pt x="974088" y="196030"/>
                </a:cubicBezTo>
                <a:cubicBezTo>
                  <a:pt x="1003368" y="159665"/>
                  <a:pt x="1046931" y="139700"/>
                  <a:pt x="1093351" y="139700"/>
                </a:cubicBezTo>
                <a:close/>
                <a:moveTo>
                  <a:pt x="759619" y="139700"/>
                </a:moveTo>
                <a:cubicBezTo>
                  <a:pt x="805906" y="139700"/>
                  <a:pt x="849344" y="159665"/>
                  <a:pt x="878541" y="196030"/>
                </a:cubicBezTo>
                <a:cubicBezTo>
                  <a:pt x="884238" y="202447"/>
                  <a:pt x="883526" y="212429"/>
                  <a:pt x="877117" y="218134"/>
                </a:cubicBezTo>
                <a:cubicBezTo>
                  <a:pt x="874268" y="220273"/>
                  <a:pt x="870708" y="221699"/>
                  <a:pt x="867147" y="221699"/>
                </a:cubicBezTo>
                <a:cubicBezTo>
                  <a:pt x="862162" y="221699"/>
                  <a:pt x="857890" y="219560"/>
                  <a:pt x="855041" y="215994"/>
                </a:cubicBezTo>
                <a:cubicBezTo>
                  <a:pt x="830830" y="188186"/>
                  <a:pt x="796648" y="171786"/>
                  <a:pt x="759619" y="171786"/>
                </a:cubicBezTo>
                <a:cubicBezTo>
                  <a:pt x="722589" y="171786"/>
                  <a:pt x="688408" y="188186"/>
                  <a:pt x="664196" y="215994"/>
                </a:cubicBezTo>
                <a:cubicBezTo>
                  <a:pt x="658499" y="222412"/>
                  <a:pt x="649242" y="223838"/>
                  <a:pt x="642121" y="218134"/>
                </a:cubicBezTo>
                <a:cubicBezTo>
                  <a:pt x="635712" y="212429"/>
                  <a:pt x="635000" y="202447"/>
                  <a:pt x="640697" y="196030"/>
                </a:cubicBezTo>
                <a:cubicBezTo>
                  <a:pt x="669893" y="159665"/>
                  <a:pt x="713332" y="139700"/>
                  <a:pt x="759619" y="139700"/>
                </a:cubicBezTo>
                <a:close/>
                <a:moveTo>
                  <a:pt x="424656" y="139700"/>
                </a:moveTo>
                <a:cubicBezTo>
                  <a:pt x="470943" y="139700"/>
                  <a:pt x="514381" y="159665"/>
                  <a:pt x="543578" y="196030"/>
                </a:cubicBezTo>
                <a:cubicBezTo>
                  <a:pt x="549275" y="202447"/>
                  <a:pt x="548563" y="212429"/>
                  <a:pt x="542154" y="218134"/>
                </a:cubicBezTo>
                <a:cubicBezTo>
                  <a:pt x="539305" y="220273"/>
                  <a:pt x="535745" y="221699"/>
                  <a:pt x="532184" y="221699"/>
                </a:cubicBezTo>
                <a:cubicBezTo>
                  <a:pt x="527199" y="221699"/>
                  <a:pt x="522927" y="219560"/>
                  <a:pt x="520078" y="215994"/>
                </a:cubicBezTo>
                <a:cubicBezTo>
                  <a:pt x="495867" y="188186"/>
                  <a:pt x="461685" y="171786"/>
                  <a:pt x="424656" y="171786"/>
                </a:cubicBezTo>
                <a:cubicBezTo>
                  <a:pt x="387626" y="171786"/>
                  <a:pt x="352733" y="188186"/>
                  <a:pt x="329233" y="215994"/>
                </a:cubicBezTo>
                <a:cubicBezTo>
                  <a:pt x="323536" y="222412"/>
                  <a:pt x="313567" y="223838"/>
                  <a:pt x="307158" y="218134"/>
                </a:cubicBezTo>
                <a:cubicBezTo>
                  <a:pt x="300749" y="212429"/>
                  <a:pt x="300037" y="202447"/>
                  <a:pt x="305022" y="196030"/>
                </a:cubicBezTo>
                <a:cubicBezTo>
                  <a:pt x="334930" y="159665"/>
                  <a:pt x="378369" y="139700"/>
                  <a:pt x="424656" y="139700"/>
                </a:cubicBezTo>
                <a:close/>
                <a:moveTo>
                  <a:pt x="926306" y="0"/>
                </a:moveTo>
                <a:cubicBezTo>
                  <a:pt x="972593" y="0"/>
                  <a:pt x="1016031" y="20855"/>
                  <a:pt x="1045940" y="56092"/>
                </a:cubicBezTo>
                <a:cubicBezTo>
                  <a:pt x="1050925" y="63283"/>
                  <a:pt x="1050213" y="72632"/>
                  <a:pt x="1043804" y="78385"/>
                </a:cubicBezTo>
                <a:cubicBezTo>
                  <a:pt x="1040955" y="81261"/>
                  <a:pt x="1037395" y="81980"/>
                  <a:pt x="1033834" y="81980"/>
                </a:cubicBezTo>
                <a:cubicBezTo>
                  <a:pt x="1028849" y="81980"/>
                  <a:pt x="1024577" y="80542"/>
                  <a:pt x="1021728" y="76947"/>
                </a:cubicBezTo>
                <a:cubicBezTo>
                  <a:pt x="998229" y="48181"/>
                  <a:pt x="963335" y="31642"/>
                  <a:pt x="926306" y="31642"/>
                </a:cubicBezTo>
                <a:cubicBezTo>
                  <a:pt x="889276" y="31642"/>
                  <a:pt x="855095" y="48181"/>
                  <a:pt x="830883" y="76947"/>
                </a:cubicBezTo>
                <a:cubicBezTo>
                  <a:pt x="825186" y="83419"/>
                  <a:pt x="815929" y="84138"/>
                  <a:pt x="808808" y="78385"/>
                </a:cubicBezTo>
                <a:cubicBezTo>
                  <a:pt x="802399" y="72632"/>
                  <a:pt x="801687" y="63283"/>
                  <a:pt x="807384" y="56092"/>
                </a:cubicBezTo>
                <a:cubicBezTo>
                  <a:pt x="836580" y="20855"/>
                  <a:pt x="880019" y="0"/>
                  <a:pt x="926306" y="0"/>
                </a:cubicBezTo>
                <a:close/>
                <a:moveTo>
                  <a:pt x="592137" y="0"/>
                </a:moveTo>
                <a:cubicBezTo>
                  <a:pt x="638719" y="0"/>
                  <a:pt x="682434" y="20855"/>
                  <a:pt x="711817" y="56092"/>
                </a:cubicBezTo>
                <a:cubicBezTo>
                  <a:pt x="717550" y="63283"/>
                  <a:pt x="716833" y="72632"/>
                  <a:pt x="710383" y="78385"/>
                </a:cubicBezTo>
                <a:cubicBezTo>
                  <a:pt x="707517" y="81261"/>
                  <a:pt x="703934" y="81980"/>
                  <a:pt x="700350" y="81980"/>
                </a:cubicBezTo>
                <a:cubicBezTo>
                  <a:pt x="695334" y="81980"/>
                  <a:pt x="691034" y="80542"/>
                  <a:pt x="688167" y="76947"/>
                </a:cubicBezTo>
                <a:cubicBezTo>
                  <a:pt x="663802" y="48181"/>
                  <a:pt x="629403" y="31642"/>
                  <a:pt x="592137" y="31642"/>
                </a:cubicBezTo>
                <a:cubicBezTo>
                  <a:pt x="554872" y="31642"/>
                  <a:pt x="519756" y="48181"/>
                  <a:pt x="496107" y="76947"/>
                </a:cubicBezTo>
                <a:cubicBezTo>
                  <a:pt x="490374" y="83419"/>
                  <a:pt x="480341" y="84138"/>
                  <a:pt x="473891" y="78385"/>
                </a:cubicBezTo>
                <a:cubicBezTo>
                  <a:pt x="467441" y="72632"/>
                  <a:pt x="466725" y="63283"/>
                  <a:pt x="471741" y="56092"/>
                </a:cubicBezTo>
                <a:cubicBezTo>
                  <a:pt x="501840" y="20855"/>
                  <a:pt x="545555" y="0"/>
                  <a:pt x="592137" y="0"/>
                </a:cubicBez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>
              <a:solidFill>
                <a:schemeClr val="tx2">
                  <a:lumMod val="100000"/>
                </a:schemeClr>
              </a:solidFill>
              <a:latin typeface="Garamond" panose="02020404030301010803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09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4" name="think-cell Slide" r:id="rId7" imgW="286" imgH="286" progId="TCLayout.ActiveDocument.1">
                  <p:embed/>
                </p:oleObj>
              </mc:Choice>
              <mc:Fallback>
                <p:oleObj name="think-cell Slide" r:id="rId7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92F49F3-D514-41F2-8F6B-721767F69E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0C6E0-14B5-427E-A0A6-5C035016F897}"/>
              </a:ext>
            </a:extLst>
          </p:cNvPr>
          <p:cNvSpPr/>
          <p:nvPr/>
        </p:nvSpPr>
        <p:spPr>
          <a:xfrm>
            <a:off x="0" y="642938"/>
            <a:ext cx="2338578" cy="3857625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</a:endParaRPr>
          </a:p>
        </p:txBody>
      </p:sp>
      <p:sp>
        <p:nvSpPr>
          <p:cNvPr id="8" name="ee4pContent1"/>
          <p:cNvSpPr txBox="1"/>
          <p:nvPr/>
        </p:nvSpPr>
        <p:spPr>
          <a:xfrm>
            <a:off x="2482597" y="1438466"/>
            <a:ext cx="4067615" cy="242978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900">
                <a:solidFill>
                  <a:srgbClr val="000000"/>
                </a:solidFill>
              </a:defRPr>
            </a:lvl1pPr>
            <a:lvl2pPr marL="242994" lvl="1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900">
                <a:solidFill>
                  <a:srgbClr val="000000"/>
                </a:solidFill>
              </a:defRPr>
            </a:lvl2pPr>
            <a:lvl3pPr marL="485988" lvl="2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900">
                <a:solidFill>
                  <a:srgbClr val="000000"/>
                </a:solidFill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2060"/>
                </a:solidFill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200" b="1">
                <a:solidFill>
                  <a:srgbClr val="000000"/>
                </a:solidFill>
              </a:defRPr>
            </a:lvl5pPr>
            <a:lvl6pPr marL="242994" lvl="5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3300">
                <a:solidFill>
                  <a:srgbClr val="000000"/>
                </a:solidFill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4050">
                <a:solidFill>
                  <a:srgbClr val="002060"/>
                </a:solidFill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1800">
                <a:solidFill>
                  <a:srgbClr val="002060"/>
                </a:solidFill>
              </a:defRPr>
            </a:lvl9pPr>
          </a:lstStyle>
          <a:p>
            <a:r>
              <a:rPr lang="en-GB" b="1" u="sng" dirty="0">
                <a:sym typeface="+mn-lt"/>
              </a:rPr>
              <a:t>Coordination of Federal Government N-Power Programme in the State</a:t>
            </a:r>
            <a:r>
              <a:rPr lang="en-GB" dirty="0">
                <a:sym typeface="+mn-lt"/>
              </a:rPr>
              <a:t> – almost 23 thousand youth are benefiting through the N-Power modules - N-Teach, N-</a:t>
            </a:r>
            <a:r>
              <a:rPr lang="en-GB" dirty="0" err="1">
                <a:sym typeface="+mn-lt"/>
              </a:rPr>
              <a:t>Agro</a:t>
            </a:r>
            <a:r>
              <a:rPr lang="en-GB" dirty="0">
                <a:sym typeface="+mn-lt"/>
              </a:rPr>
              <a:t> and N-Health – and are engaged in various primary schools, primary health centres and as agricultural extension workers</a:t>
            </a:r>
          </a:p>
          <a:p>
            <a:endParaRPr lang="en-GB" b="1" u="sng" dirty="0">
              <a:sym typeface="+mn-lt"/>
            </a:endParaRPr>
          </a:p>
          <a:p>
            <a:r>
              <a:rPr lang="en-GB" b="1" u="sng" dirty="0">
                <a:sym typeface="+mn-lt"/>
              </a:rPr>
              <a:t>Enrolment of beneficiaries for Conditional Cash Transfer (</a:t>
            </a:r>
            <a:r>
              <a:rPr lang="en-GB" b="1" u="sng" dirty="0" err="1">
                <a:sym typeface="+mn-lt"/>
              </a:rPr>
              <a:t>CCT</a:t>
            </a:r>
            <a:r>
              <a:rPr lang="en-GB" b="1" u="sng" dirty="0">
                <a:sym typeface="+mn-lt"/>
              </a:rPr>
              <a:t>)</a:t>
            </a:r>
            <a:r>
              <a:rPr lang="en-GB" dirty="0">
                <a:sym typeface="+mn-lt"/>
              </a:rPr>
              <a:t> – The State Government approved the establishment of the State Cash Transfer Unit (</a:t>
            </a:r>
            <a:r>
              <a:rPr lang="en-GB" dirty="0" err="1">
                <a:sym typeface="+mn-lt"/>
              </a:rPr>
              <a:t>SCTU</a:t>
            </a:r>
            <a:r>
              <a:rPr lang="en-GB" dirty="0">
                <a:sym typeface="+mn-lt"/>
              </a:rPr>
              <a:t>) and 8,147 beneficiaries have been cleared and should begin receiving their N5000.00 monthly, per household shortly</a:t>
            </a:r>
          </a:p>
          <a:p>
            <a:endParaRPr lang="en-GB" b="1" u="sng" dirty="0">
              <a:sym typeface="+mn-lt"/>
            </a:endParaRPr>
          </a:p>
          <a:p>
            <a:r>
              <a:rPr lang="en-GB" b="1" u="sng" dirty="0">
                <a:sym typeface="+mn-lt"/>
              </a:rPr>
              <a:t>Lagos State Employment Trust Fund</a:t>
            </a:r>
            <a:r>
              <a:rPr lang="en-GB" dirty="0">
                <a:sym typeface="+mn-lt"/>
              </a:rPr>
              <a:t> - supported 2,204 businesses as follows with loans - 1167, employability offerings -967 and Lagos Innovates -70. Also successfully organised an employment summit in February 2020 to enable peer learning, influencing of public policy, etc</a:t>
            </a:r>
          </a:p>
          <a:p>
            <a:endParaRPr lang="en-GB" b="1" u="sng" dirty="0">
              <a:sym typeface="+mn-lt"/>
            </a:endParaRPr>
          </a:p>
          <a:p>
            <a:r>
              <a:rPr lang="en-GB" b="1" u="sng" dirty="0" err="1">
                <a:sym typeface="+mn-lt"/>
              </a:rPr>
              <a:t>USADF</a:t>
            </a:r>
            <a:r>
              <a:rPr lang="en-GB" b="1" u="sng" dirty="0">
                <a:sym typeface="+mn-lt"/>
              </a:rPr>
              <a:t> Capacity Building Programme</a:t>
            </a:r>
            <a:r>
              <a:rPr lang="en-GB" dirty="0">
                <a:sym typeface="+mn-lt"/>
              </a:rPr>
              <a:t> - completed the first phase of grant signing for the </a:t>
            </a:r>
            <a:r>
              <a:rPr lang="en-GB" dirty="0" err="1">
                <a:sym typeface="+mn-lt"/>
              </a:rPr>
              <a:t>USADF</a:t>
            </a:r>
            <a:r>
              <a:rPr lang="en-GB" dirty="0">
                <a:sym typeface="+mn-lt"/>
              </a:rPr>
              <a:t> Youth-Led Enterprise, a $10 million matching fund aimed at impacting over 15,K youths in Lagos State with skills &amp; internships</a:t>
            </a:r>
            <a:endParaRPr lang="en-US" dirty="0">
              <a:sym typeface="+mn-lt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A293E3B-B933-4DD8-A04B-BB83F226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597" y="993264"/>
            <a:ext cx="4067615" cy="188802"/>
          </a:xfr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Partnership</a:t>
            </a:r>
            <a:r>
              <a:rPr lang="en-US" dirty="0">
                <a:solidFill>
                  <a:schemeClr val="tx2"/>
                </a:solidFill>
              </a:rPr>
              <a:t>: nurtured strategic relationships with various partners to Ministry's mandate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8654A-63A5-415F-9069-AD5F793C6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89" y="834964"/>
            <a:ext cx="2160000" cy="131250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264C9-2173-4CC9-A8C4-926814D9AE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89" y="2447999"/>
            <a:ext cx="2160000" cy="791805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C64AF-379D-4018-8072-9D093D1634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89" y="3497291"/>
            <a:ext cx="2160000" cy="759999"/>
          </a:xfrm>
          <a:prstGeom prst="rect">
            <a:avLst/>
          </a:prstGeom>
        </p:spPr>
      </p:pic>
      <p:sp>
        <p:nvSpPr>
          <p:cNvPr id="12" name="NavigationTriangle">
            <a:extLst>
              <a:ext uri="{FF2B5EF4-FFF2-40B4-BE49-F238E27FC236}">
                <a16:creationId xmlns:a16="http://schemas.microsoft.com/office/drawing/2014/main" id="{B1521F17-0756-440F-BBF3-78A8A3C84EA0}"/>
              </a:ext>
            </a:extLst>
          </p:cNvPr>
          <p:cNvSpPr/>
          <p:nvPr/>
        </p:nvSpPr>
        <p:spPr>
          <a:xfrm rot="16200000">
            <a:off x="6252842" y="630874"/>
            <a:ext cx="593093" cy="617220"/>
          </a:xfrm>
          <a:prstGeom prst="triangle">
            <a:avLst>
              <a:gd name="adj" fmla="val 100000"/>
            </a:avLst>
          </a:prstGeom>
          <a:solidFill>
            <a:schemeClr val="tx2">
              <a:lumMod val="10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FFFFFF"/>
              </a:solidFill>
            </a:endParaRPr>
          </a:p>
        </p:txBody>
      </p:sp>
      <p:sp>
        <p:nvSpPr>
          <p:cNvPr id="13" name="NavigationIcon">
            <a:extLst>
              <a:ext uri="{FF2B5EF4-FFF2-40B4-BE49-F238E27FC236}">
                <a16:creationId xmlns:a16="http://schemas.microsoft.com/office/drawing/2014/main" id="{B2963380-0991-4EAA-919E-7F3A49DD26F6}"/>
              </a:ext>
            </a:extLst>
          </p:cNvPr>
          <p:cNvSpPr>
            <a:spLocks noChangeAspect="1"/>
          </p:cNvSpPr>
          <p:nvPr/>
        </p:nvSpPr>
        <p:spPr bwMode="auto">
          <a:xfrm>
            <a:off x="6550212" y="722637"/>
            <a:ext cx="257175" cy="195830"/>
          </a:xfrm>
          <a:custGeom>
            <a:avLst/>
            <a:gdLst>
              <a:gd name="connsiteX0" fmla="*/ 593617 w 1211263"/>
              <a:gd name="connsiteY0" fmla="*/ 682625 h 922338"/>
              <a:gd name="connsiteX1" fmla="*/ 616581 w 1211263"/>
              <a:gd name="connsiteY1" fmla="*/ 687617 h 922338"/>
              <a:gd name="connsiteX2" fmla="*/ 640263 w 1211263"/>
              <a:gd name="connsiteY2" fmla="*/ 756791 h 922338"/>
              <a:gd name="connsiteX3" fmla="*/ 600076 w 1211263"/>
              <a:gd name="connsiteY3" fmla="*/ 836663 h 922338"/>
              <a:gd name="connsiteX4" fmla="*/ 553429 w 1211263"/>
              <a:gd name="connsiteY4" fmla="*/ 865188 h 922338"/>
              <a:gd name="connsiteX5" fmla="*/ 531182 w 1211263"/>
              <a:gd name="connsiteY5" fmla="*/ 859483 h 922338"/>
              <a:gd name="connsiteX6" fmla="*/ 507500 w 1211263"/>
              <a:gd name="connsiteY6" fmla="*/ 791022 h 922338"/>
              <a:gd name="connsiteX7" fmla="*/ 547687 w 1211263"/>
              <a:gd name="connsiteY7" fmla="*/ 711151 h 922338"/>
              <a:gd name="connsiteX8" fmla="*/ 593617 w 1211263"/>
              <a:gd name="connsiteY8" fmla="*/ 682625 h 922338"/>
              <a:gd name="connsiteX9" fmla="*/ 500859 w 1211263"/>
              <a:gd name="connsiteY9" fmla="*/ 584200 h 922338"/>
              <a:gd name="connsiteX10" fmla="*/ 523034 w 1211263"/>
              <a:gd name="connsiteY10" fmla="*/ 589888 h 922338"/>
              <a:gd name="connsiteX11" fmla="*/ 546639 w 1211263"/>
              <a:gd name="connsiteY11" fmla="*/ 658141 h 922338"/>
              <a:gd name="connsiteX12" fmla="*/ 481546 w 1211263"/>
              <a:gd name="connsiteY12" fmla="*/ 787536 h 922338"/>
              <a:gd name="connsiteX13" fmla="*/ 435765 w 1211263"/>
              <a:gd name="connsiteY13" fmla="*/ 815975 h 922338"/>
              <a:gd name="connsiteX14" fmla="*/ 412875 w 1211263"/>
              <a:gd name="connsiteY14" fmla="*/ 810287 h 922338"/>
              <a:gd name="connsiteX15" fmla="*/ 389985 w 1211263"/>
              <a:gd name="connsiteY15" fmla="*/ 742035 h 922338"/>
              <a:gd name="connsiteX16" fmla="*/ 454364 w 1211263"/>
              <a:gd name="connsiteY16" fmla="*/ 612639 h 922338"/>
              <a:gd name="connsiteX17" fmla="*/ 500859 w 1211263"/>
              <a:gd name="connsiteY17" fmla="*/ 584200 h 922338"/>
              <a:gd name="connsiteX18" fmla="*/ 383787 w 1211263"/>
              <a:gd name="connsiteY18" fmla="*/ 531812 h 922338"/>
              <a:gd name="connsiteX19" fmla="*/ 406083 w 1211263"/>
              <a:gd name="connsiteY19" fmla="*/ 537529 h 922338"/>
              <a:gd name="connsiteX20" fmla="*/ 429099 w 1211263"/>
              <a:gd name="connsiteY20" fmla="*/ 606134 h 922338"/>
              <a:gd name="connsiteX21" fmla="*/ 370121 w 1211263"/>
              <a:gd name="connsiteY21" fmla="*/ 725477 h 922338"/>
              <a:gd name="connsiteX22" fmla="*/ 324090 w 1211263"/>
              <a:gd name="connsiteY22" fmla="*/ 754062 h 922338"/>
              <a:gd name="connsiteX23" fmla="*/ 301075 w 1211263"/>
              <a:gd name="connsiteY23" fmla="*/ 748345 h 922338"/>
              <a:gd name="connsiteX24" fmla="*/ 277340 w 1211263"/>
              <a:gd name="connsiteY24" fmla="*/ 679741 h 922338"/>
              <a:gd name="connsiteX25" fmla="*/ 337036 w 1211263"/>
              <a:gd name="connsiteY25" fmla="*/ 560397 h 922338"/>
              <a:gd name="connsiteX26" fmla="*/ 383787 w 1211263"/>
              <a:gd name="connsiteY26" fmla="*/ 531812 h 922338"/>
              <a:gd name="connsiteX27" fmla="*/ 264641 w 1211263"/>
              <a:gd name="connsiteY27" fmla="*/ 484187 h 922338"/>
              <a:gd name="connsiteX28" fmla="*/ 286694 w 1211263"/>
              <a:gd name="connsiteY28" fmla="*/ 489907 h 922338"/>
              <a:gd name="connsiteX29" fmla="*/ 310169 w 1211263"/>
              <a:gd name="connsiteY29" fmla="*/ 558551 h 922338"/>
              <a:gd name="connsiteX30" fmla="*/ 275312 w 1211263"/>
              <a:gd name="connsiteY30" fmla="*/ 628624 h 922338"/>
              <a:gd name="connsiteX31" fmla="*/ 229783 w 1211263"/>
              <a:gd name="connsiteY31" fmla="*/ 657225 h 922338"/>
              <a:gd name="connsiteX32" fmla="*/ 207019 w 1211263"/>
              <a:gd name="connsiteY32" fmla="*/ 651505 h 922338"/>
              <a:gd name="connsiteX33" fmla="*/ 184255 w 1211263"/>
              <a:gd name="connsiteY33" fmla="*/ 582862 h 922338"/>
              <a:gd name="connsiteX34" fmla="*/ 218401 w 1211263"/>
              <a:gd name="connsiteY34" fmla="*/ 512788 h 922338"/>
              <a:gd name="connsiteX35" fmla="*/ 264641 w 1211263"/>
              <a:gd name="connsiteY35" fmla="*/ 484187 h 922338"/>
              <a:gd name="connsiteX36" fmla="*/ 560388 w 1211263"/>
              <a:gd name="connsiteY36" fmla="*/ 219075 h 922338"/>
              <a:gd name="connsiteX37" fmla="*/ 619754 w 1211263"/>
              <a:gd name="connsiteY37" fmla="*/ 224787 h 922338"/>
              <a:gd name="connsiteX38" fmla="*/ 1098255 w 1211263"/>
              <a:gd name="connsiteY38" fmla="*/ 513232 h 922338"/>
              <a:gd name="connsiteX39" fmla="*/ 1124719 w 1211263"/>
              <a:gd name="connsiteY39" fmla="*/ 618900 h 922338"/>
              <a:gd name="connsiteX40" fmla="*/ 1058201 w 1211263"/>
              <a:gd name="connsiteY40" fmla="*/ 656026 h 922338"/>
              <a:gd name="connsiteX41" fmla="*/ 1034598 w 1211263"/>
              <a:gd name="connsiteY41" fmla="*/ 651743 h 922338"/>
              <a:gd name="connsiteX42" fmla="*/ 1035313 w 1211263"/>
              <a:gd name="connsiteY42" fmla="*/ 654598 h 922338"/>
              <a:gd name="connsiteX43" fmla="*/ 1026015 w 1211263"/>
              <a:gd name="connsiteY43" fmla="*/ 713144 h 922338"/>
              <a:gd name="connsiteX44" fmla="*/ 960212 w 1211263"/>
              <a:gd name="connsiteY44" fmla="*/ 750271 h 922338"/>
              <a:gd name="connsiteX45" fmla="*/ 925880 w 1211263"/>
              <a:gd name="connsiteY45" fmla="*/ 742417 h 922338"/>
              <a:gd name="connsiteX46" fmla="*/ 916582 w 1211263"/>
              <a:gd name="connsiteY46" fmla="*/ 798821 h 922338"/>
              <a:gd name="connsiteX47" fmla="*/ 850779 w 1211263"/>
              <a:gd name="connsiteY47" fmla="*/ 835947 h 922338"/>
              <a:gd name="connsiteX48" fmla="*/ 812871 w 1211263"/>
              <a:gd name="connsiteY48" fmla="*/ 825952 h 922338"/>
              <a:gd name="connsiteX49" fmla="*/ 805003 w 1211263"/>
              <a:gd name="connsiteY49" fmla="*/ 885212 h 922338"/>
              <a:gd name="connsiteX50" fmla="*/ 739200 w 1211263"/>
              <a:gd name="connsiteY50" fmla="*/ 922338 h 922338"/>
              <a:gd name="connsiteX51" fmla="*/ 699862 w 1211263"/>
              <a:gd name="connsiteY51" fmla="*/ 911629 h 922338"/>
              <a:gd name="connsiteX52" fmla="*/ 615462 w 1211263"/>
              <a:gd name="connsiteY52" fmla="*/ 860937 h 922338"/>
              <a:gd name="connsiteX53" fmla="*/ 631198 w 1211263"/>
              <a:gd name="connsiteY53" fmla="*/ 840231 h 922338"/>
              <a:gd name="connsiteX54" fmla="*/ 712736 w 1211263"/>
              <a:gd name="connsiteY54" fmla="*/ 889495 h 922338"/>
              <a:gd name="connsiteX55" fmla="*/ 739200 w 1211263"/>
              <a:gd name="connsiteY55" fmla="*/ 896635 h 922338"/>
              <a:gd name="connsiteX56" fmla="*/ 782830 w 1211263"/>
              <a:gd name="connsiteY56" fmla="*/ 872360 h 922338"/>
              <a:gd name="connsiteX57" fmla="*/ 764949 w 1211263"/>
              <a:gd name="connsiteY57" fmla="*/ 800963 h 922338"/>
              <a:gd name="connsiteX58" fmla="*/ 708445 w 1211263"/>
              <a:gd name="connsiteY58" fmla="*/ 767406 h 922338"/>
              <a:gd name="connsiteX59" fmla="*/ 704153 w 1211263"/>
              <a:gd name="connsiteY59" fmla="*/ 745273 h 922338"/>
              <a:gd name="connsiteX60" fmla="*/ 723465 w 1211263"/>
              <a:gd name="connsiteY60" fmla="*/ 741703 h 922338"/>
              <a:gd name="connsiteX61" fmla="*/ 824315 w 1211263"/>
              <a:gd name="connsiteY61" fmla="*/ 802391 h 922338"/>
              <a:gd name="connsiteX62" fmla="*/ 850779 w 1211263"/>
              <a:gd name="connsiteY62" fmla="*/ 810244 h 922338"/>
              <a:gd name="connsiteX63" fmla="*/ 894409 w 1211263"/>
              <a:gd name="connsiteY63" fmla="*/ 785255 h 922338"/>
              <a:gd name="connsiteX64" fmla="*/ 877243 w 1211263"/>
              <a:gd name="connsiteY64" fmla="*/ 715286 h 922338"/>
              <a:gd name="connsiteX65" fmla="*/ 787122 w 1211263"/>
              <a:gd name="connsiteY65" fmla="*/ 661024 h 922338"/>
              <a:gd name="connsiteX66" fmla="*/ 783546 w 1211263"/>
              <a:gd name="connsiteY66" fmla="*/ 641033 h 922338"/>
              <a:gd name="connsiteX67" fmla="*/ 801427 w 1211263"/>
              <a:gd name="connsiteY67" fmla="*/ 637463 h 922338"/>
              <a:gd name="connsiteX68" fmla="*/ 933748 w 1211263"/>
              <a:gd name="connsiteY68" fmla="*/ 717428 h 922338"/>
              <a:gd name="connsiteX69" fmla="*/ 960212 w 1211263"/>
              <a:gd name="connsiteY69" fmla="*/ 724568 h 922338"/>
              <a:gd name="connsiteX70" fmla="*/ 1003842 w 1211263"/>
              <a:gd name="connsiteY70" fmla="*/ 700293 h 922338"/>
              <a:gd name="connsiteX71" fmla="*/ 985245 w 1211263"/>
              <a:gd name="connsiteY71" fmla="*/ 628895 h 922338"/>
              <a:gd name="connsiteX72" fmla="*/ 867230 w 1211263"/>
              <a:gd name="connsiteY72" fmla="*/ 557498 h 922338"/>
              <a:gd name="connsiteX73" fmla="*/ 863653 w 1211263"/>
              <a:gd name="connsiteY73" fmla="*/ 536793 h 922338"/>
              <a:gd name="connsiteX74" fmla="*/ 882250 w 1211263"/>
              <a:gd name="connsiteY74" fmla="*/ 533223 h 922338"/>
              <a:gd name="connsiteX75" fmla="*/ 1032452 w 1211263"/>
              <a:gd name="connsiteY75" fmla="*/ 623184 h 922338"/>
              <a:gd name="connsiteX76" fmla="*/ 1058201 w 1211263"/>
              <a:gd name="connsiteY76" fmla="*/ 630323 h 922338"/>
              <a:gd name="connsiteX77" fmla="*/ 1102546 w 1211263"/>
              <a:gd name="connsiteY77" fmla="*/ 605334 h 922338"/>
              <a:gd name="connsiteX78" fmla="*/ 1085380 w 1211263"/>
              <a:gd name="connsiteY78" fmla="*/ 535365 h 922338"/>
              <a:gd name="connsiteX79" fmla="*/ 560388 w 1211263"/>
              <a:gd name="connsiteY79" fmla="*/ 219075 h 922338"/>
              <a:gd name="connsiteX80" fmla="*/ 599192 w 1211263"/>
              <a:gd name="connsiteY80" fmla="*/ 5020 h 922338"/>
              <a:gd name="connsiteX81" fmla="*/ 687596 w 1211263"/>
              <a:gd name="connsiteY81" fmla="*/ 26695 h 922338"/>
              <a:gd name="connsiteX82" fmla="*/ 988061 w 1211263"/>
              <a:gd name="connsiteY82" fmla="*/ 151285 h 922338"/>
              <a:gd name="connsiteX83" fmla="*/ 1184078 w 1211263"/>
              <a:gd name="connsiteY83" fmla="*/ 50189 h 922338"/>
              <a:gd name="connsiteX84" fmla="*/ 1211263 w 1211263"/>
              <a:gd name="connsiteY84" fmla="*/ 63716 h 922338"/>
              <a:gd name="connsiteX85" fmla="*/ 1211263 w 1211263"/>
              <a:gd name="connsiteY85" fmla="*/ 411144 h 922338"/>
              <a:gd name="connsiteX86" fmla="*/ 1205540 w 1211263"/>
              <a:gd name="connsiteY86" fmla="*/ 419688 h 922338"/>
              <a:gd name="connsiteX87" fmla="*/ 1081062 w 1211263"/>
              <a:gd name="connsiteY87" fmla="*/ 451013 h 922338"/>
              <a:gd name="connsiteX88" fmla="*/ 1072477 w 1211263"/>
              <a:gd name="connsiteY88" fmla="*/ 450301 h 922338"/>
              <a:gd name="connsiteX89" fmla="*/ 647534 w 1211263"/>
              <a:gd name="connsiteY89" fmla="*/ 196137 h 922338"/>
              <a:gd name="connsiteX90" fmla="*/ 500163 w 1211263"/>
              <a:gd name="connsiteY90" fmla="*/ 184034 h 922338"/>
              <a:gd name="connsiteX91" fmla="*/ 470832 w 1211263"/>
              <a:gd name="connsiteY91" fmla="*/ 198273 h 922338"/>
              <a:gd name="connsiteX92" fmla="*/ 300569 w 1211263"/>
              <a:gd name="connsiteY92" fmla="*/ 255229 h 922338"/>
              <a:gd name="connsiteX93" fmla="*/ 286976 w 1211263"/>
              <a:gd name="connsiteY93" fmla="*/ 173355 h 922338"/>
              <a:gd name="connsiteX94" fmla="*/ 599192 w 1211263"/>
              <a:gd name="connsiteY94" fmla="*/ 5020 h 922338"/>
              <a:gd name="connsiteX95" fmla="*/ 25738 w 1211263"/>
              <a:gd name="connsiteY95" fmla="*/ 0 h 922338"/>
              <a:gd name="connsiteX96" fmla="*/ 43612 w 1211263"/>
              <a:gd name="connsiteY96" fmla="*/ 6436 h 922338"/>
              <a:gd name="connsiteX97" fmla="*/ 110817 w 1211263"/>
              <a:gd name="connsiteY97" fmla="*/ 68650 h 922338"/>
              <a:gd name="connsiteX98" fmla="*/ 111532 w 1211263"/>
              <a:gd name="connsiteY98" fmla="*/ 69366 h 922338"/>
              <a:gd name="connsiteX99" fmla="*/ 231644 w 1211263"/>
              <a:gd name="connsiteY99" fmla="*/ 135871 h 922338"/>
              <a:gd name="connsiteX100" fmla="*/ 253808 w 1211263"/>
              <a:gd name="connsiteY100" fmla="*/ 130150 h 922338"/>
              <a:gd name="connsiteX101" fmla="*/ 260242 w 1211263"/>
              <a:gd name="connsiteY101" fmla="*/ 127289 h 922338"/>
              <a:gd name="connsiteX102" fmla="*/ 295275 w 1211263"/>
              <a:gd name="connsiteY102" fmla="*/ 115133 h 922338"/>
              <a:gd name="connsiteX103" fmla="*/ 261672 w 1211263"/>
              <a:gd name="connsiteY103" fmla="*/ 148028 h 922338"/>
              <a:gd name="connsiteX104" fmla="*/ 252378 w 1211263"/>
              <a:gd name="connsiteY104" fmla="*/ 158754 h 922338"/>
              <a:gd name="connsiteX105" fmla="*/ 231644 w 1211263"/>
              <a:gd name="connsiteY105" fmla="*/ 161615 h 922338"/>
              <a:gd name="connsiteX106" fmla="*/ 93658 w 1211263"/>
              <a:gd name="connsiteY106" fmla="*/ 87958 h 922338"/>
              <a:gd name="connsiteX107" fmla="*/ 25738 w 1211263"/>
              <a:gd name="connsiteY107" fmla="*/ 25744 h 922338"/>
              <a:gd name="connsiteX108" fmla="*/ 25738 w 1211263"/>
              <a:gd name="connsiteY108" fmla="*/ 399031 h 922338"/>
              <a:gd name="connsiteX109" fmla="*/ 187317 w 1211263"/>
              <a:gd name="connsiteY109" fmla="*/ 518455 h 922338"/>
              <a:gd name="connsiteX110" fmla="*/ 175878 w 1211263"/>
              <a:gd name="connsiteY110" fmla="*/ 541338 h 922338"/>
              <a:gd name="connsiteX111" fmla="*/ 10724 w 1211263"/>
              <a:gd name="connsiteY111" fmla="*/ 419770 h 922338"/>
              <a:gd name="connsiteX112" fmla="*/ 0 w 1211263"/>
              <a:gd name="connsiteY112" fmla="*/ 399031 h 922338"/>
              <a:gd name="connsiteX113" fmla="*/ 0 w 1211263"/>
              <a:gd name="connsiteY113" fmla="*/ 26459 h 922338"/>
              <a:gd name="connsiteX114" fmla="*/ 12869 w 1211263"/>
              <a:gd name="connsiteY114" fmla="*/ 3575 h 922338"/>
              <a:gd name="connsiteX115" fmla="*/ 25738 w 1211263"/>
              <a:gd name="connsiteY115" fmla="*/ 0 h 92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211263" h="922338">
                <a:moveTo>
                  <a:pt x="593617" y="682625"/>
                </a:moveTo>
                <a:cubicBezTo>
                  <a:pt x="601511" y="682625"/>
                  <a:pt x="609405" y="684051"/>
                  <a:pt x="616581" y="687617"/>
                </a:cubicBezTo>
                <a:cubicBezTo>
                  <a:pt x="642416" y="700454"/>
                  <a:pt x="652463" y="731118"/>
                  <a:pt x="640263" y="756791"/>
                </a:cubicBezTo>
                <a:cubicBezTo>
                  <a:pt x="640263" y="756791"/>
                  <a:pt x="640263" y="756791"/>
                  <a:pt x="600076" y="836663"/>
                </a:cubicBezTo>
                <a:cubicBezTo>
                  <a:pt x="590746" y="854491"/>
                  <a:pt x="572805" y="865188"/>
                  <a:pt x="553429" y="865188"/>
                </a:cubicBezTo>
                <a:cubicBezTo>
                  <a:pt x="546252" y="865188"/>
                  <a:pt x="538358" y="863049"/>
                  <a:pt x="531182" y="859483"/>
                </a:cubicBezTo>
                <a:cubicBezTo>
                  <a:pt x="505347" y="847360"/>
                  <a:pt x="495300" y="816695"/>
                  <a:pt x="507500" y="791022"/>
                </a:cubicBezTo>
                <a:cubicBezTo>
                  <a:pt x="507500" y="791022"/>
                  <a:pt x="507500" y="791022"/>
                  <a:pt x="547687" y="711151"/>
                </a:cubicBezTo>
                <a:cubicBezTo>
                  <a:pt x="557017" y="693322"/>
                  <a:pt x="574958" y="682625"/>
                  <a:pt x="593617" y="682625"/>
                </a:cubicBezTo>
                <a:close/>
                <a:moveTo>
                  <a:pt x="500859" y="584200"/>
                </a:moveTo>
                <a:cubicBezTo>
                  <a:pt x="508012" y="584200"/>
                  <a:pt x="515881" y="586333"/>
                  <a:pt x="523034" y="589888"/>
                </a:cubicBezTo>
                <a:cubicBezTo>
                  <a:pt x="548785" y="602685"/>
                  <a:pt x="558800" y="633257"/>
                  <a:pt x="546639" y="658141"/>
                </a:cubicBezTo>
                <a:cubicBezTo>
                  <a:pt x="546639" y="658141"/>
                  <a:pt x="546639" y="658141"/>
                  <a:pt x="481546" y="787536"/>
                </a:cubicBezTo>
                <a:cubicBezTo>
                  <a:pt x="472962" y="805311"/>
                  <a:pt x="454364" y="815975"/>
                  <a:pt x="435765" y="815975"/>
                </a:cubicBezTo>
                <a:cubicBezTo>
                  <a:pt x="427897" y="815975"/>
                  <a:pt x="420744" y="813842"/>
                  <a:pt x="412875" y="810287"/>
                </a:cubicBezTo>
                <a:cubicBezTo>
                  <a:pt x="388554" y="798201"/>
                  <a:pt x="377825" y="767629"/>
                  <a:pt x="389985" y="742035"/>
                </a:cubicBezTo>
                <a:cubicBezTo>
                  <a:pt x="389985" y="742035"/>
                  <a:pt x="389985" y="742035"/>
                  <a:pt x="454364" y="612639"/>
                </a:cubicBezTo>
                <a:cubicBezTo>
                  <a:pt x="463663" y="594865"/>
                  <a:pt x="481546" y="584200"/>
                  <a:pt x="500859" y="584200"/>
                </a:cubicBezTo>
                <a:close/>
                <a:moveTo>
                  <a:pt x="383787" y="531812"/>
                </a:moveTo>
                <a:cubicBezTo>
                  <a:pt x="390260" y="531812"/>
                  <a:pt x="398172" y="533956"/>
                  <a:pt x="406083" y="537529"/>
                </a:cubicBezTo>
                <a:cubicBezTo>
                  <a:pt x="431256" y="550393"/>
                  <a:pt x="441326" y="581122"/>
                  <a:pt x="429099" y="606134"/>
                </a:cubicBezTo>
                <a:cubicBezTo>
                  <a:pt x="429099" y="606134"/>
                  <a:pt x="429099" y="606134"/>
                  <a:pt x="370121" y="725477"/>
                </a:cubicBezTo>
                <a:cubicBezTo>
                  <a:pt x="360771" y="743343"/>
                  <a:pt x="342790" y="754062"/>
                  <a:pt x="324090" y="754062"/>
                </a:cubicBezTo>
                <a:cubicBezTo>
                  <a:pt x="316179" y="754062"/>
                  <a:pt x="308267" y="752633"/>
                  <a:pt x="301075" y="748345"/>
                </a:cubicBezTo>
                <a:cubicBezTo>
                  <a:pt x="275182" y="736196"/>
                  <a:pt x="265113" y="705467"/>
                  <a:pt x="277340" y="679741"/>
                </a:cubicBezTo>
                <a:cubicBezTo>
                  <a:pt x="277340" y="679741"/>
                  <a:pt x="277340" y="679741"/>
                  <a:pt x="337036" y="560397"/>
                </a:cubicBezTo>
                <a:cubicBezTo>
                  <a:pt x="346387" y="542532"/>
                  <a:pt x="364367" y="531812"/>
                  <a:pt x="383787" y="531812"/>
                </a:cubicBezTo>
                <a:close/>
                <a:moveTo>
                  <a:pt x="264641" y="484187"/>
                </a:moveTo>
                <a:cubicBezTo>
                  <a:pt x="271755" y="484187"/>
                  <a:pt x="279580" y="486332"/>
                  <a:pt x="286694" y="489907"/>
                </a:cubicBezTo>
                <a:cubicBezTo>
                  <a:pt x="312303" y="502063"/>
                  <a:pt x="322263" y="532809"/>
                  <a:pt x="310169" y="558551"/>
                </a:cubicBezTo>
                <a:cubicBezTo>
                  <a:pt x="310169" y="558551"/>
                  <a:pt x="310169" y="558551"/>
                  <a:pt x="275312" y="628624"/>
                </a:cubicBezTo>
                <a:cubicBezTo>
                  <a:pt x="266064" y="646500"/>
                  <a:pt x="248279" y="657225"/>
                  <a:pt x="229783" y="657225"/>
                </a:cubicBezTo>
                <a:cubicBezTo>
                  <a:pt x="221958" y="657225"/>
                  <a:pt x="214133" y="655795"/>
                  <a:pt x="207019" y="651505"/>
                </a:cubicBezTo>
                <a:cubicBezTo>
                  <a:pt x="181409" y="639349"/>
                  <a:pt x="171450" y="608603"/>
                  <a:pt x="184255" y="582862"/>
                </a:cubicBezTo>
                <a:cubicBezTo>
                  <a:pt x="184255" y="582862"/>
                  <a:pt x="184255" y="582862"/>
                  <a:pt x="218401" y="512788"/>
                </a:cubicBezTo>
                <a:cubicBezTo>
                  <a:pt x="227649" y="494913"/>
                  <a:pt x="245433" y="484187"/>
                  <a:pt x="264641" y="484187"/>
                </a:cubicBezTo>
                <a:close/>
                <a:moveTo>
                  <a:pt x="560388" y="219075"/>
                </a:moveTo>
                <a:cubicBezTo>
                  <a:pt x="588283" y="220503"/>
                  <a:pt x="606879" y="222645"/>
                  <a:pt x="619754" y="224787"/>
                </a:cubicBezTo>
                <a:cubicBezTo>
                  <a:pt x="619754" y="224787"/>
                  <a:pt x="619754" y="224787"/>
                  <a:pt x="1098255" y="513232"/>
                </a:cubicBezTo>
                <a:cubicBezTo>
                  <a:pt x="1134732" y="535365"/>
                  <a:pt x="1146176" y="582487"/>
                  <a:pt x="1124719" y="618900"/>
                </a:cubicBezTo>
                <a:cubicBezTo>
                  <a:pt x="1110414" y="641747"/>
                  <a:pt x="1085380" y="656026"/>
                  <a:pt x="1058201" y="656026"/>
                </a:cubicBezTo>
                <a:cubicBezTo>
                  <a:pt x="1050333" y="656026"/>
                  <a:pt x="1041750" y="654598"/>
                  <a:pt x="1034598" y="651743"/>
                </a:cubicBezTo>
                <a:cubicBezTo>
                  <a:pt x="1034598" y="653170"/>
                  <a:pt x="1034598" y="653884"/>
                  <a:pt x="1035313" y="654598"/>
                </a:cubicBezTo>
                <a:cubicBezTo>
                  <a:pt x="1040320" y="674590"/>
                  <a:pt x="1036743" y="695295"/>
                  <a:pt x="1026015" y="713144"/>
                </a:cubicBezTo>
                <a:cubicBezTo>
                  <a:pt x="1012425" y="735991"/>
                  <a:pt x="987391" y="750271"/>
                  <a:pt x="960212" y="750271"/>
                </a:cubicBezTo>
                <a:cubicBezTo>
                  <a:pt x="948053" y="750271"/>
                  <a:pt x="936609" y="747415"/>
                  <a:pt x="925880" y="742417"/>
                </a:cubicBezTo>
                <a:cubicBezTo>
                  <a:pt x="930171" y="760980"/>
                  <a:pt x="927310" y="780972"/>
                  <a:pt x="916582" y="798821"/>
                </a:cubicBezTo>
                <a:cubicBezTo>
                  <a:pt x="902992" y="821668"/>
                  <a:pt x="877958" y="835947"/>
                  <a:pt x="850779" y="835947"/>
                </a:cubicBezTo>
                <a:cubicBezTo>
                  <a:pt x="837904" y="835947"/>
                  <a:pt x="824315" y="832378"/>
                  <a:pt x="812871" y="825952"/>
                </a:cubicBezTo>
                <a:cubicBezTo>
                  <a:pt x="818593" y="845229"/>
                  <a:pt x="815732" y="866648"/>
                  <a:pt x="805003" y="885212"/>
                </a:cubicBezTo>
                <a:cubicBezTo>
                  <a:pt x="790698" y="908059"/>
                  <a:pt x="766380" y="922338"/>
                  <a:pt x="739200" y="922338"/>
                </a:cubicBezTo>
                <a:cubicBezTo>
                  <a:pt x="725610" y="922338"/>
                  <a:pt x="712021" y="918768"/>
                  <a:pt x="699862" y="911629"/>
                </a:cubicBezTo>
                <a:cubicBezTo>
                  <a:pt x="699862" y="911629"/>
                  <a:pt x="699862" y="911629"/>
                  <a:pt x="615462" y="860937"/>
                </a:cubicBezTo>
                <a:cubicBezTo>
                  <a:pt x="615462" y="860937"/>
                  <a:pt x="615462" y="860937"/>
                  <a:pt x="631198" y="840231"/>
                </a:cubicBezTo>
                <a:cubicBezTo>
                  <a:pt x="631198" y="840231"/>
                  <a:pt x="631198" y="840231"/>
                  <a:pt x="712736" y="889495"/>
                </a:cubicBezTo>
                <a:cubicBezTo>
                  <a:pt x="721319" y="894493"/>
                  <a:pt x="730617" y="896635"/>
                  <a:pt x="739200" y="896635"/>
                </a:cubicBezTo>
                <a:cubicBezTo>
                  <a:pt x="756366" y="896635"/>
                  <a:pt x="773532" y="888067"/>
                  <a:pt x="782830" y="872360"/>
                </a:cubicBezTo>
                <a:cubicBezTo>
                  <a:pt x="797135" y="848085"/>
                  <a:pt x="788552" y="815956"/>
                  <a:pt x="764949" y="800963"/>
                </a:cubicBezTo>
                <a:cubicBezTo>
                  <a:pt x="764949" y="800963"/>
                  <a:pt x="764949" y="800963"/>
                  <a:pt x="708445" y="767406"/>
                </a:cubicBezTo>
                <a:cubicBezTo>
                  <a:pt x="700577" y="762408"/>
                  <a:pt x="698431" y="752413"/>
                  <a:pt x="704153" y="745273"/>
                </a:cubicBezTo>
                <a:cubicBezTo>
                  <a:pt x="708445" y="739561"/>
                  <a:pt x="717028" y="737419"/>
                  <a:pt x="723465" y="741703"/>
                </a:cubicBezTo>
                <a:cubicBezTo>
                  <a:pt x="723465" y="741703"/>
                  <a:pt x="723465" y="741703"/>
                  <a:pt x="824315" y="802391"/>
                </a:cubicBezTo>
                <a:cubicBezTo>
                  <a:pt x="832898" y="807389"/>
                  <a:pt x="841481" y="810244"/>
                  <a:pt x="850779" y="810244"/>
                </a:cubicBezTo>
                <a:cubicBezTo>
                  <a:pt x="867945" y="810244"/>
                  <a:pt x="885111" y="800963"/>
                  <a:pt x="894409" y="785255"/>
                </a:cubicBezTo>
                <a:cubicBezTo>
                  <a:pt x="909429" y="760980"/>
                  <a:pt x="901561" y="729566"/>
                  <a:pt x="877243" y="715286"/>
                </a:cubicBezTo>
                <a:cubicBezTo>
                  <a:pt x="877243" y="715286"/>
                  <a:pt x="877243" y="715286"/>
                  <a:pt x="787122" y="661024"/>
                </a:cubicBezTo>
                <a:cubicBezTo>
                  <a:pt x="780685" y="656740"/>
                  <a:pt x="779254" y="647459"/>
                  <a:pt x="783546" y="641033"/>
                </a:cubicBezTo>
                <a:cubicBezTo>
                  <a:pt x="787837" y="635321"/>
                  <a:pt x="795705" y="633893"/>
                  <a:pt x="801427" y="637463"/>
                </a:cubicBezTo>
                <a:cubicBezTo>
                  <a:pt x="801427" y="637463"/>
                  <a:pt x="801427" y="637463"/>
                  <a:pt x="933748" y="717428"/>
                </a:cubicBezTo>
                <a:cubicBezTo>
                  <a:pt x="942331" y="722426"/>
                  <a:pt x="950914" y="724568"/>
                  <a:pt x="960212" y="724568"/>
                </a:cubicBezTo>
                <a:cubicBezTo>
                  <a:pt x="977378" y="724568"/>
                  <a:pt x="994544" y="716000"/>
                  <a:pt x="1003842" y="700293"/>
                </a:cubicBezTo>
                <a:cubicBezTo>
                  <a:pt x="1018862" y="676018"/>
                  <a:pt x="1009564" y="643175"/>
                  <a:pt x="985245" y="628895"/>
                </a:cubicBezTo>
                <a:cubicBezTo>
                  <a:pt x="985245" y="628895"/>
                  <a:pt x="985245" y="628895"/>
                  <a:pt x="867230" y="557498"/>
                </a:cubicBezTo>
                <a:cubicBezTo>
                  <a:pt x="860077" y="553214"/>
                  <a:pt x="857931" y="543219"/>
                  <a:pt x="863653" y="536793"/>
                </a:cubicBezTo>
                <a:cubicBezTo>
                  <a:pt x="867945" y="530367"/>
                  <a:pt x="875813" y="528939"/>
                  <a:pt x="882250" y="533223"/>
                </a:cubicBezTo>
                <a:cubicBezTo>
                  <a:pt x="882250" y="533223"/>
                  <a:pt x="882250" y="533223"/>
                  <a:pt x="1032452" y="623184"/>
                </a:cubicBezTo>
                <a:cubicBezTo>
                  <a:pt x="1040320" y="628181"/>
                  <a:pt x="1049618" y="630323"/>
                  <a:pt x="1058201" y="630323"/>
                </a:cubicBezTo>
                <a:cubicBezTo>
                  <a:pt x="1076082" y="630323"/>
                  <a:pt x="1093248" y="621756"/>
                  <a:pt x="1102546" y="605334"/>
                </a:cubicBezTo>
                <a:cubicBezTo>
                  <a:pt x="1116851" y="581059"/>
                  <a:pt x="1108983" y="549644"/>
                  <a:pt x="1085380" y="535365"/>
                </a:cubicBezTo>
                <a:cubicBezTo>
                  <a:pt x="1085380" y="535365"/>
                  <a:pt x="1085380" y="535365"/>
                  <a:pt x="560388" y="219075"/>
                </a:cubicBezTo>
                <a:close/>
                <a:moveTo>
                  <a:pt x="599192" y="5020"/>
                </a:moveTo>
                <a:cubicBezTo>
                  <a:pt x="639978" y="7339"/>
                  <a:pt x="668817" y="20822"/>
                  <a:pt x="687596" y="26695"/>
                </a:cubicBezTo>
                <a:cubicBezTo>
                  <a:pt x="758420" y="47341"/>
                  <a:pt x="935122" y="139182"/>
                  <a:pt x="988061" y="151285"/>
                </a:cubicBezTo>
                <a:cubicBezTo>
                  <a:pt x="1026692" y="160540"/>
                  <a:pt x="1133286" y="87922"/>
                  <a:pt x="1184078" y="50189"/>
                </a:cubicBezTo>
                <a:cubicBezTo>
                  <a:pt x="1195525" y="42358"/>
                  <a:pt x="1211263" y="50189"/>
                  <a:pt x="1211263" y="63716"/>
                </a:cubicBezTo>
                <a:cubicBezTo>
                  <a:pt x="1211263" y="63716"/>
                  <a:pt x="1211263" y="63716"/>
                  <a:pt x="1211263" y="411144"/>
                </a:cubicBezTo>
                <a:cubicBezTo>
                  <a:pt x="1211263" y="415416"/>
                  <a:pt x="1209117" y="418264"/>
                  <a:pt x="1205540" y="419688"/>
                </a:cubicBezTo>
                <a:cubicBezTo>
                  <a:pt x="1205540" y="419688"/>
                  <a:pt x="1205540" y="419688"/>
                  <a:pt x="1081062" y="451013"/>
                </a:cubicBezTo>
                <a:cubicBezTo>
                  <a:pt x="1078200" y="452437"/>
                  <a:pt x="1074623" y="451725"/>
                  <a:pt x="1072477" y="450301"/>
                </a:cubicBezTo>
                <a:cubicBezTo>
                  <a:pt x="1032415" y="424671"/>
                  <a:pt x="696896" y="213224"/>
                  <a:pt x="647534" y="196137"/>
                </a:cubicBezTo>
                <a:cubicBezTo>
                  <a:pt x="608903" y="181899"/>
                  <a:pt x="534502" y="183322"/>
                  <a:pt x="500163" y="184034"/>
                </a:cubicBezTo>
                <a:cubicBezTo>
                  <a:pt x="488717" y="184746"/>
                  <a:pt x="477986" y="189730"/>
                  <a:pt x="470832" y="198273"/>
                </a:cubicBezTo>
                <a:cubicBezTo>
                  <a:pt x="398578" y="277299"/>
                  <a:pt x="339915" y="274451"/>
                  <a:pt x="300569" y="255229"/>
                </a:cubicBezTo>
                <a:cubicBezTo>
                  <a:pt x="269092" y="239566"/>
                  <a:pt x="261938" y="198273"/>
                  <a:pt x="286976" y="173355"/>
                </a:cubicBezTo>
                <a:cubicBezTo>
                  <a:pt x="430055" y="28297"/>
                  <a:pt x="531216" y="1154"/>
                  <a:pt x="599192" y="5020"/>
                </a:cubicBezTo>
                <a:close/>
                <a:moveTo>
                  <a:pt x="25738" y="0"/>
                </a:moveTo>
                <a:cubicBezTo>
                  <a:pt x="32173" y="0"/>
                  <a:pt x="38607" y="2145"/>
                  <a:pt x="43612" y="6436"/>
                </a:cubicBezTo>
                <a:cubicBezTo>
                  <a:pt x="110817" y="68650"/>
                  <a:pt x="110817" y="68650"/>
                  <a:pt x="110817" y="68650"/>
                </a:cubicBezTo>
                <a:cubicBezTo>
                  <a:pt x="111532" y="69366"/>
                  <a:pt x="111532" y="69366"/>
                  <a:pt x="111532" y="69366"/>
                </a:cubicBezTo>
                <a:cubicBezTo>
                  <a:pt x="130121" y="87958"/>
                  <a:pt x="188032" y="135871"/>
                  <a:pt x="231644" y="135871"/>
                </a:cubicBezTo>
                <a:cubicBezTo>
                  <a:pt x="240223" y="135871"/>
                  <a:pt x="247373" y="133725"/>
                  <a:pt x="253808" y="130150"/>
                </a:cubicBezTo>
                <a:cubicBezTo>
                  <a:pt x="255952" y="128720"/>
                  <a:pt x="258097" y="128004"/>
                  <a:pt x="260242" y="127289"/>
                </a:cubicBezTo>
                <a:cubicBezTo>
                  <a:pt x="295275" y="115133"/>
                  <a:pt x="295275" y="115133"/>
                  <a:pt x="295275" y="115133"/>
                </a:cubicBezTo>
                <a:cubicBezTo>
                  <a:pt x="283836" y="125859"/>
                  <a:pt x="273111" y="136586"/>
                  <a:pt x="261672" y="148028"/>
                </a:cubicBezTo>
                <a:cubicBezTo>
                  <a:pt x="258097" y="151603"/>
                  <a:pt x="255237" y="155179"/>
                  <a:pt x="252378" y="158754"/>
                </a:cubicBezTo>
                <a:cubicBezTo>
                  <a:pt x="245943" y="160900"/>
                  <a:pt x="238794" y="161615"/>
                  <a:pt x="231644" y="161615"/>
                </a:cubicBezTo>
                <a:cubicBezTo>
                  <a:pt x="167298" y="161615"/>
                  <a:pt x="93658" y="87958"/>
                  <a:pt x="93658" y="87958"/>
                </a:cubicBezTo>
                <a:cubicBezTo>
                  <a:pt x="25738" y="25744"/>
                  <a:pt x="25738" y="25744"/>
                  <a:pt x="25738" y="25744"/>
                </a:cubicBezTo>
                <a:cubicBezTo>
                  <a:pt x="25738" y="399031"/>
                  <a:pt x="25738" y="399031"/>
                  <a:pt x="25738" y="399031"/>
                </a:cubicBezTo>
                <a:cubicBezTo>
                  <a:pt x="187317" y="518455"/>
                  <a:pt x="187317" y="518455"/>
                  <a:pt x="187317" y="518455"/>
                </a:cubicBezTo>
                <a:cubicBezTo>
                  <a:pt x="175878" y="541338"/>
                  <a:pt x="175878" y="541338"/>
                  <a:pt x="175878" y="541338"/>
                </a:cubicBezTo>
                <a:cubicBezTo>
                  <a:pt x="10724" y="419770"/>
                  <a:pt x="10724" y="419770"/>
                  <a:pt x="10724" y="419770"/>
                </a:cubicBezTo>
                <a:cubicBezTo>
                  <a:pt x="4289" y="414764"/>
                  <a:pt x="0" y="406898"/>
                  <a:pt x="0" y="399031"/>
                </a:cubicBezTo>
                <a:cubicBezTo>
                  <a:pt x="0" y="26459"/>
                  <a:pt x="0" y="26459"/>
                  <a:pt x="0" y="26459"/>
                </a:cubicBezTo>
                <a:cubicBezTo>
                  <a:pt x="0" y="17163"/>
                  <a:pt x="5004" y="7866"/>
                  <a:pt x="12869" y="3575"/>
                </a:cubicBezTo>
                <a:cubicBezTo>
                  <a:pt x="17159" y="715"/>
                  <a:pt x="21448" y="0"/>
                  <a:pt x="25738" y="0"/>
                </a:cubicBez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>
              <a:solidFill>
                <a:schemeClr val="tx2">
                  <a:lumMod val="100000"/>
                </a:schemeClr>
              </a:solidFill>
              <a:latin typeface="Garamond" panose="02020404030301010803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9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083" y="58824"/>
            <a:ext cx="5527994" cy="514350"/>
          </a:xfrm>
        </p:spPr>
        <p:txBody>
          <a:bodyPr>
            <a:normAutofit fontScale="25000" lnSpcReduction="20000"/>
          </a:bodyPr>
          <a:lstStyle/>
          <a:p>
            <a:r>
              <a:rPr lang="en-US" sz="21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MINISTRY OF THE ENVIRONMENT AND WATER RESOURCES </a:t>
            </a:r>
          </a:p>
          <a:p>
            <a:r>
              <a:rPr lang="en-US" sz="21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OFFICE OF DRAINAGE  SERVICES</a:t>
            </a:r>
          </a:p>
          <a:p>
            <a:r>
              <a:rPr lang="en-US" sz="2100" dirty="0">
                <a:latin typeface="Tahoma" pitchFamily="34" charset="0"/>
                <a:ea typeface="Tahoma" pitchFamily="34" charset="0"/>
                <a:cs typeface="Tahoma" pitchFamily="34" charset="0"/>
              </a:rPr>
              <a:t>Ongoing dredging and clearing project of Canals and Drainages</a:t>
            </a:r>
            <a:endParaRPr lang="en-US" sz="2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429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" y="914400"/>
            <a:ext cx="736554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00550"/>
            <a:ext cx="742951" cy="66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8701" y="400050"/>
            <a:ext cx="5470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  </a:t>
            </a:r>
            <a:endParaRPr lang="en-US" sz="1500" b="1" dirty="0"/>
          </a:p>
        </p:txBody>
      </p:sp>
      <p:sp>
        <p:nvSpPr>
          <p:cNvPr id="2" name="Rectangle 1"/>
          <p:cNvSpPr/>
          <p:nvPr/>
        </p:nvSpPr>
        <p:spPr>
          <a:xfrm>
            <a:off x="1067481" y="769619"/>
            <a:ext cx="5136968" cy="672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GB" sz="135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GB" sz="13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7251" y="742950"/>
            <a:ext cx="5939660" cy="33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7" y="884960"/>
            <a:ext cx="2671556" cy="1781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51" y="875936"/>
            <a:ext cx="2746928" cy="1790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6" y="2795633"/>
            <a:ext cx="2725326" cy="1816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7" y="2778329"/>
            <a:ext cx="2571750" cy="1816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13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39892"/>
            <a:ext cx="5139350" cy="285750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Office of the Environmental Services</a:t>
            </a:r>
            <a:endParaRPr lang="en-US" sz="21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" y="0"/>
            <a:ext cx="7429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" y="914400"/>
            <a:ext cx="73655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" y="4400550"/>
            <a:ext cx="752543" cy="66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0100" y="411994"/>
            <a:ext cx="5586313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GB" sz="14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LAGOS WASTE MANAGEMENT AUTHORITY (LAWMA</a:t>
            </a:r>
            <a:r>
              <a:rPr lang="en-GB" sz="14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2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GB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LAWMA officials evacuating waste at 4am.</a:t>
            </a:r>
          </a:p>
          <a:p>
            <a:pPr lvl="0" algn="just"/>
            <a:endParaRPr lang="en-GB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7481" y="769619"/>
            <a:ext cx="5136968" cy="672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GB" sz="135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GB" sz="13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C:\Users\pro\AppData\Local\Microsoft\Windows\Temporary Internet Files\Content.Word\IMG-20190823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81" y="894484"/>
            <a:ext cx="2360760" cy="1505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 descr="C:\Users\pro\AppData\Local\Microsoft\Windows\Temporary Internet Files\Content.Word\IMG-20190823-WA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94485"/>
            <a:ext cx="2421936" cy="1505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C:\Users\pro\AppData\Local\Microsoft\Windows\Temporary Internet Files\Content.Word\IMG-20190823-WA00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80" y="2741863"/>
            <a:ext cx="2330738" cy="1658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14500" y="2446141"/>
            <a:ext cx="50069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LAWMA officials evacuating waste from the streets of Lagos</a:t>
            </a:r>
            <a:endParaRPr lang="en-US" sz="1050" dirty="0"/>
          </a:p>
        </p:txBody>
      </p:sp>
      <p:pic>
        <p:nvPicPr>
          <p:cNvPr id="14" name="Picture 13" descr="C:\Users\Idris Shasore\AppData\Local\Microsoft\Windows\Temporary Internet Files\Content.Word\IMG-20200221-WA001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774665"/>
            <a:ext cx="2307636" cy="163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361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681541"/>
            <a:ext cx="6172200" cy="3913082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5350"/>
            <a:ext cx="2971800" cy="384971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51346"/>
            <a:ext cx="61722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CONSTRUCTION OF 12 CLASSROOMS BLOCK AT ITUN-AGAN COMMUNITY GRAMMAR SCHOOL,AMUWO ODOFIN.LAGOS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95350"/>
            <a:ext cx="3200400" cy="384971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04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681541"/>
            <a:ext cx="6172200" cy="3913082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51346"/>
            <a:ext cx="61722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CONSTRUCTION OF </a:t>
            </a:r>
            <a:r>
              <a:rPr lang="en-GB" sz="1600" dirty="0" smtClean="0"/>
              <a:t>CLASSROOMS </a:t>
            </a:r>
            <a:r>
              <a:rPr lang="en-GB" sz="1600" dirty="0"/>
              <a:t>BLOCK AT </a:t>
            </a:r>
            <a:r>
              <a:rPr lang="en-GB" sz="1600" dirty="0" smtClean="0"/>
              <a:t>MUSLIM JUNIOR COLLEGE EGBE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352550"/>
            <a:ext cx="32512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52550"/>
            <a:ext cx="3251200" cy="3124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70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87474"/>
            <a:ext cx="6172200" cy="540060"/>
          </a:xfrm>
        </p:spPr>
        <p:txBody>
          <a:bodyPr>
            <a:normAutofit/>
          </a:bodyPr>
          <a:lstStyle/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Commissioning of Police Command,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Elemoro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3" y="898923"/>
            <a:ext cx="2936850" cy="3641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98923"/>
            <a:ext cx="3200400" cy="37338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96592" y="174093"/>
            <a:ext cx="579715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6858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Georgia"/>
                <a:cs typeface="Georgia"/>
              </a:rPr>
              <a:t/>
            </a:r>
            <a:br>
              <a:rPr lang="en-US" sz="1800" b="1" dirty="0">
                <a:solidFill>
                  <a:srgbClr val="002060"/>
                </a:solidFill>
                <a:latin typeface="Georgia"/>
                <a:cs typeface="Georgia"/>
              </a:rPr>
            </a:br>
            <a:r>
              <a:rPr lang="en-US" sz="1800" b="1" dirty="0" smtClean="0">
                <a:solidFill>
                  <a:srgbClr val="002060"/>
                </a:solidFill>
                <a:latin typeface="Georgia"/>
                <a:cs typeface="Georgia"/>
              </a:rPr>
              <a:t>Y2020 </a:t>
            </a:r>
            <a:r>
              <a:rPr lang="en-US" sz="1800" b="1" dirty="0">
                <a:solidFill>
                  <a:srgbClr val="002060"/>
                </a:solidFill>
                <a:latin typeface="Georgia"/>
                <a:cs typeface="Georgia"/>
              </a:rPr>
              <a:t>Budget</a:t>
            </a: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6515100" y="4274520"/>
            <a:ext cx="228600" cy="142875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Franklin Gothic Book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9B36653D-785B-486C-A4E5-0689D472AF01}" type="slidenum">
              <a:rPr lang="en-US" sz="600"/>
              <a:pPr>
                <a:defRPr/>
              </a:pPr>
              <a:t>5</a:t>
            </a:fld>
            <a:endParaRPr lang="en-US" sz="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201</a:t>
            </a:r>
            <a:endParaRPr lang="en-GB" dirty="0"/>
          </a:p>
        </p:txBody>
      </p:sp>
      <p:graphicFrame>
        <p:nvGraphicFramePr>
          <p:cNvPr id="11" name="Table"/>
          <p:cNvGraphicFramePr/>
          <p:nvPr>
            <p:extLst>
              <p:ext uri="{D42A27DB-BD31-4B8C-83A1-F6EECF244321}">
                <p14:modId xmlns:p14="http://schemas.microsoft.com/office/powerpoint/2010/main" val="657449298"/>
              </p:ext>
            </p:extLst>
          </p:nvPr>
        </p:nvGraphicFramePr>
        <p:xfrm>
          <a:off x="76200" y="703554"/>
          <a:ext cx="6096000" cy="4420654"/>
        </p:xfrm>
        <a:graphic>
          <a:graphicData uri="http://schemas.openxmlformats.org/drawingml/2006/table">
            <a:tbl>
              <a:tblPr/>
              <a:tblGrid>
                <a:gridCol w="276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525"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00" b="1" cap="small" dirty="0">
                          <a:solidFill>
                            <a:srgbClr val="FFFFFF"/>
                          </a:solidFill>
                        </a:rPr>
                        <a:t>Details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00" b="1" cap="small" dirty="0">
                          <a:solidFill>
                            <a:srgbClr val="FFFFFF"/>
                          </a:solidFill>
                        </a:rPr>
                        <a:t>2020 
Budget 
(₦’bn)</a:t>
                      </a:r>
                    </a:p>
                  </a:txBody>
                  <a:tcPr marL="9144" marR="9144" marT="9144" marB="9144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00" b="1" cap="small" dirty="0">
                          <a:solidFill>
                            <a:srgbClr val="FFFFFF"/>
                          </a:solidFill>
                        </a:rPr>
                        <a:t>2020 Half Year Budget 
(₦’bn)</a:t>
                      </a:r>
                    </a:p>
                  </a:txBody>
                  <a:tcPr marL="9144" marR="9144" marT="9144" marB="9144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293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 dirty="0"/>
                        <a:t>Total Revenue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 smtClean="0"/>
                        <a:t>1,071.029</a:t>
                      </a:r>
                      <a:endParaRPr sz="1000" b="1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/>
                        <a:t>535.515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09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 dirty="0"/>
                        <a:t>Total Recurrent Expenditure (Debt &amp; Non-Debt)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/>
                        <a:t>457.529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/>
                        <a:t>228.764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293">
                <a:tc>
                  <a:txBody>
                    <a:bodyPr/>
                    <a:lstStyle/>
                    <a:p>
                      <a:pPr marL="355600" indent="-304800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22000"/>
                        <a:buFont typeface="Helvetica"/>
                        <a:buChar char="▸"/>
                        <a:defRPr sz="2400">
                          <a:effectLst/>
                        </a:defRPr>
                      </a:pPr>
                      <a:r>
                        <a:rPr sz="1000" dirty="0"/>
                        <a:t>Recurrent (debt)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dirty="0"/>
                        <a:t>39.692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dirty="0"/>
                        <a:t>19.846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434">
                <a:tc>
                  <a:txBody>
                    <a:bodyPr/>
                    <a:lstStyle/>
                    <a:p>
                      <a:pPr marL="355600" indent="-304800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22000"/>
                        <a:buFont typeface="Helvetica"/>
                        <a:buChar char="▸"/>
                        <a:defRPr sz="2400">
                          <a:effectLst/>
                        </a:defRPr>
                      </a:pPr>
                      <a:r>
                        <a:rPr sz="1000" dirty="0"/>
                        <a:t>Recurrent (non-debt)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dirty="0"/>
                        <a:t>417.837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dirty="0"/>
                        <a:t>208.918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293">
                <a:tc>
                  <a:txBody>
                    <a:bodyPr/>
                    <a:lstStyle/>
                    <a:p>
                      <a:pPr marL="635508" lvl="1" indent="-292608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00000"/>
                        <a:buFont typeface="Helvetica"/>
                        <a:buChar char="▹"/>
                        <a:defRPr sz="2400">
                          <a:effectLst/>
                        </a:defRPr>
                      </a:pPr>
                      <a:r>
                        <a:rPr sz="1000" dirty="0"/>
                        <a:t>Personnel cost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/>
                        <a:t>167.907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dirty="0"/>
                        <a:t>83.953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293">
                <a:tc>
                  <a:txBody>
                    <a:bodyPr/>
                    <a:lstStyle/>
                    <a:p>
                      <a:pPr marL="635508" lvl="1" indent="-292608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00000"/>
                        <a:buFont typeface="Helvetica"/>
                        <a:buChar char="▹"/>
                        <a:defRPr sz="2400">
                          <a:effectLst/>
                        </a:defRPr>
                      </a:pPr>
                      <a:r>
                        <a:rPr sz="1000"/>
                        <a:t>Overhead cost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dirty="0"/>
                        <a:t>249.930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dirty="0"/>
                        <a:t>124.965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293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/>
                        <a:t>Recurrent Surplus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/>
                        <a:t>613.500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/>
                        <a:t>306.750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434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/>
                        <a:t>Total Capital Expenditure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/>
                        <a:t>711.033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/>
                        <a:t>355.517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434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/>
                        <a:t>Financing – (Deficit) / Surplus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/>
                        <a:t>(97.533)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/>
                        <a:t>48.766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marL="355600" indent="-304800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22000"/>
                        <a:buFont typeface="Helvetica"/>
                        <a:buChar char="▸"/>
                        <a:defRPr sz="2400" b="1">
                          <a:effectLst/>
                        </a:defRPr>
                      </a:pPr>
                      <a:r>
                        <a:rPr sz="1050" dirty="0"/>
                        <a:t>External Loans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b="1" dirty="0"/>
                        <a:t>34.533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b="1" dirty="0"/>
                        <a:t>17.267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434">
                <a:tc>
                  <a:txBody>
                    <a:bodyPr/>
                    <a:lstStyle/>
                    <a:p>
                      <a:pPr marL="832852" indent="-401052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SzPct val="100000"/>
                        <a:buAutoNum type="romanLcPeriod"/>
                        <a:defRPr sz="2400">
                          <a:effectLst/>
                        </a:defRPr>
                      </a:pPr>
                      <a:r>
                        <a:rPr sz="1050" dirty="0"/>
                        <a:t>World Bank - DPO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dirty="0"/>
                        <a:t>-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dirty="0"/>
                        <a:t>-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marL="832852" indent="-401052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SzPct val="100000"/>
                        <a:buAutoNum type="romanLcPeriod" startAt="2"/>
                        <a:defRPr sz="2400">
                          <a:effectLst/>
                        </a:defRPr>
                      </a:pPr>
                      <a:r>
                        <a:rPr sz="1050"/>
                        <a:t>Others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dirty="0"/>
                        <a:t>34.533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dirty="0"/>
                        <a:t>17.267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marL="355600" indent="-304800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22000"/>
                        <a:buFont typeface="Helvetica"/>
                        <a:buChar char="▸"/>
                        <a:defRPr sz="2400">
                          <a:effectLst/>
                        </a:defRPr>
                      </a:pPr>
                      <a:r>
                        <a:rPr sz="1050"/>
                        <a:t>Internal Loans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dirty="0"/>
                        <a:t>63.000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dirty="0"/>
                        <a:t>31.500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50" b="1"/>
                        <a:t>Bond issuance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b="1"/>
                        <a:t>-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b="1" dirty="0"/>
                        <a:t>-</a:t>
                      </a:r>
                    </a:p>
                  </a:txBody>
                  <a:tcPr marL="9840" marR="9840" marT="9840" marB="9840" anchor="b" horzOverflow="overflow">
                    <a:lnL w="127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809"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50" b="1" cap="small" dirty="0">
                          <a:solidFill>
                            <a:srgbClr val="FFFFFF"/>
                          </a:solidFill>
                        </a:rPr>
                        <a:t>Budget Size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50" b="1" cap="small" dirty="0">
                          <a:solidFill>
                            <a:srgbClr val="FFFFFF"/>
                          </a:solidFill>
                        </a:rPr>
                        <a:t>1,168.562 (₦</a:t>
                      </a:r>
                      <a:r>
                        <a:rPr sz="1050" b="1" cap="small" dirty="0" err="1">
                          <a:solidFill>
                            <a:srgbClr val="FFFFFF"/>
                          </a:solidFill>
                        </a:rPr>
                        <a:t>Bn</a:t>
                      </a:r>
                      <a:r>
                        <a:rPr sz="1050" b="1" cap="small" dirty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50" b="1" cap="small" dirty="0">
                          <a:solidFill>
                            <a:srgbClr val="FFFFFF"/>
                          </a:solidFill>
                        </a:rPr>
                        <a:t>584.281 (₦’Bn)</a:t>
                      </a: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6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5 and 5\DSC_08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5997"/>
            <a:ext cx="3246755" cy="360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E:\5 and 5\DSC_0182 E E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62386"/>
            <a:ext cx="2859578" cy="36087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543846" y="133350"/>
            <a:ext cx="4552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Launching of “EKO EXCEL,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67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517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CONSTRUCTION OF </a:t>
            </a:r>
            <a:r>
              <a:rPr lang="en-US" b="1" dirty="0" smtClean="0"/>
              <a:t>NEW </a:t>
            </a:r>
            <a:r>
              <a:rPr lang="en-US" b="1" dirty="0"/>
              <a:t>BLOCK OF CLASSROOMS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8" name="Picture 7" descr="C:\Users\User\Downloads\IMG-20200722-WA0019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00699"/>
            <a:ext cx="31623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User\Desktop\New folder (4)\IMG-20200723-WA00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7750"/>
            <a:ext cx="29718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7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0"/>
            <a:ext cx="556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Recruitment of Teachers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9" name="Picture 8" descr="E:\5 and 5\DSC_04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52550"/>
            <a:ext cx="2761615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E:\5 and 5\DSC_04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6350"/>
            <a:ext cx="3078131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1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0"/>
            <a:ext cx="556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Completion of LAGOSHOMS Project, </a:t>
            </a:r>
            <a:r>
              <a:rPr lang="en-US" dirty="0" err="1" smtClean="0"/>
              <a:t>Igbogbo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819150"/>
            <a:ext cx="2895601" cy="3948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19150"/>
            <a:ext cx="3429002" cy="39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5562600" cy="549275"/>
          </a:xfrm>
        </p:spPr>
        <p:txBody>
          <a:bodyPr anchor="b">
            <a:noAutofit/>
          </a:bodyPr>
          <a:lstStyle/>
          <a:p>
            <a:r>
              <a:rPr lang="en-US" sz="1800" b="1" dirty="0"/>
              <a:t>Conclusion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33400" y="1047750"/>
            <a:ext cx="5927306" cy="2971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635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14400" bIns="914400" anchor="ctr"/>
          <a:lstStyle>
            <a:lvl1pPr marL="177800" indent="-177800">
              <a:lnSpc>
                <a:spcPct val="102000"/>
              </a:lnSpc>
              <a:spcAft>
                <a:spcPct val="37000"/>
              </a:spcAft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382588" indent="-190500">
              <a:lnSpc>
                <a:spcPct val="94000"/>
              </a:lnSpc>
              <a:spcAft>
                <a:spcPct val="36000"/>
              </a:spcAft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574675" indent="-190500">
              <a:lnSpc>
                <a:spcPct val="95000"/>
              </a:lnSpc>
              <a:spcAft>
                <a:spcPct val="30000"/>
              </a:spcAft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771525" indent="-195263">
              <a:lnSpc>
                <a:spcPct val="97000"/>
              </a:lnSpc>
              <a:spcAft>
                <a:spcPct val="28000"/>
              </a:spcAft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960438" indent="-187325"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417638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1874838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332038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789238" indent="-18732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auto" hangingPunct="0">
              <a:lnSpc>
                <a:spcPct val="114000"/>
              </a:lnSpc>
              <a:spcBef>
                <a:spcPts val="432"/>
              </a:spcBef>
              <a:spcAft>
                <a:spcPct val="0"/>
              </a:spcAft>
            </a:pPr>
            <a:r>
              <a:rPr lang="en-US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view of the dwindling </a:t>
            </a:r>
            <a:r>
              <a:rPr lang="en-US" altLang="en-US" sz="1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revenues of the State due to the Pandemic, LASG </a:t>
            </a:r>
            <a:r>
              <a:rPr lang="en-US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committed to growing the State’s IGR to be able to sustain its developmental </a:t>
            </a:r>
            <a:r>
              <a:rPr lang="en-US" altLang="en-US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/projects.</a:t>
            </a:r>
          </a:p>
          <a:p>
            <a:pPr eaLnBrk="0" fontAlgn="auto" hangingPunct="0">
              <a:lnSpc>
                <a:spcPct val="114000"/>
              </a:lnSpc>
              <a:spcBef>
                <a:spcPts val="432"/>
              </a:spcBef>
              <a:spcAft>
                <a:spcPct val="0"/>
              </a:spcAft>
            </a:pPr>
            <a:r>
              <a:rPr lang="en-US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continue to </a:t>
            </a:r>
            <a:r>
              <a:rPr lang="en-US" altLang="en-US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en-US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wastages through tighter expenditure controls and promote prudent spending.</a:t>
            </a:r>
          </a:p>
          <a:p>
            <a:pPr eaLnBrk="0" fontAlgn="auto" hangingPunct="0">
              <a:lnSpc>
                <a:spcPct val="114000"/>
              </a:lnSpc>
              <a:spcBef>
                <a:spcPts val="432"/>
              </a:spcBef>
              <a:spcAft>
                <a:spcPct val="0"/>
              </a:spcAft>
            </a:pPr>
            <a:r>
              <a:rPr lang="en-US" altLang="en-US" sz="1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administration </a:t>
            </a:r>
            <a:r>
              <a:rPr lang="en-US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Mr. </a:t>
            </a:r>
            <a:r>
              <a:rPr lang="en-US" altLang="en-US" sz="12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Babajide</a:t>
            </a:r>
            <a:r>
              <a:rPr lang="en-US" altLang="en-US" sz="1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Sanwoolu</a:t>
            </a:r>
            <a:r>
              <a:rPr lang="en-US" altLang="en-US" sz="1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committed to </a:t>
            </a:r>
            <a:r>
              <a:rPr lang="en-US" altLang="en-US" sz="12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particpatory</a:t>
            </a:r>
            <a:r>
              <a:rPr lang="en-US" altLang="en-US" sz="1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all inclusive governance </a:t>
            </a:r>
            <a:r>
              <a:rPr lang="en-US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process. </a:t>
            </a:r>
          </a:p>
          <a:p>
            <a:pPr eaLnBrk="0" fontAlgn="auto" hangingPunct="0">
              <a:lnSpc>
                <a:spcPct val="114000"/>
              </a:lnSpc>
              <a:spcBef>
                <a:spcPts val="432"/>
              </a:spcBef>
              <a:spcAft>
                <a:spcPct val="0"/>
              </a:spcAft>
            </a:pPr>
            <a:r>
              <a:rPr lang="en-US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Consequently, you are all invited to provide your comments on our budget performance and suggestions on preferred focus areas for State in the coming year.</a:t>
            </a:r>
          </a:p>
          <a:p>
            <a:pPr marL="0" indent="0" eaLnBrk="0" fontAlgn="auto" hangingPunct="0">
              <a:lnSpc>
                <a:spcPct val="114000"/>
              </a:lnSpc>
              <a:spcBef>
                <a:spcPts val="432"/>
              </a:spcBef>
              <a:spcAft>
                <a:spcPct val="0"/>
              </a:spcAft>
              <a:buNone/>
            </a:pPr>
            <a:endParaRPr lang="en-US" altLang="en-US" sz="1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A71F4-90B2-4FA4-8A7B-9EC07F00E77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/>
          </p:cNvSpPr>
          <p:nvPr/>
        </p:nvSpPr>
        <p:spPr bwMode="auto">
          <a:xfrm>
            <a:off x="6515100" y="4274344"/>
            <a:ext cx="228600" cy="14287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 anchorCtr="1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9A273E0B-4B3F-45CE-A639-77CA7C5F2BD2}" type="slidenum">
              <a:rPr lang="en-US" altLang="en-US" sz="600">
                <a:solidFill>
                  <a:srgbClr val="FFFFFF"/>
                </a:solidFill>
                <a:latin typeface="Franklin Gothic Book" panose="020B050302010202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6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9081" y="837770"/>
            <a:ext cx="2286000" cy="3028950"/>
          </a:xfrm>
          <a:prstGeom prst="rect">
            <a:avLst/>
          </a:prstGeom>
        </p:spPr>
        <p:txBody>
          <a:bodyPr lIns="68561" tIns="34281" rIns="68561" bIns="34281"/>
          <a:lstStyle/>
          <a:p>
            <a:pPr>
              <a:lnSpc>
                <a:spcPct val="110000"/>
              </a:lnSpc>
              <a:spcBef>
                <a:spcPts val="324"/>
              </a:spcBef>
              <a:buClr>
                <a:schemeClr val="accent1"/>
              </a:buClr>
              <a:buSzPct val="85000"/>
              <a:defRPr/>
            </a:pPr>
            <a:r>
              <a:rPr lang="en-US" sz="1200" b="1" dirty="0">
                <a:latin typeface="Garamond" pitchFamily="18" charset="0"/>
                <a:cs typeface="Aharoni" pitchFamily="2" charset="-79"/>
              </a:rPr>
              <a:t>Commentaries</a:t>
            </a:r>
          </a:p>
          <a:p>
            <a:pPr marL="204732" indent="-204732">
              <a:lnSpc>
                <a:spcPct val="110000"/>
              </a:lnSpc>
              <a:spcBef>
                <a:spcPts val="324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1200" dirty="0" smtClean="0">
                <a:latin typeface="Garamond" pitchFamily="18" charset="0"/>
                <a:cs typeface="Aharoni" pitchFamily="2" charset="-79"/>
              </a:rPr>
              <a:t>.</a:t>
            </a:r>
            <a:endParaRPr lang="en-US" sz="1200" i="1" dirty="0">
              <a:latin typeface="Garamond" pitchFamily="18" charset="0"/>
              <a:cs typeface="Aharoni" pitchFamily="2" charset="-79"/>
            </a:endParaRPr>
          </a:p>
          <a:p>
            <a:pPr>
              <a:lnSpc>
                <a:spcPct val="110000"/>
              </a:lnSpc>
              <a:spcBef>
                <a:spcPts val="324"/>
              </a:spcBef>
              <a:buClr>
                <a:schemeClr val="accent1"/>
              </a:buClr>
              <a:buSzPct val="85000"/>
              <a:defRPr/>
            </a:pPr>
            <a:endParaRPr lang="en-US" sz="1050" i="1" dirty="0">
              <a:latin typeface="Garamond" pitchFamily="18" charset="0"/>
              <a:cs typeface="Aharoni" pitchFamily="2" charset="-79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20955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1" tIns="34281" rIns="68561" bIns="68561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Half </a:t>
            </a:r>
            <a:r>
              <a:rPr lang="en-US" altLang="en-US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Year Budget Performance for </a:t>
            </a:r>
            <a:r>
              <a:rPr lang="en-US" altLang="en-US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2020</a:t>
            </a:r>
            <a:endParaRPr lang="en-US" altLang="en-US" sz="20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796790" y="4767264"/>
            <a:ext cx="1543050" cy="273844"/>
          </a:xfrm>
        </p:spPr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8" name="Table"/>
          <p:cNvGraphicFramePr/>
          <p:nvPr>
            <p:extLst>
              <p:ext uri="{D42A27DB-BD31-4B8C-83A1-F6EECF244321}">
                <p14:modId xmlns:p14="http://schemas.microsoft.com/office/powerpoint/2010/main" val="146667167"/>
              </p:ext>
            </p:extLst>
          </p:nvPr>
        </p:nvGraphicFramePr>
        <p:xfrm>
          <a:off x="228601" y="1047749"/>
          <a:ext cx="4190999" cy="3537805"/>
        </p:xfrm>
        <a:graphic>
          <a:graphicData uri="http://schemas.openxmlformats.org/drawingml/2006/table">
            <a:tbl>
              <a:tblPr/>
              <a:tblGrid>
                <a:gridCol w="1261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7612">
                <a:tc>
                  <a:txBody>
                    <a:bodyPr/>
                    <a:lstStyle/>
                    <a:p>
                      <a:pPr defTabSz="825500">
                        <a:defRPr sz="1800">
                          <a:effectLst/>
                        </a:defRPr>
                      </a:pP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Details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1800">
                          <a:effectLst/>
                        </a:defRPr>
                      </a:pP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Budget
</a:t>
                      </a:r>
                      <a:r>
                        <a:rPr lang="en-GB" sz="1400" b="1" cap="small" dirty="0" smtClean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HALF</a:t>
                      </a:r>
                      <a:r>
                        <a:rPr lang="en-GB" sz="1400" b="1" cap="small" baseline="0" dirty="0" smtClean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YEAR</a:t>
                      </a:r>
                      <a:r>
                        <a:rPr sz="1400" b="1" cap="small" dirty="0" smtClean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2020 (₦’</a:t>
                      </a:r>
                      <a:r>
                        <a:rPr sz="1400" b="1" cap="small" dirty="0" err="1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bn</a:t>
                      </a: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4" marR="9144" marT="9144" marB="9144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0">
                      <a:miter lim="400000"/>
                    </a:lnT>
                    <a:lnB w="38100" cap="flat" cmpd="sng" algn="ctr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1800">
                          <a:effectLst/>
                        </a:defRPr>
                      </a:pP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Actual
</a:t>
                      </a:r>
                      <a:r>
                        <a:rPr lang="en-GB" sz="1400" b="1" cap="small" dirty="0" smtClean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HALF</a:t>
                      </a:r>
                      <a:r>
                        <a:rPr lang="en-GB" sz="1400" b="1" cap="small" baseline="0" dirty="0" smtClean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YEAR</a:t>
                      </a:r>
                      <a:r>
                        <a:rPr sz="1400" b="1" cap="small" dirty="0" smtClean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2020 (₦’</a:t>
                      </a:r>
                      <a:r>
                        <a:rPr sz="1400" b="1" cap="small" dirty="0" err="1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bn</a:t>
                      </a: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4" marR="9144" marT="9144" marB="9144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0">
                      <a:miter lim="400000"/>
                    </a:lnT>
                    <a:lnB w="38100" cap="flat" cmpd="sng" algn="ctr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1800">
                          <a:effectLst/>
                        </a:defRPr>
                      </a:pP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Performance
(%)</a:t>
                      </a:r>
                    </a:p>
                  </a:txBody>
                  <a:tcPr marL="9144" marR="9144" marT="9144" marB="9144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70">
                <a:tc>
                  <a:txBody>
                    <a:bodyPr/>
                    <a:lstStyle/>
                    <a:p>
                      <a:pPr algn="l" defTabSz="825500">
                        <a:defRPr sz="1800">
                          <a:effectLst/>
                        </a:defRPr>
                      </a:pP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34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Total Revenue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 cap="flat" cmpd="sng" algn="ctr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535.515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432.630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 cap="flat" cmpd="sng" algn="ctr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642">
                <a:tc>
                  <a:txBody>
                    <a:bodyPr/>
                    <a:lstStyle/>
                    <a:p>
                      <a:pPr algn="l" defTabSz="825500">
                        <a:defRPr sz="1800">
                          <a:effectLst/>
                        </a:defRPr>
                      </a:pP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34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Total Recurrent Expenditure (D&amp;ND)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 cap="flat" cmpd="sng" algn="ctr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228.765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164.428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 cap="flat" cmpd="sng" algn="ctr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13">
                <a:tc>
                  <a:txBody>
                    <a:bodyPr/>
                    <a:lstStyle/>
                    <a:p>
                      <a:pPr algn="l" defTabSz="825500">
                        <a:defRPr sz="1800">
                          <a:effectLst/>
                        </a:defRPr>
                      </a:pPr>
                      <a:r>
                        <a:rPr sz="1400" b="1" cap="small">
                          <a:effectLst>
                            <a:outerShdw blurRad="12700" dist="12700" dir="3000000" rotWithShape="0">
                              <a:srgbClr val="000000">
                                <a:alpha val="34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Total Capital Expenditure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 cap="flat" cmpd="sng" algn="ctr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355.517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170.411</a:t>
                      </a:r>
                      <a:endParaRPr sz="1400" b="1" cap="sm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 cap="flat" cmpd="sng" algn="ctr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156">
                <a:tc>
                  <a:txBody>
                    <a:bodyPr/>
                    <a:lstStyle/>
                    <a:p>
                      <a:pPr algn="l" defTabSz="825500">
                        <a:defRPr sz="1800">
                          <a:effectLst/>
                        </a:defRPr>
                      </a:pPr>
                      <a:r>
                        <a:rPr sz="1400" b="1" cap="small">
                          <a:effectLst>
                            <a:outerShdw blurRad="12700" dist="12700" dir="3000000" rotWithShape="0">
                              <a:srgbClr val="000000">
                                <a:alpha val="34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Financing (Deficit) / Surplus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 cap="flat" cmpd="sng" algn="ctr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(48.767)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97.792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spcBef>
                          <a:spcPts val="1000"/>
                        </a:spcBef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latin typeface="+mn-lt"/>
                          <a:ea typeface="+mn-ea"/>
                          <a:cs typeface="+mn-cs"/>
                        </a:rPr>
                        <a:t>201</a:t>
                      </a:r>
                      <a:endParaRPr sz="1400" b="1" cap="small" dirty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0" marR="9840" marT="9840" marB="9840" anchor="ctr" horzOverflow="overflow">
                    <a:lnL w="38100" cap="flat" cmpd="sng" algn="ctr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T>
                    <a:lnB w="0">
                      <a:miter lim="400000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208">
                <a:tc>
                  <a:txBody>
                    <a:bodyPr/>
                    <a:lstStyle/>
                    <a:p>
                      <a:pPr defTabSz="825500">
                        <a:defRPr sz="1800">
                          <a:effectLst/>
                        </a:defRPr>
                      </a:pPr>
                      <a:r>
                        <a:rPr sz="1400" b="1" cap="small" dirty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Budget Size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 cap="flat" cmpd="sng" algn="ctr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584.281</a:t>
                      </a:r>
                      <a:endParaRPr sz="1400" b="1" cap="small" dirty="0">
                        <a:effectLst>
                          <a:outerShdw blurRad="12700" dist="12700" dir="3000000" rotWithShape="0">
                            <a:srgbClr val="000000">
                              <a:alpha val="26000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9144" marB="9144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solidFill>
                            <a:schemeClr val="tx1"/>
                          </a:solidFill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334.838</a:t>
                      </a:r>
                      <a:endParaRPr sz="1400" b="1" cap="small" dirty="0">
                        <a:solidFill>
                          <a:schemeClr val="tx1"/>
                        </a:solidFill>
                        <a:effectLst>
                          <a:outerShdw blurRad="12700" dist="12700" dir="3000000" rotWithShape="0">
                            <a:srgbClr val="000000">
                              <a:alpha val="26000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9144" marB="9144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1800">
                          <a:effectLst/>
                        </a:defRPr>
                      </a:pPr>
                      <a:r>
                        <a:rPr lang="en-GB" sz="1400" b="1" cap="small" dirty="0" smtClean="0">
                          <a:effectLst>
                            <a:outerShdw blurRad="12700" dist="12700" dir="3000000" rotWithShape="0">
                              <a:srgbClr val="000000">
                                <a:alpha val="2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sz="1400" b="1" cap="small" dirty="0">
                        <a:effectLst>
                          <a:outerShdw blurRad="12700" dist="12700" dir="3000000" rotWithShape="0">
                            <a:srgbClr val="000000">
                              <a:alpha val="26000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9144" marB="9144" anchor="ctr" horzOverflow="overflow">
                    <a:lnL w="38100" cap="flat" cmpd="sng" algn="ctr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Q1 2020 records a budget performance of 56% (₦163.156BN); which in absolute terms is higher than the 68% (₦148.306BN) recorded for the same period in 2019."/>
          <p:cNvSpPr txBox="1"/>
          <p:nvPr/>
        </p:nvSpPr>
        <p:spPr>
          <a:xfrm>
            <a:off x="4426396" y="1131916"/>
            <a:ext cx="2095499" cy="3369469"/>
          </a:xfrm>
          <a:prstGeom prst="rect">
            <a:avLst/>
          </a:prstGeom>
          <a:ln w="63500">
            <a:solidFill>
              <a:srgbClr val="00ACFF"/>
            </a:solidFill>
            <a:prstDash val="sysDot"/>
            <a:miter lim="400000"/>
          </a:ln>
          <a:effectLst>
            <a:outerShdw blurRad="635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 defTabSz="825500">
              <a:defRPr sz="2700" b="1">
                <a:effectLst>
                  <a:outerShdw blurRad="12700" dist="12700" dir="3000000" rotWithShape="0">
                    <a:srgbClr val="000000">
                      <a:alpha val="26000"/>
                    </a:srgbClr>
                  </a:outerShdw>
                </a:effectLst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</a:rPr>
              <a:t>HALF YEAR</a:t>
            </a:r>
            <a:r>
              <a:rPr sz="1600" dirty="0">
                <a:solidFill>
                  <a:schemeClr val="tx1"/>
                </a:solidFill>
              </a:rPr>
              <a:t> </a:t>
            </a:r>
            <a:r>
              <a:rPr sz="1800" dirty="0" smtClean="0">
                <a:solidFill>
                  <a:schemeClr val="tx1"/>
                </a:solidFill>
              </a:rPr>
              <a:t>2020 </a:t>
            </a:r>
            <a:r>
              <a:rPr sz="1800" dirty="0">
                <a:solidFill>
                  <a:schemeClr val="tx1"/>
                </a:solidFill>
              </a:rPr>
              <a:t>records a budget performance of </a:t>
            </a:r>
            <a:r>
              <a:rPr lang="en-GB" sz="1800" dirty="0">
                <a:solidFill>
                  <a:schemeClr val="tx1"/>
                </a:solidFill>
              </a:rPr>
              <a:t>57</a:t>
            </a:r>
            <a:r>
              <a:rPr sz="1800" dirty="0">
                <a:solidFill>
                  <a:schemeClr val="tx1"/>
                </a:solidFill>
              </a:rPr>
              <a:t>% (₦</a:t>
            </a:r>
            <a:r>
              <a:rPr lang="en-GB" sz="1800" dirty="0">
                <a:solidFill>
                  <a:schemeClr val="tx1"/>
                </a:solidFill>
              </a:rPr>
              <a:t>334.838</a:t>
            </a:r>
            <a:r>
              <a:rPr sz="1800" dirty="0">
                <a:solidFill>
                  <a:schemeClr val="tx1"/>
                </a:solidFill>
              </a:rPr>
              <a:t>BN); which in absolute terms is</a:t>
            </a:r>
            <a:r>
              <a:rPr lang="en-GB" sz="1800" dirty="0">
                <a:solidFill>
                  <a:schemeClr val="tx1"/>
                </a:solidFill>
              </a:rPr>
              <a:t> higher</a:t>
            </a:r>
            <a:r>
              <a:rPr sz="1800" dirty="0">
                <a:solidFill>
                  <a:schemeClr val="tx1"/>
                </a:solidFill>
              </a:rPr>
              <a:t> than the </a:t>
            </a:r>
            <a:r>
              <a:rPr lang="en-GB" sz="1800" dirty="0">
                <a:solidFill>
                  <a:schemeClr val="tx1"/>
                </a:solidFill>
              </a:rPr>
              <a:t>73</a:t>
            </a:r>
            <a:r>
              <a:rPr sz="1800" dirty="0">
                <a:solidFill>
                  <a:schemeClr val="tx1"/>
                </a:solidFill>
              </a:rPr>
              <a:t>% (₦</a:t>
            </a:r>
            <a:r>
              <a:rPr lang="en-GB" sz="1800" dirty="0">
                <a:solidFill>
                  <a:schemeClr val="tx1"/>
                </a:solidFill>
              </a:rPr>
              <a:t>316.676</a:t>
            </a:r>
            <a:r>
              <a:rPr sz="1800" dirty="0">
                <a:solidFill>
                  <a:schemeClr val="tx1"/>
                </a:solidFill>
              </a:rPr>
              <a:t>BN) recorded for the same period in 2019</a:t>
            </a:r>
            <a:r>
              <a:rPr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35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96592" y="174093"/>
            <a:ext cx="579715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6858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Georgia"/>
                <a:cs typeface="Georgia"/>
              </a:rPr>
              <a:t/>
            </a:r>
            <a:br>
              <a:rPr lang="en-US" sz="1800" b="1" dirty="0">
                <a:solidFill>
                  <a:srgbClr val="002060"/>
                </a:solidFill>
                <a:latin typeface="Georgia"/>
                <a:cs typeface="Georgia"/>
              </a:rPr>
            </a:br>
            <a:r>
              <a:rPr lang="en-US" sz="1800" b="1" dirty="0" smtClean="0">
                <a:solidFill>
                  <a:srgbClr val="002060"/>
                </a:solidFill>
                <a:latin typeface="Georgia"/>
                <a:cs typeface="Georgia"/>
              </a:rPr>
              <a:t>Y2020 Revised Budget</a:t>
            </a:r>
            <a:endParaRPr lang="en-US" sz="1800" b="1" dirty="0">
              <a:solidFill>
                <a:srgbClr val="002060"/>
              </a:solidFill>
              <a:latin typeface="Georgia"/>
              <a:cs typeface="Georgia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6515100" y="4274520"/>
            <a:ext cx="228600" cy="142875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Franklin Gothic Book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9B36653D-785B-486C-A4E5-0689D472AF01}" type="slidenum">
              <a:rPr lang="en-US" sz="600"/>
              <a:pPr>
                <a:defRPr/>
              </a:pPr>
              <a:t>7</a:t>
            </a:fld>
            <a:endParaRPr lang="en-US" sz="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11" name="Table"/>
          <p:cNvGraphicFramePr/>
          <p:nvPr>
            <p:extLst>
              <p:ext uri="{D42A27DB-BD31-4B8C-83A1-F6EECF244321}">
                <p14:modId xmlns:p14="http://schemas.microsoft.com/office/powerpoint/2010/main" val="1755327910"/>
              </p:ext>
            </p:extLst>
          </p:nvPr>
        </p:nvGraphicFramePr>
        <p:xfrm>
          <a:off x="457200" y="722846"/>
          <a:ext cx="5638800" cy="4332918"/>
        </p:xfrm>
        <a:graphic>
          <a:graphicData uri="http://schemas.openxmlformats.org/drawingml/2006/table">
            <a:tbl>
              <a:tblPr/>
              <a:tblGrid>
                <a:gridCol w="363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396"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00" b="1" cap="small" dirty="0">
                          <a:solidFill>
                            <a:srgbClr val="FFFFFF"/>
                          </a:solidFill>
                        </a:rPr>
                        <a:t>Details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00" b="1" cap="small" dirty="0">
                          <a:solidFill>
                            <a:srgbClr val="FFFFFF"/>
                          </a:solidFill>
                        </a:rPr>
                        <a:t>2020 
</a:t>
                      </a:r>
                      <a:r>
                        <a:rPr lang="en-GB" sz="1000" b="1" cap="small" dirty="0" smtClean="0">
                          <a:solidFill>
                            <a:srgbClr val="FFFFFF"/>
                          </a:solidFill>
                        </a:rPr>
                        <a:t>Revised </a:t>
                      </a:r>
                      <a:r>
                        <a:rPr sz="1000" b="1" cap="small" dirty="0" smtClean="0">
                          <a:solidFill>
                            <a:srgbClr val="FFFFFF"/>
                          </a:solidFill>
                        </a:rPr>
                        <a:t>Budget </a:t>
                      </a:r>
                      <a:r>
                        <a:rPr sz="1000" b="1" cap="small" dirty="0">
                          <a:solidFill>
                            <a:srgbClr val="FFFFFF"/>
                          </a:solidFill>
                        </a:rPr>
                        <a:t>
(₦’bn)</a:t>
                      </a:r>
                    </a:p>
                  </a:txBody>
                  <a:tcPr marL="9144" marR="9144" marT="9144" marB="9144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0"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93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 dirty="0"/>
                        <a:t>Total Revenue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00" b="1" dirty="0" smtClean="0"/>
                        <a:t>812.465</a:t>
                      </a:r>
                      <a:endParaRPr sz="1000" b="1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011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 dirty="0"/>
                        <a:t>Total Recurrent Expenditure (Debt &amp; Non-Debt)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00" b="1" dirty="0" smtClean="0"/>
                        <a:t>413.407</a:t>
                      </a:r>
                      <a:endParaRPr sz="1000" b="1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93">
                <a:tc>
                  <a:txBody>
                    <a:bodyPr/>
                    <a:lstStyle/>
                    <a:p>
                      <a:pPr marL="355600" indent="-304800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22000"/>
                        <a:buFont typeface="Helvetica"/>
                        <a:buChar char="▸"/>
                        <a:defRPr sz="2400">
                          <a:effectLst/>
                        </a:defRPr>
                      </a:pPr>
                      <a:r>
                        <a:rPr sz="1000" dirty="0"/>
                        <a:t>Recurrent (debt)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00" dirty="0" smtClean="0"/>
                        <a:t>13.671</a:t>
                      </a:r>
                      <a:endParaRPr sz="1000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145">
                <a:tc>
                  <a:txBody>
                    <a:bodyPr/>
                    <a:lstStyle/>
                    <a:p>
                      <a:pPr marL="355600" indent="-304800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22000"/>
                        <a:buFont typeface="Helvetica"/>
                        <a:buChar char="▸"/>
                        <a:defRPr sz="2400">
                          <a:effectLst/>
                        </a:defRPr>
                      </a:pPr>
                      <a:r>
                        <a:rPr sz="1000" dirty="0"/>
                        <a:t>Recurrent (non-debt)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00" dirty="0" smtClean="0"/>
                        <a:t>399.735</a:t>
                      </a:r>
                      <a:endParaRPr sz="1000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993">
                <a:tc>
                  <a:txBody>
                    <a:bodyPr/>
                    <a:lstStyle/>
                    <a:p>
                      <a:pPr marL="635508" lvl="1" indent="-292608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00000"/>
                        <a:buFont typeface="Helvetica"/>
                        <a:buChar char="▹"/>
                        <a:defRPr sz="2400">
                          <a:effectLst/>
                        </a:defRPr>
                      </a:pPr>
                      <a:r>
                        <a:rPr sz="1000" dirty="0"/>
                        <a:t>Personnel cost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00" dirty="0" smtClean="0"/>
                        <a:t>166.144</a:t>
                      </a:r>
                      <a:endParaRPr sz="1000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3">
                <a:tc>
                  <a:txBody>
                    <a:bodyPr/>
                    <a:lstStyle/>
                    <a:p>
                      <a:pPr marL="635508" lvl="1" indent="-292608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00000"/>
                        <a:buFont typeface="Helvetica"/>
                        <a:buChar char="▹"/>
                        <a:defRPr sz="2400">
                          <a:effectLst/>
                        </a:defRPr>
                      </a:pPr>
                      <a:r>
                        <a:rPr sz="1000"/>
                        <a:t>Overhead cost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00" dirty="0" smtClean="0"/>
                        <a:t>233.591</a:t>
                      </a:r>
                      <a:endParaRPr sz="1000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993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 dirty="0"/>
                        <a:t>Recurrent Surplus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00" b="1" dirty="0" smtClean="0"/>
                        <a:t>399.058</a:t>
                      </a:r>
                      <a:endParaRPr sz="1000" b="1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145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/>
                        <a:t>Total Capital Expenditure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00" b="1" dirty="0" smtClean="0"/>
                        <a:t>507.062</a:t>
                      </a:r>
                      <a:endParaRPr sz="1000" b="1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145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00" b="1"/>
                        <a:t>Financing – (Deficit) / Surplus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00" b="1" dirty="0" smtClean="0"/>
                        <a:t>(</a:t>
                      </a:r>
                      <a:r>
                        <a:rPr lang="en-GB" sz="1000" b="1" dirty="0" smtClean="0"/>
                        <a:t>108.004</a:t>
                      </a:r>
                      <a:r>
                        <a:rPr sz="1000" b="1" dirty="0" smtClean="0"/>
                        <a:t>)</a:t>
                      </a:r>
                      <a:endParaRPr sz="1000" b="1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156">
                <a:tc>
                  <a:txBody>
                    <a:bodyPr/>
                    <a:lstStyle/>
                    <a:p>
                      <a:pPr marL="355600" indent="-304800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22000"/>
                        <a:buFont typeface="Helvetica"/>
                        <a:buChar char="▸"/>
                        <a:defRPr sz="2400" b="1">
                          <a:effectLst/>
                        </a:defRPr>
                      </a:pPr>
                      <a:r>
                        <a:rPr sz="1050" dirty="0"/>
                        <a:t>External Loans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b="1" dirty="0"/>
                        <a:t>34.533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145">
                <a:tc>
                  <a:txBody>
                    <a:bodyPr/>
                    <a:lstStyle/>
                    <a:p>
                      <a:pPr marL="832852" indent="-401052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SzPct val="100000"/>
                        <a:buAutoNum type="romanLcPeriod"/>
                        <a:defRPr sz="2400">
                          <a:effectLst/>
                        </a:defRPr>
                      </a:pPr>
                      <a:r>
                        <a:rPr sz="1050" dirty="0"/>
                        <a:t>World Bank - DPO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dirty="0"/>
                        <a:t>-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156">
                <a:tc>
                  <a:txBody>
                    <a:bodyPr/>
                    <a:lstStyle/>
                    <a:p>
                      <a:pPr marL="832852" indent="-401052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SzPct val="100000"/>
                        <a:buAutoNum type="romanLcPeriod" startAt="2"/>
                        <a:defRPr sz="2400">
                          <a:effectLst/>
                        </a:defRPr>
                      </a:pPr>
                      <a:r>
                        <a:rPr sz="1050"/>
                        <a:t>Others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dirty="0"/>
                        <a:t>34.533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156">
                <a:tc>
                  <a:txBody>
                    <a:bodyPr/>
                    <a:lstStyle/>
                    <a:p>
                      <a:pPr marL="355600" indent="-304800"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buClr>
                          <a:schemeClr val="accent3"/>
                        </a:buClr>
                        <a:buSzPct val="122000"/>
                        <a:buFont typeface="Helvetica"/>
                        <a:buChar char="▸"/>
                        <a:defRPr sz="2400">
                          <a:effectLst/>
                        </a:defRPr>
                      </a:pPr>
                      <a:r>
                        <a:rPr sz="1050"/>
                        <a:t>Internal Loans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lang="en-GB" sz="1050" dirty="0" smtClean="0"/>
                        <a:t>73.471</a:t>
                      </a:r>
                      <a:endParaRPr sz="1050" dirty="0"/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156">
                <a:tc>
                  <a:txBody>
                    <a:bodyPr/>
                    <a:lstStyle/>
                    <a:p>
                      <a:pPr algn="l" defTabSz="825500">
                        <a:lnSpc>
                          <a:spcPct val="140000"/>
                        </a:lnSpc>
                        <a:spcBef>
                          <a:spcPts val="200"/>
                        </a:spcBef>
                        <a:defRPr sz="1800">
                          <a:effectLst/>
                        </a:defRPr>
                      </a:pPr>
                      <a:r>
                        <a:rPr sz="1050" b="1"/>
                        <a:t>Bond issuance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50000"/>
                        </a:lnSpc>
                        <a:defRPr sz="1800">
                          <a:effectLst/>
                        </a:defRPr>
                      </a:pPr>
                      <a:r>
                        <a:rPr sz="1050" b="1" dirty="0"/>
                        <a:t>-</a:t>
                      </a:r>
                    </a:p>
                  </a:txBody>
                  <a:tcPr marL="9840" marR="9840" marT="9840" marB="9840" anchor="b" horzOverflow="overflow">
                    <a:lnL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6527"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sz="1050" b="1" cap="small" dirty="0">
                          <a:solidFill>
                            <a:srgbClr val="FFFFFF"/>
                          </a:solidFill>
                        </a:rPr>
                        <a:t>Budget Size</a:t>
                      </a:r>
                    </a:p>
                  </a:txBody>
                  <a:tcPr marL="9840" marR="9840" marT="9840" marB="9840" anchor="ctr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825500">
                        <a:lnSpc>
                          <a:spcPct val="90000"/>
                        </a:lnSpc>
                        <a:defRPr sz="1800">
                          <a:effectLst/>
                        </a:defRPr>
                      </a:pPr>
                      <a:r>
                        <a:rPr lang="en-GB" sz="1050" b="1" cap="small" dirty="0" smtClean="0">
                          <a:solidFill>
                            <a:srgbClr val="FFFFFF"/>
                          </a:solidFill>
                        </a:rPr>
                        <a:t>920.469</a:t>
                      </a:r>
                      <a:r>
                        <a:rPr sz="1050" b="1" cap="small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050" b="1" cap="small" dirty="0">
                          <a:solidFill>
                            <a:srgbClr val="FFFFFF"/>
                          </a:solidFill>
                        </a:rPr>
                        <a:t>(₦</a:t>
                      </a:r>
                      <a:r>
                        <a:rPr sz="1050" b="1" cap="small" dirty="0" err="1">
                          <a:solidFill>
                            <a:srgbClr val="FFFFFF"/>
                          </a:solidFill>
                        </a:rPr>
                        <a:t>Bn</a:t>
                      </a:r>
                      <a:r>
                        <a:rPr sz="1050" b="1" cap="small" dirty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</a:txBody>
                  <a:tcPr marL="9840" marR="9840" marT="9840" marB="9840" anchor="ctr" horzOverflow="overflow">
                    <a:lnL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FFFFFF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7A7A7"/>
                      </a:solidFill>
                      <a:custDash>
                        <a:ds d="200000" sp="200000"/>
                      </a:custDash>
                      <a:miter lim="400000"/>
                    </a:lnT>
                    <a:lnB w="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2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854768083"/>
              </p:ext>
            </p:extLst>
          </p:nvPr>
        </p:nvGraphicFramePr>
        <p:xfrm>
          <a:off x="609600" y="819150"/>
          <a:ext cx="5715000" cy="3948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533400" y="117476"/>
            <a:ext cx="5715000" cy="5492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Functional Group Allocation of </a:t>
            </a:r>
            <a:r>
              <a:rPr lang="en-US" sz="1800" b="1" dirty="0" smtClean="0"/>
              <a:t>Y2020 Revised Budget</a:t>
            </a:r>
            <a:endParaRPr lang="en-US" sz="1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Y2021 Budget Consultative Forum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45DAB-2CA7-4313-A65B-69EE1B85CEA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043826"/>
              </p:ext>
            </p:extLst>
          </p:nvPr>
        </p:nvGraphicFramePr>
        <p:xfrm>
          <a:off x="152400" y="733613"/>
          <a:ext cx="6476999" cy="4278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105887174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50206074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22851567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6086972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2065850947"/>
                    </a:ext>
                  </a:extLst>
                </a:gridCol>
              </a:tblGrid>
              <a:tr h="41842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Function Group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Recurrent Expenditure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Capital Expenditure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Total Allocation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% Allocation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964223"/>
                  </a:ext>
                </a:extLst>
              </a:tr>
              <a:tr h="26737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General Public Services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155,385,724,497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77,576,216,536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232,961,941,033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25.31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3580519376"/>
                  </a:ext>
                </a:extLst>
              </a:tr>
              <a:tr h="18770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 smtClean="0">
                          <a:effectLst/>
                        </a:rPr>
                        <a:t>Public Order &amp; Safety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 23,871,295,326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 12,769,184,553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 36,640,479,879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3.98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663272286"/>
                  </a:ext>
                </a:extLst>
              </a:tr>
              <a:tr h="18422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Economic Affairs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 49,071,973,238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200,203,570,428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249,275,543,666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27.08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3842743320"/>
                  </a:ext>
                </a:extLst>
              </a:tr>
              <a:tr h="25695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Environment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23,655,374,263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35,347,511,996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59,002,886,259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6.41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2551591878"/>
                  </a:ext>
                </a:extLst>
              </a:tr>
              <a:tr h="28986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Housing and Community Amenities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4,026,852,135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26,979,672,822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31,006,524,957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3.37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1683457626"/>
                  </a:ext>
                </a:extLst>
              </a:tr>
              <a:tr h="15427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Health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71,752,978,881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25,932,199,441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97,685,178,322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10.61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963439458"/>
                  </a:ext>
                </a:extLst>
              </a:tr>
              <a:tr h="2216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Recreation, Culture and Religion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    4,514,626,626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  1,349,926,145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  5,864,552,771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0.64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983820221"/>
                  </a:ext>
                </a:extLst>
              </a:tr>
              <a:tr h="14197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Education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</a:t>
                      </a:r>
                      <a:r>
                        <a:rPr lang="en-GB" sz="1000" u="none" strike="noStrike" dirty="0" smtClean="0">
                          <a:effectLst/>
                        </a:rPr>
                        <a:t>77,755,636,997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37,935,852,988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115,691,489,985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12.57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1115823144"/>
                  </a:ext>
                </a:extLst>
              </a:tr>
              <a:tr h="15427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Social Protection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    3,372,468,667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   1,982,239,887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  5,354,708,554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0.58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3178418177"/>
                  </a:ext>
                </a:extLst>
              </a:tr>
              <a:tr h="21123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>
                          <a:effectLst/>
                        </a:rPr>
                        <a:t>External Loans (Principal Repayments)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-  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 13,057,283,910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13,057,283,910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1.42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655386127"/>
                  </a:ext>
                </a:extLst>
              </a:tr>
              <a:tr h="2326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Internal Loan (Principal Repayments)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-  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  9,363,000,000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9,363,000,000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1.02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1546114326"/>
                  </a:ext>
                </a:extLst>
              </a:tr>
              <a:tr h="2291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Bond Issuance (Repayments)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-  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                                     -  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                       -  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   -  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3492496044"/>
                  </a:ext>
                </a:extLst>
              </a:tr>
              <a:tr h="1478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Consolidated Debt Service Accounts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-  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 64,565,000,000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smtClean="0">
                          <a:effectLst/>
                        </a:rPr>
                        <a:t>64,565,000,000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             7.01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/>
                </a:tc>
                <a:extLst>
                  <a:ext uri="{0D108BD9-81ED-4DB2-BD59-A6C34878D82A}">
                    <a16:rowId xmlns:a16="http://schemas.microsoft.com/office/drawing/2014/main" val="1325846666"/>
                  </a:ext>
                </a:extLst>
              </a:tr>
              <a:tr h="15427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GRAND TOTAL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             413,406,930,629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            507,061,658,707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 smtClean="0">
                          <a:effectLst/>
                        </a:rPr>
                        <a:t> </a:t>
                      </a:r>
                      <a:r>
                        <a:rPr lang="en-GB" sz="1000" b="1" u="none" strike="noStrike" dirty="0">
                          <a:effectLst/>
                        </a:rPr>
                        <a:t>920,468,589,336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>
                          <a:effectLst/>
                        </a:rPr>
                        <a:t>        100.00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4" marR="3474" marT="3474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026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5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4" name="think-cell Slide" r:id="rId7" imgW="286" imgH="286" progId="TCLayout.ActiveDocument.1">
                  <p:embed/>
                </p:oleObj>
              </mc:Choice>
              <mc:Fallback>
                <p:oleObj name="think-cell Slide" r:id="rId7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8D7F592-79F3-4840-BD47-92927AB1A75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42937"/>
            <a:ext cx="119063" cy="11906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 err="1">
              <a:solidFill>
                <a:srgbClr val="FFFFFF"/>
              </a:solidFill>
              <a:latin typeface="Garamond" panose="02020404030301010803" pitchFamily="18" charset="0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10" name="ee4pContent1"/>
          <p:cNvSpPr txBox="1"/>
          <p:nvPr/>
        </p:nvSpPr>
        <p:spPr>
          <a:xfrm>
            <a:off x="354376" y="1489473"/>
            <a:ext cx="4523744" cy="245421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900">
                <a:solidFill>
                  <a:srgbClr val="000000"/>
                </a:solidFill>
              </a:defRPr>
            </a:lvl1pPr>
            <a:lvl2pPr marL="242994" lvl="1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900">
                <a:solidFill>
                  <a:srgbClr val="000000"/>
                </a:solidFill>
              </a:defRPr>
            </a:lvl2pPr>
            <a:lvl3pPr marL="485988" lvl="2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900">
                <a:solidFill>
                  <a:srgbClr val="000000"/>
                </a:solidFill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2060"/>
                </a:solidFill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200" b="1">
                <a:solidFill>
                  <a:srgbClr val="000000"/>
                </a:solidFill>
              </a:defRPr>
            </a:lvl5pPr>
            <a:lvl6pPr marL="242994" lvl="5" indent="-161996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3300">
                <a:solidFill>
                  <a:srgbClr val="000000"/>
                </a:solidFill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4050">
                <a:solidFill>
                  <a:srgbClr val="002060"/>
                </a:solidFill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1800">
                <a:solidFill>
                  <a:srgbClr val="002060"/>
                </a:solidFill>
              </a:defRPr>
            </a:lvl9pPr>
          </a:lstStyle>
          <a:p>
            <a:r>
              <a:rPr lang="en-GB" b="1" dirty="0">
                <a:sym typeface="+mn-lt"/>
              </a:rPr>
              <a:t>The Y2020 budget signed into law on Dec. 31st, 2019 reflected the administration's goals to enhance development across Lagos. It anticipated a world without COVID-19</a:t>
            </a:r>
          </a:p>
          <a:p>
            <a:endParaRPr lang="en-GB" dirty="0">
              <a:sym typeface="+mn-lt"/>
            </a:endParaRPr>
          </a:p>
          <a:p>
            <a:r>
              <a:rPr lang="en-GB" b="1" dirty="0">
                <a:sym typeface="+mn-lt"/>
              </a:rPr>
              <a:t>The COVID-19 Pandemic with its resultant health and economic impacts has greatly affected the state, like other geographies around the world, and changed the context within which, we execute the development agenda</a:t>
            </a:r>
          </a:p>
          <a:p>
            <a:endParaRPr lang="en-GB" dirty="0">
              <a:sym typeface="+mn-lt"/>
            </a:endParaRPr>
          </a:p>
          <a:p>
            <a:r>
              <a:rPr lang="en-GB" b="1" dirty="0">
                <a:sym typeface="+mn-lt"/>
              </a:rPr>
              <a:t>Within this very difficult context, </a:t>
            </a:r>
            <a:r>
              <a:rPr lang="en-GB" b="1" dirty="0" err="1">
                <a:sym typeface="+mn-lt"/>
              </a:rPr>
              <a:t>LASG</a:t>
            </a:r>
            <a:r>
              <a:rPr lang="en-GB" b="1" dirty="0">
                <a:sym typeface="+mn-lt"/>
              </a:rPr>
              <a:t> was able to achieve greater revenues, while managing expenditure, during Q1 ending March 31, 2020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Revenue stronger by &gt;6% against approved budget, ₦282.6 billion vs. ₦267.8 billion target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Recurrent Expenditure stood at 80% of the target, while Capital Expenditure was at 41% of the objective, portending a 44:56 Capital/Recurrent ratio against the target of 61:39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Surplus of ₦119.4 billion vs planned deficit of ₦24.4 billion</a:t>
            </a:r>
          </a:p>
          <a:p>
            <a:endParaRPr lang="en-GB" dirty="0">
              <a:sym typeface="+mn-lt"/>
            </a:endParaRPr>
          </a:p>
          <a:p>
            <a:r>
              <a:rPr lang="en-GB" b="1" dirty="0">
                <a:sym typeface="+mn-lt"/>
              </a:rPr>
              <a:t>There are indications the key drivers of the state's revenues would worsen over the year, and we now forecast revenue drop of 24%, requiring ~21% drop in expenditure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Revenue: IGR drop 29%, Capital Receipts drop 5%, Federal Transfers drop 30%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Expenditure: Recurrent debt increased 10%, overhead dropped 20%, </a:t>
            </a:r>
            <a:r>
              <a:rPr lang="en-GB" dirty="0" err="1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CapEx</a:t>
            </a: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 dropped 28%</a:t>
            </a:r>
          </a:p>
          <a:p>
            <a:pPr lvl="1">
              <a:buClr>
                <a:srgbClr val="002060">
                  <a:lumMod val="100000"/>
                </a:srgbClr>
              </a:buClr>
            </a:pPr>
            <a:r>
              <a:rPr lang="en-GB" dirty="0">
                <a:solidFill>
                  <a:srgbClr val="000000">
                    <a:lumMod val="100000"/>
                  </a:srgbClr>
                </a:solidFill>
                <a:latin typeface="Garamond" panose="02020404030301010803" pitchFamily="18" charset="0"/>
                <a:sym typeface="+mn-lt"/>
              </a:rPr>
              <a:t>Deficit increased 11%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376" y="993264"/>
            <a:ext cx="4523744" cy="188802"/>
          </a:xfrm>
        </p:spPr>
        <p:txBody>
          <a:bodyPr>
            <a:normAutofit fontScale="90000"/>
          </a:bodyPr>
          <a:lstStyle/>
          <a:p>
            <a:r>
              <a:rPr lang="en-US" dirty="0"/>
              <a:t>Our context has changed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D52ADC-368D-4570-80E5-469D6A6B19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2"/>
          <a:stretch/>
        </p:blipFill>
        <p:spPr>
          <a:xfrm>
            <a:off x="5021249" y="642938"/>
            <a:ext cx="1836751" cy="385762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87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wioD8UzXvVS5IVRDui0F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zwxw.CGQ5_2eXpy3HlT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b6_Wu4Ic6n705XSd6yY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4liHT.FY8Aj.tID73hDN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xP2K40JH5Rpxj2ScXPT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J3wxAqWk30zr51mDaAR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6UClR.thTqML.6W3WIW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rDbd6WUHYkLTqUVh7Qx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ErVazoS6Lm5_79ofL_S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KN8CcIhClIoA8wxvtSD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3UM.oSpvhB2s43Uey2cu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y7MQ7SwPKbSIaz5cMHb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JkT1p6qbpjKXiMOwYAx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t0YiCwBU_hADhX9zX8N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XF53SPOk8Za6cwLAjVs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Is2vkNPNOooQAtd0rl2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ENtsOyysTaX3uZ9zVxqV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UEhIpcFkiRHmdOJe87p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YE7Gs39_ULBTrBTYKTd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wUcIrfaWnZzJKH5xJiQv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WL4nWJp6OKSwe0OC4sz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FI37lmwCuoTiXYaON4W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JdqfQXvgZL8bmZwH.Pb.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9SKrN3vKZc4C8.ITHR_U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mbAQ3tGuLEUvbLixz5w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Kra0uzpSYdVTI7_6Bsm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1vSxX_P5xEdFNbt2Ufb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xibK_r9rJ5oeFJTSanM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zAQOFgP9l_hvzGHanab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2qZTOKQ06obV7z7zEHN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IQF4noMqB_bwQ5cf_.Nz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8NwQWh8XDNHPbxRd84yp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wioD8UzXvVS5IVRDui0F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c8.nH3yUyKiAreiGrg3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4liHT.FY8Aj.tID73hDN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b6_Wu4Ic6n705XSd6yY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y2a4xc3J_1YPlKIFTKu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nMTNW5_YAQ80CCPc_x0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FitcQEvYuYEHHMREelB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xibK_r9rJ5oeFJTSanM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y7MQ7SwPKbSIaz5cMHb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yUaFFqyF0n5RqSwSemFx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rDbd6WUHYkLTqUVh7Qx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WhUmZz4sn84CYriLt4I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xP2K40JH5Rpxj2ScXPT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uvB7rJ6vexmp44rEHrg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XF53SPOk8Za6cwLAjVs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UEhIpcFkiRHmdOJe87p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XMmOicQDJ2jSFwDxpB.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42azty3V_xMOPU7W0lK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wUcIrfaWnZzJKH5xJiQv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KN8CcIhClIoA8wxvtSD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FI37lmwCuoTiXYaON4W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mbAQ3tGuLEUvbLixz5w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Dyet9QjpxdMseGD711q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JdqfQXvgZL8bmZwH.Pb.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6jxaTETxSxAzXYwXK_t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1vSxX_P5xEdFNbt2Ufb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JkT1p6qbpjKXiMOwYAx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zAQOFgP9l_hvzGHanab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IQF4noMqB_bwQ5cf_.Nz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8NwQWh8XDNHPbxRd84yp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3GPgBTa_KKo0pqi_cCfX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Green half slid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.2kf9_ofs4RF98PFnr_c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Green half slid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2qZTOKQ06obV7z7zEHN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.2kf9_ofs4RF98PFnr_c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Green half slid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Green one third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z7iPOwbyEpkRo6UajVO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MRUom8LhxY67DRn4o0z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2qZTOKQ06obV7z7zEH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.sbWlbvjwxO.7BeSk_K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Four column gree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nWXByu7LzpV1Jo6Nf_L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t1W4SbULI3VOZ0xk6i3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GjgtUESheJieGFcsjDR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rfdRPGK4S9sbl_hn2HF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xxmixKQwIldKxQYoCpe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mkQkK6TWjKc4q0G_wmM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x9aFfBhjFxudwkDrKxkP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WS6Qws7iWtCgZGrxojj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WS6Qws7iWtCgZGrxojj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Ay9YPh9ZTaUuFMnByEs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Ay9YPh9ZTaUuFMnByEs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Four heading"/>
  <p:tag name="EE4P_STRETC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xxGza.56zwj3JHXX9KW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XD7v1sOiTtzDaJDwzgGJ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FVj30UnEKFBSGs6KG_k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g8VGyao_AvcVN7Hk5nT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Four heading"/>
  <p:tag name="EE4P_STRETC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xxGza.56zwj3JHXX9KW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ISOq9VinXaBfvXXYFW3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MVje8azeeqV9y0Z7NXk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PMDYnp0m7AulkKnNS7V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pIhtbuz3vGAzzjEunm.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QhkihFsv8jNylzJ2t.x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htOJG6_aFn2FYTB1lPc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1_3szMO98sNsa6HxaUx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raJNw0R5luamAmjDdLN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pPl3YdZKLA2sQXkw8_f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Four heading"/>
  <p:tag name="EE4P_STRETC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xxGza.56zwj3JHXX9KW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tnrxkFVxfn1th4lEbHw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AorGteaizPGLFX7l3Ccq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nSHy4X8DeeR9FEax4a.G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XD7v1sOiTtzDaJDwzgGJ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.q2axkp9FbQge7IMI7IL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FVj30UnEKFBSGs6KG_k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g8VGyao_AvcVN7Hk5nT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JeuNK4F232IEazjHQvi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Four heading"/>
  <p:tag name="EE4P_STRETC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xxGza.56zwj3JHXX9KW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_Yd0Rwz81GNMxtAkrC1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LXQdRS3_6VFAyxpNGn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AUkbbozI_MXe6wBxFW2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2OyJp3tcOkAI7tIUiR1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_8U0kWHYO1JVhywKY_l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ZOxPfzhi6aHijq4O2nm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dO6erzugb7rW2ji1ziwb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VRpOS_PQXonO_6RK_AT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N0k_lzd.x1xMcs1XNxR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_MODE" val="Documentation"/>
  <p:tag name="BCG_DESIGN" val="Four heading"/>
  <p:tag name="EE4P_STRETC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xxGza.56zwj3JHXX9KW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.7hTd6yJlgZf1CunOq.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SvJ16PWMOJSD.jAgZDf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yOIvVMqOM4Tp.xvm9p8c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1eHkSE0ZTBCcLWzn4h3I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5JJmkHHAMSW5N9uCvFuX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eOMXVRw5h5_MlTpGuVUl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rUZxuFvsKf25_8Alg00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W3zOZ8lij6c9eET3g1RQ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A4Landscape">
  <a:themeElements>
    <a:clrScheme name="2014PPT">
      <a:dk1>
        <a:srgbClr val="000000"/>
      </a:dk1>
      <a:lt1>
        <a:srgbClr val="646464"/>
      </a:lt1>
      <a:dk2>
        <a:srgbClr val="FFFFFF"/>
      </a:dk2>
      <a:lt2>
        <a:srgbClr val="808080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2009 Planning_v0.9">
      <a:majorFont>
        <a:latin typeface="EYInterstate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YInterstate" pitchFamily="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YInterstate" pitchFamily="2" charset="0"/>
            <a:cs typeface="Arial" charset="0"/>
          </a:defRPr>
        </a:defPPr>
      </a:lstStyle>
    </a:lnDef>
  </a:objectDefaults>
  <a:extraClrSchemeLst>
    <a:extraClrScheme>
      <a:clrScheme name="2009 Planning_v0.9 1">
        <a:dk1>
          <a:srgbClr val="646464"/>
        </a:dk1>
        <a:lt1>
          <a:srgbClr val="FFFFFF"/>
        </a:lt1>
        <a:dk2>
          <a:srgbClr val="646464"/>
        </a:dk2>
        <a:lt2>
          <a:srgbClr val="808080"/>
        </a:lt2>
        <a:accent1>
          <a:srgbClr val="808080"/>
        </a:accent1>
        <a:accent2>
          <a:srgbClr val="FFD200"/>
        </a:accent2>
        <a:accent3>
          <a:srgbClr val="FFFFFF"/>
        </a:accent3>
        <a:accent4>
          <a:srgbClr val="545454"/>
        </a:accent4>
        <a:accent5>
          <a:srgbClr val="C0C0C0"/>
        </a:accent5>
        <a:accent6>
          <a:srgbClr val="E7BE00"/>
        </a:accent6>
        <a:hlink>
          <a:srgbClr val="80808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3.xml><?xml version="1.0" encoding="utf-8"?>
<a:theme xmlns:a="http://schemas.openxmlformats.org/drawingml/2006/main" name="29_A4Landscape">
  <a:themeElements>
    <a:clrScheme name="2014PPT">
      <a:dk1>
        <a:srgbClr val="000000"/>
      </a:dk1>
      <a:lt1>
        <a:srgbClr val="646464"/>
      </a:lt1>
      <a:dk2>
        <a:srgbClr val="FFFFFF"/>
      </a:dk2>
      <a:lt2>
        <a:srgbClr val="808080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2009 Planning_v0.9">
      <a:majorFont>
        <a:latin typeface="EYInterstate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YInterstate" pitchFamily="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YInterstate" pitchFamily="2" charset="0"/>
            <a:cs typeface="Arial" charset="0"/>
          </a:defRPr>
        </a:defPPr>
      </a:lstStyle>
    </a:lnDef>
  </a:objectDefaults>
  <a:extraClrSchemeLst>
    <a:extraClrScheme>
      <a:clrScheme name="2009 Planning_v0.9 1">
        <a:dk1>
          <a:srgbClr val="646464"/>
        </a:dk1>
        <a:lt1>
          <a:srgbClr val="FFFFFF"/>
        </a:lt1>
        <a:dk2>
          <a:srgbClr val="646464"/>
        </a:dk2>
        <a:lt2>
          <a:srgbClr val="808080"/>
        </a:lt2>
        <a:accent1>
          <a:srgbClr val="808080"/>
        </a:accent1>
        <a:accent2>
          <a:srgbClr val="FFD200"/>
        </a:accent2>
        <a:accent3>
          <a:srgbClr val="FFFFFF"/>
        </a:accent3>
        <a:accent4>
          <a:srgbClr val="545454"/>
        </a:accent4>
        <a:accent5>
          <a:srgbClr val="C0C0C0"/>
        </a:accent5>
        <a:accent6>
          <a:srgbClr val="E7BE00"/>
        </a:accent6>
        <a:hlink>
          <a:srgbClr val="80808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4.xml><?xml version="1.0" encoding="utf-8"?>
<a:theme xmlns:a="http://schemas.openxmlformats.org/drawingml/2006/main" name="30_A4Landscape">
  <a:themeElements>
    <a:clrScheme name="2014PPT">
      <a:dk1>
        <a:srgbClr val="000000"/>
      </a:dk1>
      <a:lt1>
        <a:srgbClr val="646464"/>
      </a:lt1>
      <a:dk2>
        <a:srgbClr val="FFFFFF"/>
      </a:dk2>
      <a:lt2>
        <a:srgbClr val="808080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2009 Planning_v0.9">
      <a:majorFont>
        <a:latin typeface="EYInterstate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YInterstate" pitchFamily="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YInterstate" pitchFamily="2" charset="0"/>
            <a:cs typeface="Arial" charset="0"/>
          </a:defRPr>
        </a:defPPr>
      </a:lstStyle>
    </a:lnDef>
  </a:objectDefaults>
  <a:extraClrSchemeLst>
    <a:extraClrScheme>
      <a:clrScheme name="2009 Planning_v0.9 1">
        <a:dk1>
          <a:srgbClr val="646464"/>
        </a:dk1>
        <a:lt1>
          <a:srgbClr val="FFFFFF"/>
        </a:lt1>
        <a:dk2>
          <a:srgbClr val="646464"/>
        </a:dk2>
        <a:lt2>
          <a:srgbClr val="808080"/>
        </a:lt2>
        <a:accent1>
          <a:srgbClr val="808080"/>
        </a:accent1>
        <a:accent2>
          <a:srgbClr val="FFD200"/>
        </a:accent2>
        <a:accent3>
          <a:srgbClr val="FFFFFF"/>
        </a:accent3>
        <a:accent4>
          <a:srgbClr val="545454"/>
        </a:accent4>
        <a:accent5>
          <a:srgbClr val="C0C0C0"/>
        </a:accent5>
        <a:accent6>
          <a:srgbClr val="E7BE00"/>
        </a:accent6>
        <a:hlink>
          <a:srgbClr val="80808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4093</Words>
  <Application>Microsoft Office PowerPoint</Application>
  <PresentationFormat>Custom</PresentationFormat>
  <Paragraphs>758</Paragraphs>
  <Slides>54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9" baseType="lpstr">
      <vt:lpstr>ＭＳ Ｐゴシック</vt:lpstr>
      <vt:lpstr>Aharoni</vt:lpstr>
      <vt:lpstr>Arial</vt:lpstr>
      <vt:lpstr>Arial Narrow</vt:lpstr>
      <vt:lpstr>Calibri</vt:lpstr>
      <vt:lpstr>Calibri Light</vt:lpstr>
      <vt:lpstr>Century Gothic</vt:lpstr>
      <vt:lpstr>Comic Sans MS</vt:lpstr>
      <vt:lpstr>等线</vt:lpstr>
      <vt:lpstr>EYInterstate</vt:lpstr>
      <vt:lpstr>EYInterstate Light</vt:lpstr>
      <vt:lpstr>Franklin Gothic Book</vt:lpstr>
      <vt:lpstr>Garamond</vt:lpstr>
      <vt:lpstr>Georgia</vt:lpstr>
      <vt:lpstr>Helvetica</vt:lpstr>
      <vt:lpstr>Tahoma</vt:lpstr>
      <vt:lpstr>Times New Roman</vt:lpstr>
      <vt:lpstr>Trebuchet MS</vt:lpstr>
      <vt:lpstr>Wingdings</vt:lpstr>
      <vt:lpstr>Wingdings 2</vt:lpstr>
      <vt:lpstr>Office Theme</vt:lpstr>
      <vt:lpstr>28_A4Landscape</vt:lpstr>
      <vt:lpstr>29_A4Landscape</vt:lpstr>
      <vt:lpstr>30_A4Landscape</vt:lpstr>
      <vt:lpstr>think-cell Slide</vt:lpstr>
      <vt:lpstr>Lagos State Government Y2021 Budget Consultative Forum</vt:lpstr>
      <vt:lpstr> Outline</vt:lpstr>
      <vt:lpstr> Introduction: Aims and Objectives </vt:lpstr>
      <vt:lpstr> Introduction: Aims and Objectives </vt:lpstr>
      <vt:lpstr> Y2020 Budget</vt:lpstr>
      <vt:lpstr>PowerPoint Presentation</vt:lpstr>
      <vt:lpstr> Y2020 Revised Budget</vt:lpstr>
      <vt:lpstr>PowerPoint Presentation</vt:lpstr>
      <vt:lpstr>Our context has changed</vt:lpstr>
      <vt:lpstr>Current economic realities present significant downside risk to the LASG's fiscal position</vt:lpstr>
      <vt:lpstr>We need to adapt our way forward</vt:lpstr>
      <vt:lpstr>LASG has implemented several interventions to minimize the impact of this pandemic</vt:lpstr>
      <vt:lpstr>PowerPoint Presentation</vt:lpstr>
      <vt:lpstr>Strong Response: care for Lagosians, provide economic stimulus, and ensure society runs</vt:lpstr>
      <vt:lpstr>Restart economy: optimizes state's budget for investments in jobs and priority sectors</vt:lpstr>
      <vt:lpstr>Reimagine Lagos: preparing the State to operate and thrive within the new reality</vt:lpstr>
      <vt:lpstr>The holistic approach drives differential investment in select sectors (I/II)</vt:lpstr>
      <vt:lpstr>The holistic approach drives differential investment in select sectors (II/II)</vt:lpstr>
      <vt:lpstr>ECONOMIC OUTLOOK FOR Y2021</vt:lpstr>
      <vt:lpstr>Forecasts suggest 2020 GDP growth will be severely impacted followed by a sharp rebound</vt:lpstr>
      <vt:lpstr>Consumption expected to grow at 4% p.a., in line with national GDP growth forecasts</vt:lpstr>
      <vt:lpstr>Analysts expect Brent to average $40/barrel in 2020, then gradually increase to $60 by 2023</vt:lpstr>
      <vt:lpstr>Oil production fixed between 2020 and mid 2022, to meet OPEC quotas, then set to rebound to pre-OPEC volumes of 2.2mbpd</vt:lpstr>
      <vt:lpstr>Revenue forecasted to grow by 9% p.a. over medium term driven by IGR</vt:lpstr>
      <vt:lpstr>Expenditure forecasted to grow at 10% p.a., with a capex : recurrent expenditure ratio ~1</vt:lpstr>
      <vt:lpstr> Completed and Ongoing Projects</vt:lpstr>
      <vt:lpstr>32MTPH Rice Mill at Imota</vt:lpstr>
      <vt:lpstr>Construction work ongoing at the Rice Mill Site</vt:lpstr>
      <vt:lpstr>Construction work ongoing at the Rice Mill Site</vt:lpstr>
      <vt:lpstr>Construction work ongoing at the Rice Mill Site</vt:lpstr>
      <vt:lpstr>Empowered farmers: through programs that target farmers, youths &amp; women</vt:lpstr>
      <vt:lpstr>Lagos Agriprenurship Programme </vt:lpstr>
      <vt:lpstr>PowerPoint Presentation</vt:lpstr>
      <vt:lpstr>Early activation of the Incident Command System on COVID-19   Construction and Commissioning of 110-bed Onikan Isolation Centre; a PPP Initiative in collaboration with GTB and other partners   Construction and Commissioning of Eti-Osa (LandMark) Isolation Centre; a PPP Initiative in collaboration with YPO  Construction and Commissioning of Gbagada Isolation Centre</vt:lpstr>
      <vt:lpstr> </vt:lpstr>
      <vt:lpstr>PowerPoint Presentation</vt:lpstr>
      <vt:lpstr>PowerPoint Presentation</vt:lpstr>
      <vt:lpstr>PowerPoint Presentation</vt:lpstr>
      <vt:lpstr>CONSTRUCTION OF AGO-IJAIYE/ADEJUMOBI/ISHOLA DANIEL STREET,  ORILE OSHODI IN OSHODI-ISOLO LOCAL GOVT AREA</vt:lpstr>
      <vt:lpstr>PowerPoint Presentation</vt:lpstr>
      <vt:lpstr>PowerPoint Presentation</vt:lpstr>
      <vt:lpstr>Resolved 60 identified gridlock points across the State in collaboration with the traffic taskforce team</vt:lpstr>
      <vt:lpstr>PowerPoint Presentation</vt:lpstr>
      <vt:lpstr>Partnership: nurtured strategic relationships with various partners to Ministry's mandate</vt:lpstr>
      <vt:lpstr>PowerPoint Presentation</vt:lpstr>
      <vt:lpstr>PowerPoint Presentation</vt:lpstr>
      <vt:lpstr>CONSTRUCTION OF 12 CLASSROOMS BLOCK AT ITUN-AGAN COMMUNITY GRAMMAR SCHOOL,AMUWO ODOFIN.LAGOS</vt:lpstr>
      <vt:lpstr>CONSTRUCTION OF CLASSROOMS BLOCK AT MUSLIM JUNIOR COLLEGE EGBE</vt:lpstr>
      <vt:lpstr>Commissioning of Police Command, Elemoro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2011-08-15T13:32:33Z</dcterms:created>
  <dcterms:modified xsi:type="dcterms:W3CDTF">2020-10-15T16:04:54Z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